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charts/chart6.xml" ContentType="application/vnd.openxmlformats-officedocument.drawingml.chart+xml"/>
  <Override PartName="/ppt/drawings/drawing2.xml" ContentType="application/vnd.openxmlformats-officedocument.drawingml.chartshapes+xml"/>
  <Override PartName="/ppt/notesSlides/notesSlide11.xml" ContentType="application/vnd.openxmlformats-officedocument.presentationml.notesSlide+xml"/>
  <Override PartName="/ppt/charts/chart7.xml" ContentType="application/vnd.openxmlformats-officedocument.drawingml.chart+xml"/>
  <Override PartName="/ppt/drawings/drawing3.xml" ContentType="application/vnd.openxmlformats-officedocument.drawingml.chartshapes+xml"/>
  <Override PartName="/ppt/notesSlides/notesSlide12.xml" ContentType="application/vnd.openxmlformats-officedocument.presentationml.notesSlide+xml"/>
  <Override PartName="/ppt/charts/chart8.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charts/chart9.xml" ContentType="application/vnd.openxmlformats-officedocument.drawingml.chart+xml"/>
  <Override PartName="/ppt/drawings/drawing4.xml" ContentType="application/vnd.openxmlformats-officedocument.drawingml.chartshapes+xml"/>
  <Override PartName="/ppt/notesSlides/notesSlide14.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5.xml" ContentType="application/vnd.openxmlformats-officedocument.drawingml.chartshapes+xml"/>
  <Override PartName="/ppt/notesSlides/notesSlide15.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3.xml" ContentType="application/vnd.openxmlformats-officedocument.drawingml.chart+xml"/>
  <Override PartName="/ppt/drawings/drawing6.xml" ContentType="application/vnd.openxmlformats-officedocument.drawingml.chartshapes+xml"/>
  <Override PartName="/ppt/notesSlides/notesSlide18.xml" ContentType="application/vnd.openxmlformats-officedocument.presentationml.notesSlide+xml"/>
  <Override PartName="/ppt/charts/chart14.xml" ContentType="application/vnd.openxmlformats-officedocument.drawingml.chart+xml"/>
  <Override PartName="/ppt/drawings/drawing7.xml" ContentType="application/vnd.openxmlformats-officedocument.drawingml.chartshapes+xml"/>
  <Override PartName="/ppt/notesSlides/notesSlide19.xml" ContentType="application/vnd.openxmlformats-officedocument.presentationml.notesSlide+xml"/>
  <Override PartName="/ppt/charts/chart15.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2.xml" ContentType="application/vnd.openxmlformats-officedocument.themeOverride+xml"/>
  <Override PartName="/ppt/notesSlides/notesSlide20.xml" ContentType="application/vnd.openxmlformats-officedocument.presentationml.notesSlide+xml"/>
  <Override PartName="/ppt/charts/chart16.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3.xml" ContentType="application/vnd.openxmlformats-officedocument.themeOverride+xml"/>
  <Override PartName="/ppt/notesSlides/notesSlide21.xml" ContentType="application/vnd.openxmlformats-officedocument.presentationml.notesSlide+xml"/>
  <Override PartName="/ppt/charts/chart17.xml" ContentType="application/vnd.openxmlformats-officedocument.drawingml.chart+xml"/>
  <Override PartName="/ppt/notesSlides/notesSlide22.xml" ContentType="application/vnd.openxmlformats-officedocument.presentationml.notesSlide+xml"/>
  <Override PartName="/ppt/charts/chart1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8.xml" ContentType="application/vnd.openxmlformats-officedocument.drawingml.chartshapes+xml"/>
  <Override PartName="/ppt/notesSlides/notesSlide23.xml" ContentType="application/vnd.openxmlformats-officedocument.presentationml.notesSlide+xml"/>
  <Override PartName="/ppt/charts/chart19.xml" ContentType="application/vnd.openxmlformats-officedocument.drawingml.chart+xml"/>
  <Override PartName="/ppt/drawings/drawing9.xml" ContentType="application/vnd.openxmlformats-officedocument.drawingml.chartshapes+xml"/>
  <Override PartName="/ppt/notesSlides/notesSlide24.xml" ContentType="application/vnd.openxmlformats-officedocument.presentationml.notesSlide+xml"/>
  <Override PartName="/ppt/charts/chart20.xml" ContentType="application/vnd.openxmlformats-officedocument.drawingml.chart+xml"/>
  <Override PartName="/ppt/drawings/drawing10.xml" ContentType="application/vnd.openxmlformats-officedocument.drawingml.chartshapes+xml"/>
  <Override PartName="/ppt/notesSlides/notesSlide25.xml" ContentType="application/vnd.openxmlformats-officedocument.presentationml.notesSlide+xml"/>
  <Override PartName="/ppt/charts/chart21.xml" ContentType="application/vnd.openxmlformats-officedocument.drawingml.chart+xml"/>
  <Override PartName="/ppt/notesSlides/notesSlide26.xml" ContentType="application/vnd.openxmlformats-officedocument.presentationml.notesSlide+xml"/>
  <Override PartName="/ppt/charts/chart22.xml" ContentType="application/vnd.openxmlformats-officedocument.drawingml.chart+xml"/>
  <Override PartName="/ppt/drawings/drawing11.xml" ContentType="application/vnd.openxmlformats-officedocument.drawingml.chartshapes+xml"/>
  <Override PartName="/ppt/notesSlides/notesSlide27.xml" ContentType="application/vnd.openxmlformats-officedocument.presentationml.notesSlide+xml"/>
  <Override PartName="/ppt/charts/chart23.xml" ContentType="application/vnd.openxmlformats-officedocument.drawingml.chart+xml"/>
  <Override PartName="/ppt/drawings/drawing12.xml" ContentType="application/vnd.openxmlformats-officedocument.drawingml.chartshapes+xml"/>
  <Override PartName="/ppt/notesSlides/notesSlide28.xml" ContentType="application/vnd.openxmlformats-officedocument.presentationml.notesSlide+xml"/>
  <Override PartName="/ppt/charts/chart24.xml" ContentType="application/vnd.openxmlformats-officedocument.drawingml.chart+xml"/>
  <Override PartName="/ppt/drawings/drawing13.xml" ContentType="application/vnd.openxmlformats-officedocument.drawingml.chartshapes+xml"/>
  <Override PartName="/ppt/notesSlides/notesSlide29.xml" ContentType="application/vnd.openxmlformats-officedocument.presentationml.notesSlide+xml"/>
  <Override PartName="/ppt/charts/chart25.xml" ContentType="application/vnd.openxmlformats-officedocument.drawingml.chart+xml"/>
  <Override PartName="/ppt/drawings/drawing14.xml" ContentType="application/vnd.openxmlformats-officedocument.drawingml.chartshapes+xml"/>
  <Override PartName="/ppt/notesSlides/notesSlide30.xml" ContentType="application/vnd.openxmlformats-officedocument.presentationml.notesSlide+xml"/>
  <Override PartName="/ppt/charts/chart26.xml" ContentType="application/vnd.openxmlformats-officedocument.drawingml.chart+xml"/>
  <Override PartName="/ppt/notesSlides/notesSlide31.xml" ContentType="application/vnd.openxmlformats-officedocument.presentationml.notesSlide+xml"/>
  <Override PartName="/ppt/charts/chart27.xml" ContentType="application/vnd.openxmlformats-officedocument.drawingml.chart+xml"/>
  <Override PartName="/ppt/drawings/drawing15.xml" ContentType="application/vnd.openxmlformats-officedocument.drawingml.chartshape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8.xml" ContentType="application/vnd.openxmlformats-officedocument.drawingml.chart+xml"/>
  <Override PartName="/ppt/notesSlides/notesSlide34.xml" ContentType="application/vnd.openxmlformats-officedocument.presentationml.notesSlide+xml"/>
  <Override PartName="/ppt/charts/chart2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35.xml" ContentType="application/vnd.openxmlformats-officedocument.presentationml.notesSlide+xml"/>
  <Override PartName="/ppt/charts/chart3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1"/>
    <p:sldMasterId id="2147483863" r:id="rId2"/>
  </p:sldMasterIdLst>
  <p:notesMasterIdLst>
    <p:notesMasterId r:id="rId39"/>
  </p:notesMasterIdLst>
  <p:handoutMasterIdLst>
    <p:handoutMasterId r:id="rId40"/>
  </p:handoutMasterIdLst>
  <p:sldIdLst>
    <p:sldId id="257" r:id="rId3"/>
    <p:sldId id="296" r:id="rId4"/>
    <p:sldId id="329" r:id="rId5"/>
    <p:sldId id="333" r:id="rId6"/>
    <p:sldId id="334" r:id="rId7"/>
    <p:sldId id="335" r:id="rId8"/>
    <p:sldId id="336" r:id="rId9"/>
    <p:sldId id="337" r:id="rId10"/>
    <p:sldId id="338" r:id="rId11"/>
    <p:sldId id="339" r:id="rId12"/>
    <p:sldId id="340" r:id="rId13"/>
    <p:sldId id="311" r:id="rId14"/>
    <p:sldId id="341" r:id="rId15"/>
    <p:sldId id="324" r:id="rId16"/>
    <p:sldId id="362" r:id="rId17"/>
    <p:sldId id="343" r:id="rId18"/>
    <p:sldId id="345" r:id="rId19"/>
    <p:sldId id="347" r:id="rId20"/>
    <p:sldId id="346" r:id="rId21"/>
    <p:sldId id="348" r:id="rId22"/>
    <p:sldId id="349" r:id="rId23"/>
    <p:sldId id="330" r:id="rId24"/>
    <p:sldId id="344" r:id="rId25"/>
    <p:sldId id="350" r:id="rId26"/>
    <p:sldId id="328" r:id="rId27"/>
    <p:sldId id="355" r:id="rId28"/>
    <p:sldId id="354" r:id="rId29"/>
    <p:sldId id="353" r:id="rId30"/>
    <p:sldId id="352" r:id="rId31"/>
    <p:sldId id="351" r:id="rId32"/>
    <p:sldId id="356" r:id="rId33"/>
    <p:sldId id="357" r:id="rId34"/>
    <p:sldId id="363" r:id="rId35"/>
    <p:sldId id="359" r:id="rId36"/>
    <p:sldId id="360" r:id="rId37"/>
    <p:sldId id="361" r:id="rId38"/>
  </p:sldIdLst>
  <p:sldSz cx="9144000" cy="5143500" type="screen16x9"/>
  <p:notesSz cx="7010400" cy="9296400"/>
  <p:embeddedFontLst>
    <p:embeddedFont>
      <p:font typeface="Calibri" panose="020F0502020204030204" pitchFamily="34" charset="0"/>
      <p:regular r:id="rId41"/>
      <p:bold r:id="rId42"/>
      <p:italic r:id="rId43"/>
      <p:boldItalic r:id="rId44"/>
    </p:embeddedFont>
    <p:embeddedFont>
      <p:font typeface="Myriad Web Pro" panose="020B0604020202020204" charset="0"/>
      <p:regular r:id="rId45"/>
      <p:bold r:id="rId46"/>
      <p:italic r:id="rId47"/>
    </p:embeddedFont>
    <p:embeddedFont>
      <p:font typeface="Myriad Pro" panose="020B0503030403020204" pitchFamily="34" charset="0"/>
      <p:regular r:id="rId48"/>
      <p:bold r:id="rId49"/>
      <p:italic r:id="rId50"/>
      <p:boldItalic r:id="rId51"/>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 J. Langer" initials="ALanger" lastIdx="28" clrIdx="0">
    <p:extLst>
      <p:ext uri="{19B8F6BF-5375-455C-9EA6-DF929625EA0E}">
        <p15:presenceInfo xmlns:p15="http://schemas.microsoft.com/office/powerpoint/2012/main" userId="Adam J. Langer" providerId="None"/>
      </p:ext>
    </p:extLst>
  </p:cmAuthor>
  <p:cmAuthor id="2" name="Navin, Thomas R. (CDC/OID/NCHHSTP)" initials="NTR(" lastIdx="37" clrIdx="1">
    <p:extLst>
      <p:ext uri="{19B8F6BF-5375-455C-9EA6-DF929625EA0E}">
        <p15:presenceInfo xmlns:p15="http://schemas.microsoft.com/office/powerpoint/2012/main" userId="S-1-5-21-1207783550-2075000910-922709458-177098" providerId="AD"/>
      </p:ext>
    </p:extLst>
  </p:cmAuthor>
  <p:cmAuthor id="3" name="Katz, Dolly (CDC/OID/NCHHSTP)" initials="KD(" lastIdx="3" clrIdx="2">
    <p:extLst>
      <p:ext uri="{19B8F6BF-5375-455C-9EA6-DF929625EA0E}">
        <p15:presenceInfo xmlns:p15="http://schemas.microsoft.com/office/powerpoint/2012/main" userId="S-1-5-21-1207783550-2075000910-922709458-178618" providerId="AD"/>
      </p:ext>
    </p:extLst>
  </p:cmAuthor>
  <p:cmAuthor id="4" name="Iqbal, Shareen (CDC/OID/NCHHSTP) (CTR)" initials="IS((" lastIdx="56" clrIdx="3">
    <p:extLst>
      <p:ext uri="{19B8F6BF-5375-455C-9EA6-DF929625EA0E}">
        <p15:presenceInfo xmlns:p15="http://schemas.microsoft.com/office/powerpoint/2012/main" userId="S-1-5-21-1207783550-2075000910-922709458-517051" providerId="AD"/>
      </p:ext>
    </p:extLst>
  </p:cmAuthor>
  <p:cmAuthor id="5" name="Tsang, Clarisse (CDC/OID/NCHHSTP)" initials="mix4" lastIdx="11" clrIdx="4">
    <p:extLst>
      <p:ext uri="{19B8F6BF-5375-455C-9EA6-DF929625EA0E}">
        <p15:presenceInfo xmlns:p15="http://schemas.microsoft.com/office/powerpoint/2012/main" userId="Tsang, Clarisse (CDC/OID/NCHHSTP)" providerId="None"/>
      </p:ext>
    </p:extLst>
  </p:cmAuthor>
  <p:cmAuthor id="6" name="Pratt, Robert (CDC/OID/NCHHSTP)" initials="PR(" lastIdx="5" clrIdx="5">
    <p:extLst>
      <p:ext uri="{19B8F6BF-5375-455C-9EA6-DF929625EA0E}">
        <p15:presenceInfo xmlns:p15="http://schemas.microsoft.com/office/powerpoint/2012/main" userId="S-1-5-21-1207783550-2075000910-922709458-1772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3CCCC"/>
    <a:srgbClr val="66FFFF"/>
    <a:srgbClr val="CCFFFF"/>
    <a:srgbClr val="FF6600"/>
    <a:srgbClr val="FFFF99"/>
    <a:srgbClr val="003FBC"/>
    <a:srgbClr val="7F7F7F"/>
    <a:srgbClr val="0039A6"/>
    <a:srgbClr val="307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95" autoAdjust="0"/>
    <p:restoredTop sz="65479" autoAdjust="0"/>
  </p:normalViewPr>
  <p:slideViewPr>
    <p:cSldViewPr snapToGrid="0">
      <p:cViewPr varScale="1">
        <p:scale>
          <a:sx n="96" d="100"/>
          <a:sy n="96" d="100"/>
        </p:scale>
        <p:origin x="1572" y="7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4468"/>
    </p:cViewPr>
  </p:sorterViewPr>
  <p:notesViewPr>
    <p:cSldViewPr snapToGrid="0" showGuides="1">
      <p:cViewPr varScale="1">
        <p:scale>
          <a:sx n="79" d="100"/>
          <a:sy n="79" d="100"/>
        </p:scale>
        <p:origin x="310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1.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openxmlformats.org/officeDocument/2006/relationships/font" Target="fonts/font5.fntdata"/><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4.fntdata"/><Relationship Id="rId52"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font" Target="fonts/font11.fntdata"/><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8.xml"/></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oleObject" Target="file:///\\cdc.gov\project\NCHHSTP_DTBE_GENO\Annual%20genotyping%20report\Data%20linked%20to%20slides%20-%20update%20annually.xlsx" TargetMode="External"/></Relationships>
</file>

<file path=ppt/charts/_rels/chart29.xml.rels><?xml version="1.0" encoding="UTF-8" standalone="yes"?>
<Relationships xmlns="http://schemas.openxmlformats.org/package/2006/relationships"><Relationship Id="rId3" Type="http://schemas.openxmlformats.org/officeDocument/2006/relationships/oleObject" Target="file:///\\cdc.gov\project\NCHHSTP_DTBE_GENO\Annual%20genotyping%20report\Data%20linked%20to%20slides%20-%20update%20annually.xlsx" TargetMode="External"/><Relationship Id="rId2" Type="http://schemas.microsoft.com/office/2011/relationships/chartColorStyle" Target="colors9.xml"/><Relationship Id="rId1" Type="http://schemas.microsoft.com/office/2011/relationships/chartStyle" Target="style9.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oleObject" Target="file:///\\cdc.gov\project\NCHHSTP_DTBE_GENO\Annual%20genotyping%20report\Data%20linked%20to%20slides%20-%20update%20annually.xlsx" TargetMode="External"/><Relationship Id="rId2" Type="http://schemas.microsoft.com/office/2011/relationships/chartColorStyle" Target="colors10.xml"/><Relationship Id="rId1" Type="http://schemas.microsoft.com/office/2011/relationships/chartStyle" Target="style10.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2.xml"/><Relationship Id="rId1" Type="http://schemas.microsoft.com/office/2011/relationships/chartStyle" Target="style2.xm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79735988883743"/>
          <c:y val="6.1608787340888746E-2"/>
          <c:w val="0.8560350728217796"/>
          <c:h val="0.79894315233717172"/>
        </c:manualLayout>
      </c:layout>
      <c:lineChart>
        <c:grouping val="standard"/>
        <c:varyColors val="0"/>
        <c:ser>
          <c:idx val="0"/>
          <c:order val="0"/>
          <c:tx>
            <c:strRef>
              <c:f>Sheet1!$B$1</c:f>
              <c:strCache>
                <c:ptCount val="1"/>
                <c:pt idx="0">
                  <c:v>No. of Cases</c:v>
                </c:pt>
              </c:strCache>
            </c:strRef>
          </c:tx>
          <c:spPr>
            <a:ln w="31750">
              <a:solidFill>
                <a:schemeClr val="accent4">
                  <a:lumMod val="50000"/>
                </a:schemeClr>
              </a:solidFill>
            </a:ln>
          </c:spPr>
          <c:marker>
            <c:symbol val="none"/>
          </c:marker>
          <c:cat>
            <c:numRef>
              <c:f>Sheet1!$A$2:$A$36</c:f>
              <c:numCache>
                <c:formatCode>General</c:formatCode>
                <c:ptCount val="35"/>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pt idx="32">
                  <c:v>2014</c:v>
                </c:pt>
                <c:pt idx="33">
                  <c:v>2015</c:v>
                </c:pt>
                <c:pt idx="34">
                  <c:v>2016</c:v>
                </c:pt>
              </c:numCache>
            </c:numRef>
          </c:cat>
          <c:val>
            <c:numRef>
              <c:f>Sheet1!$B$2:$B$36</c:f>
              <c:numCache>
                <c:formatCode>#,##0</c:formatCode>
                <c:ptCount val="35"/>
                <c:pt idx="0">
                  <c:v>25520</c:v>
                </c:pt>
                <c:pt idx="1">
                  <c:v>23846</c:v>
                </c:pt>
                <c:pt idx="2">
                  <c:v>22255</c:v>
                </c:pt>
                <c:pt idx="3">
                  <c:v>22201</c:v>
                </c:pt>
                <c:pt idx="4">
                  <c:v>22768</c:v>
                </c:pt>
                <c:pt idx="5">
                  <c:v>22517</c:v>
                </c:pt>
                <c:pt idx="6">
                  <c:v>22436</c:v>
                </c:pt>
                <c:pt idx="7">
                  <c:v>23495</c:v>
                </c:pt>
                <c:pt idx="8">
                  <c:v>25701</c:v>
                </c:pt>
                <c:pt idx="9">
                  <c:v>26283</c:v>
                </c:pt>
                <c:pt idx="10">
                  <c:v>26673</c:v>
                </c:pt>
                <c:pt idx="11">
                  <c:v>25102</c:v>
                </c:pt>
                <c:pt idx="12" formatCode="General">
                  <c:v>24206</c:v>
                </c:pt>
                <c:pt idx="13" formatCode="General">
                  <c:v>22726</c:v>
                </c:pt>
                <c:pt idx="14" formatCode="General">
                  <c:v>21210</c:v>
                </c:pt>
                <c:pt idx="15" formatCode="General">
                  <c:v>19751</c:v>
                </c:pt>
                <c:pt idx="16" formatCode="General">
                  <c:v>18286</c:v>
                </c:pt>
                <c:pt idx="17" formatCode="General">
                  <c:v>17499</c:v>
                </c:pt>
                <c:pt idx="18" formatCode="General">
                  <c:v>16308</c:v>
                </c:pt>
                <c:pt idx="19" formatCode="General">
                  <c:v>15945</c:v>
                </c:pt>
                <c:pt idx="20" formatCode="General">
                  <c:v>15055</c:v>
                </c:pt>
                <c:pt idx="21" formatCode="General">
                  <c:v>14835</c:v>
                </c:pt>
                <c:pt idx="22" formatCode="General">
                  <c:v>14499</c:v>
                </c:pt>
                <c:pt idx="23" formatCode="General">
                  <c:v>14065</c:v>
                </c:pt>
                <c:pt idx="24" formatCode="General">
                  <c:v>13728</c:v>
                </c:pt>
                <c:pt idx="25" formatCode="General">
                  <c:v>13281</c:v>
                </c:pt>
                <c:pt idx="26" formatCode="General">
                  <c:v>12890</c:v>
                </c:pt>
                <c:pt idx="27" formatCode="General">
                  <c:v>11517</c:v>
                </c:pt>
                <c:pt idx="28" formatCode="General">
                  <c:v>11157</c:v>
                </c:pt>
                <c:pt idx="29" formatCode="General">
                  <c:v>10509</c:v>
                </c:pt>
                <c:pt idx="30" formatCode="General">
                  <c:v>9940</c:v>
                </c:pt>
                <c:pt idx="31" formatCode="General">
                  <c:v>9561</c:v>
                </c:pt>
                <c:pt idx="32" formatCode="General">
                  <c:v>9398</c:v>
                </c:pt>
                <c:pt idx="33" formatCode="General">
                  <c:v>9547</c:v>
                </c:pt>
                <c:pt idx="34" formatCode="General">
                  <c:v>9272</c:v>
                </c:pt>
              </c:numCache>
            </c:numRef>
          </c:val>
          <c:smooth val="0"/>
          <c:extLst>
            <c:ext xmlns:c16="http://schemas.microsoft.com/office/drawing/2014/chart" uri="{C3380CC4-5D6E-409C-BE32-E72D297353CC}">
              <c16:uniqueId val="{00000000-1A9D-41FD-8227-304C0E49A599}"/>
            </c:ext>
          </c:extLst>
        </c:ser>
        <c:dLbls>
          <c:showLegendKey val="0"/>
          <c:showVal val="0"/>
          <c:showCatName val="0"/>
          <c:showSerName val="0"/>
          <c:showPercent val="0"/>
          <c:showBubbleSize val="0"/>
        </c:dLbls>
        <c:smooth val="0"/>
        <c:axId val="315305256"/>
        <c:axId val="196572488"/>
      </c:lineChart>
      <c:catAx>
        <c:axId val="315305256"/>
        <c:scaling>
          <c:orientation val="minMax"/>
        </c:scaling>
        <c:delete val="0"/>
        <c:axPos val="b"/>
        <c:numFmt formatCode="General" sourceLinked="1"/>
        <c:majorTickMark val="out"/>
        <c:minorTickMark val="none"/>
        <c:tickLblPos val="nextTo"/>
        <c:spPr>
          <a:ln>
            <a:solidFill>
              <a:schemeClr val="accent4">
                <a:lumMod val="50000"/>
              </a:schemeClr>
            </a:solidFill>
          </a:ln>
        </c:spPr>
        <c:txPr>
          <a:bodyPr rot="0" vert="horz"/>
          <a:lstStyle/>
          <a:p>
            <a:pPr>
              <a:defRPr sz="1400">
                <a:solidFill>
                  <a:schemeClr val="accent4">
                    <a:lumMod val="50000"/>
                  </a:schemeClr>
                </a:solidFill>
                <a:latin typeface="Calibri" panose="020F0502020204030204" pitchFamily="34" charset="0"/>
              </a:defRPr>
            </a:pPr>
            <a:endParaRPr lang="en-US"/>
          </a:p>
        </c:txPr>
        <c:crossAx val="196572488"/>
        <c:crosses val="autoZero"/>
        <c:auto val="0"/>
        <c:lblAlgn val="ctr"/>
        <c:lblOffset val="100"/>
        <c:tickLblSkip val="2"/>
        <c:noMultiLvlLbl val="0"/>
      </c:catAx>
      <c:valAx>
        <c:axId val="196572488"/>
        <c:scaling>
          <c:orientation val="minMax"/>
        </c:scaling>
        <c:delete val="0"/>
        <c:axPos val="l"/>
        <c:majorGridlines>
          <c:spPr>
            <a:ln w="0">
              <a:solidFill>
                <a:srgbClr val="0F56DC">
                  <a:tint val="75000"/>
                  <a:shade val="95000"/>
                  <a:satMod val="105000"/>
                  <a:alpha val="0"/>
                </a:srgbClr>
              </a:solidFill>
            </a:ln>
          </c:spPr>
        </c:majorGridlines>
        <c:numFmt formatCode="#,##0" sourceLinked="1"/>
        <c:majorTickMark val="out"/>
        <c:minorTickMark val="none"/>
        <c:tickLblPos val="nextTo"/>
        <c:spPr>
          <a:ln>
            <a:solidFill>
              <a:schemeClr val="accent4">
                <a:lumMod val="50000"/>
              </a:schemeClr>
            </a:solidFill>
          </a:ln>
        </c:spPr>
        <c:txPr>
          <a:bodyPr/>
          <a:lstStyle/>
          <a:p>
            <a:pPr>
              <a:defRPr sz="1600" baseline="0">
                <a:solidFill>
                  <a:schemeClr val="accent4">
                    <a:lumMod val="50000"/>
                  </a:schemeClr>
                </a:solidFill>
                <a:latin typeface="Calibri" panose="020F0502020204030204" pitchFamily="34" charset="0"/>
              </a:defRPr>
            </a:pPr>
            <a:endParaRPr lang="en-US"/>
          </a:p>
        </c:txPr>
        <c:crossAx val="31530525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0136317419781967E-2"/>
          <c:y val="0.12958861693083615"/>
          <c:w val="0.81975739519046609"/>
          <c:h val="0.66001935460816685"/>
        </c:manualLayout>
      </c:layout>
      <c:barChart>
        <c:barDir val="col"/>
        <c:grouping val="clustered"/>
        <c:varyColors val="0"/>
        <c:ser>
          <c:idx val="0"/>
          <c:order val="0"/>
          <c:tx>
            <c:strRef>
              <c:f>Sheet1!$B$1</c:f>
              <c:strCache>
                <c:ptCount val="1"/>
                <c:pt idx="0">
                  <c:v>Number of cases</c:v>
                </c:pt>
              </c:strCache>
            </c:strRef>
          </c:tx>
          <c:spPr>
            <a:solidFill>
              <a:srgbClr val="0039A6"/>
            </a:solidFill>
            <a:ln>
              <a:solidFill>
                <a:schemeClr val="accent6"/>
              </a:solidFill>
            </a:ln>
            <a:effectLst/>
          </c:spPr>
          <c:invertIfNegative val="0"/>
          <c:cat>
            <c:numRef>
              <c:f>Sheet1!$A$2:$A$25</c:f>
              <c:numCache>
                <c:formatCode>General</c:formatCode>
                <c:ptCount val="24"/>
                <c:pt idx="1">
                  <c:v>1994</c:v>
                </c:pt>
                <c:pt idx="3">
                  <c:v>1996</c:v>
                </c:pt>
                <c:pt idx="5">
                  <c:v>1998</c:v>
                </c:pt>
                <c:pt idx="7">
                  <c:v>2000</c:v>
                </c:pt>
                <c:pt idx="9">
                  <c:v>2002</c:v>
                </c:pt>
                <c:pt idx="11">
                  <c:v>2004</c:v>
                </c:pt>
                <c:pt idx="13">
                  <c:v>2006</c:v>
                </c:pt>
                <c:pt idx="15">
                  <c:v>2008</c:v>
                </c:pt>
                <c:pt idx="17">
                  <c:v>2010</c:v>
                </c:pt>
                <c:pt idx="19">
                  <c:v>2012</c:v>
                </c:pt>
                <c:pt idx="21">
                  <c:v>2014</c:v>
                </c:pt>
                <c:pt idx="23">
                  <c:v>2016</c:v>
                </c:pt>
              </c:numCache>
            </c:numRef>
          </c:cat>
          <c:val>
            <c:numRef>
              <c:f>Sheet1!$B$2:$B$25</c:f>
              <c:numCache>
                <c:formatCode>#,##0</c:formatCode>
                <c:ptCount val="24"/>
                <c:pt idx="0">
                  <c:v>7403</c:v>
                </c:pt>
                <c:pt idx="1">
                  <c:v>7762</c:v>
                </c:pt>
                <c:pt idx="2">
                  <c:v>8010</c:v>
                </c:pt>
                <c:pt idx="3">
                  <c:v>7752</c:v>
                </c:pt>
                <c:pt idx="4">
                  <c:v>7753</c:v>
                </c:pt>
                <c:pt idx="5">
                  <c:v>7623</c:v>
                </c:pt>
                <c:pt idx="6">
                  <c:v>7624</c:v>
                </c:pt>
                <c:pt idx="7">
                  <c:v>7634</c:v>
                </c:pt>
                <c:pt idx="8">
                  <c:v>8034</c:v>
                </c:pt>
                <c:pt idx="9">
                  <c:v>7737</c:v>
                </c:pt>
                <c:pt idx="10">
                  <c:v>7947</c:v>
                </c:pt>
                <c:pt idx="11">
                  <c:v>7875</c:v>
                </c:pt>
                <c:pt idx="12">
                  <c:v>7745</c:v>
                </c:pt>
                <c:pt idx="13">
                  <c:v>7845</c:v>
                </c:pt>
                <c:pt idx="14">
                  <c:v>7780</c:v>
                </c:pt>
                <c:pt idx="15">
                  <c:v>7644</c:v>
                </c:pt>
                <c:pt idx="16">
                  <c:v>6999</c:v>
                </c:pt>
                <c:pt idx="17">
                  <c:v>6817</c:v>
                </c:pt>
                <c:pt idx="18">
                  <c:v>6563</c:v>
                </c:pt>
                <c:pt idx="19">
                  <c:v>6309</c:v>
                </c:pt>
                <c:pt idx="20">
                  <c:v>6222</c:v>
                </c:pt>
                <c:pt idx="21">
                  <c:v>6264</c:v>
                </c:pt>
                <c:pt idx="22">
                  <c:v>6406</c:v>
                </c:pt>
                <c:pt idx="23" formatCode="General">
                  <c:v>6351</c:v>
                </c:pt>
              </c:numCache>
            </c:numRef>
          </c:val>
          <c:extLst>
            <c:ext xmlns:c16="http://schemas.microsoft.com/office/drawing/2014/chart" uri="{C3380CC4-5D6E-409C-BE32-E72D297353CC}">
              <c16:uniqueId val="{00000000-B0EF-4133-B89D-924DDE44A24E}"/>
            </c:ext>
          </c:extLst>
        </c:ser>
        <c:dLbls>
          <c:showLegendKey val="0"/>
          <c:showVal val="0"/>
          <c:showCatName val="0"/>
          <c:showSerName val="0"/>
          <c:showPercent val="0"/>
          <c:showBubbleSize val="0"/>
        </c:dLbls>
        <c:gapWidth val="150"/>
        <c:axId val="288561304"/>
        <c:axId val="191406264"/>
      </c:barChart>
      <c:lineChart>
        <c:grouping val="standard"/>
        <c:varyColors val="0"/>
        <c:ser>
          <c:idx val="1"/>
          <c:order val="1"/>
          <c:tx>
            <c:strRef>
              <c:f>Sheet1!$C$1</c:f>
              <c:strCache>
                <c:ptCount val="1"/>
                <c:pt idx="0">
                  <c:v>Percentage of total cases</c:v>
                </c:pt>
              </c:strCache>
            </c:strRef>
          </c:tx>
          <c:spPr>
            <a:ln w="19050" cap="rnd" cmpd="sng" algn="ctr">
              <a:solidFill>
                <a:srgbClr val="FF6600"/>
              </a:solidFill>
              <a:prstDash val="solid"/>
              <a:round/>
            </a:ln>
            <a:effectLst/>
          </c:spPr>
          <c:marker>
            <c:symbol val="square"/>
            <c:size val="7"/>
            <c:spPr>
              <a:solidFill>
                <a:srgbClr val="FF6600"/>
              </a:solidFill>
              <a:ln w="9525" cap="flat" cmpd="sng" algn="ctr">
                <a:solidFill>
                  <a:srgbClr val="000000"/>
                </a:solidFill>
                <a:prstDash val="solid"/>
                <a:round/>
              </a:ln>
              <a:effectLst/>
            </c:spPr>
          </c:marker>
          <c:cat>
            <c:numRef>
              <c:f>Sheet1!$A$2:$A$25</c:f>
              <c:numCache>
                <c:formatCode>General</c:formatCode>
                <c:ptCount val="24"/>
                <c:pt idx="1">
                  <c:v>1994</c:v>
                </c:pt>
                <c:pt idx="3">
                  <c:v>1996</c:v>
                </c:pt>
                <c:pt idx="5">
                  <c:v>1998</c:v>
                </c:pt>
                <c:pt idx="7">
                  <c:v>2000</c:v>
                </c:pt>
                <c:pt idx="9">
                  <c:v>2002</c:v>
                </c:pt>
                <c:pt idx="11">
                  <c:v>2004</c:v>
                </c:pt>
                <c:pt idx="13">
                  <c:v>2006</c:v>
                </c:pt>
                <c:pt idx="15">
                  <c:v>2008</c:v>
                </c:pt>
                <c:pt idx="17">
                  <c:v>2010</c:v>
                </c:pt>
                <c:pt idx="19">
                  <c:v>2012</c:v>
                </c:pt>
                <c:pt idx="21">
                  <c:v>2014</c:v>
                </c:pt>
                <c:pt idx="23">
                  <c:v>2016</c:v>
                </c:pt>
              </c:numCache>
            </c:numRef>
          </c:cat>
          <c:val>
            <c:numRef>
              <c:f>Sheet1!$C$2:$C$25</c:f>
              <c:numCache>
                <c:formatCode>0</c:formatCode>
                <c:ptCount val="24"/>
                <c:pt idx="0">
                  <c:v>29.5</c:v>
                </c:pt>
                <c:pt idx="1">
                  <c:v>32.1</c:v>
                </c:pt>
                <c:pt idx="2">
                  <c:v>35.200000000000003</c:v>
                </c:pt>
                <c:pt idx="3">
                  <c:v>36.5</c:v>
                </c:pt>
                <c:pt idx="4">
                  <c:v>39.299999999999997</c:v>
                </c:pt>
                <c:pt idx="5">
                  <c:v>41.7</c:v>
                </c:pt>
                <c:pt idx="6">
                  <c:v>43.6</c:v>
                </c:pt>
                <c:pt idx="7">
                  <c:v>46.8</c:v>
                </c:pt>
                <c:pt idx="8">
                  <c:v>50.4</c:v>
                </c:pt>
                <c:pt idx="9">
                  <c:v>51.4</c:v>
                </c:pt>
                <c:pt idx="10">
                  <c:v>53.6</c:v>
                </c:pt>
                <c:pt idx="11">
                  <c:v>54.3</c:v>
                </c:pt>
                <c:pt idx="12">
                  <c:v>55.1</c:v>
                </c:pt>
                <c:pt idx="13">
                  <c:v>57.1</c:v>
                </c:pt>
                <c:pt idx="14">
                  <c:v>58.6</c:v>
                </c:pt>
                <c:pt idx="15">
                  <c:v>59.3</c:v>
                </c:pt>
                <c:pt idx="16">
                  <c:v>60.8</c:v>
                </c:pt>
                <c:pt idx="17">
                  <c:v>61.1</c:v>
                </c:pt>
                <c:pt idx="18">
                  <c:v>62.5</c:v>
                </c:pt>
                <c:pt idx="19">
                  <c:v>63.5</c:v>
                </c:pt>
                <c:pt idx="20">
                  <c:v>65.099999999999994</c:v>
                </c:pt>
                <c:pt idx="21">
                  <c:v>66.7</c:v>
                </c:pt>
                <c:pt idx="22">
                  <c:v>67.099999999999994</c:v>
                </c:pt>
                <c:pt idx="23">
                  <c:v>68.5</c:v>
                </c:pt>
              </c:numCache>
            </c:numRef>
          </c:val>
          <c:smooth val="0"/>
          <c:extLst>
            <c:ext xmlns:c16="http://schemas.microsoft.com/office/drawing/2014/chart" uri="{C3380CC4-5D6E-409C-BE32-E72D297353CC}">
              <c16:uniqueId val="{00000001-B0EF-4133-B89D-924DDE44A24E}"/>
            </c:ext>
          </c:extLst>
        </c:ser>
        <c:dLbls>
          <c:showLegendKey val="0"/>
          <c:showVal val="0"/>
          <c:showCatName val="0"/>
          <c:showSerName val="0"/>
          <c:showPercent val="0"/>
          <c:showBubbleSize val="0"/>
        </c:dLbls>
        <c:marker val="1"/>
        <c:smooth val="0"/>
        <c:axId val="192857096"/>
        <c:axId val="282005352"/>
      </c:lineChart>
      <c:catAx>
        <c:axId val="288561304"/>
        <c:scaling>
          <c:orientation val="minMax"/>
        </c:scaling>
        <c:delete val="0"/>
        <c:axPos val="b"/>
        <c:title>
          <c:tx>
            <c:rich>
              <a:bodyPr rot="0" spcFirstLastPara="1" vertOverflow="ellipsis" vert="horz" wrap="square" anchor="ctr" anchorCtr="1"/>
              <a:lstStyle/>
              <a:p>
                <a:pPr>
                  <a:defRPr sz="1800" b="1" i="0" u="none" strike="noStrike" kern="1200" baseline="0">
                    <a:solidFill>
                      <a:srgbClr val="000000"/>
                    </a:solidFill>
                    <a:latin typeface="+mj-lt"/>
                    <a:ea typeface="+mn-ea"/>
                    <a:cs typeface="+mn-cs"/>
                  </a:defRPr>
                </a:pPr>
                <a:r>
                  <a:rPr lang="en-US" sz="1600" b="1" dirty="0" smtClean="0">
                    <a:solidFill>
                      <a:srgbClr val="000000"/>
                    </a:solidFill>
                    <a:latin typeface="+mj-lt"/>
                  </a:rPr>
                  <a:t>Year</a:t>
                </a:r>
                <a:endParaRPr lang="en-US" sz="1600" b="1" dirty="0">
                  <a:solidFill>
                    <a:srgbClr val="000000"/>
                  </a:solidFill>
                  <a:latin typeface="+mj-lt"/>
                </a:endParaRPr>
              </a:p>
            </c:rich>
          </c:tx>
          <c:layout>
            <c:manualLayout>
              <c:xMode val="edge"/>
              <c:yMode val="edge"/>
              <c:x val="0.47347356737460083"/>
              <c:y val="0.91536322925890834"/>
            </c:manualLayout>
          </c:layout>
          <c:overlay val="0"/>
          <c:spPr>
            <a:noFill/>
            <a:ln>
              <a:noFill/>
            </a:ln>
            <a:effectLst/>
          </c:spPr>
          <c:txPr>
            <a:bodyPr rot="0" spcFirstLastPara="1" vertOverflow="ellipsis" vert="horz" wrap="square" anchor="ctr" anchorCtr="1"/>
            <a:lstStyle/>
            <a:p>
              <a:pPr>
                <a:defRPr sz="1800" b="1" i="0" u="none" strike="noStrike" kern="1200" baseline="0">
                  <a:solidFill>
                    <a:srgbClr val="000000"/>
                  </a:solidFill>
                  <a:latin typeface="+mj-lt"/>
                  <a:ea typeface="+mn-ea"/>
                  <a:cs typeface="+mn-cs"/>
                </a:defRPr>
              </a:pPr>
              <a:endParaRPr lang="en-US"/>
            </a:p>
          </c:txPr>
        </c:title>
        <c:numFmt formatCode="General" sourceLinked="1"/>
        <c:majorTickMark val="out"/>
        <c:minorTickMark val="none"/>
        <c:tickLblPos val="nextTo"/>
        <c:spPr>
          <a:noFill/>
          <a:ln w="9525"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mj-lt"/>
                <a:ea typeface="+mn-ea"/>
                <a:cs typeface="+mn-cs"/>
              </a:defRPr>
            </a:pPr>
            <a:endParaRPr lang="en-US"/>
          </a:p>
        </c:txPr>
        <c:crossAx val="191406264"/>
        <c:crossesAt val="0"/>
        <c:auto val="1"/>
        <c:lblAlgn val="ctr"/>
        <c:lblOffset val="100"/>
        <c:tickLblSkip val="1"/>
        <c:noMultiLvlLbl val="0"/>
      </c:catAx>
      <c:valAx>
        <c:axId val="191406264"/>
        <c:scaling>
          <c:orientation val="minMax"/>
        </c:scaling>
        <c:delete val="0"/>
        <c:axPos val="l"/>
        <c:numFmt formatCode="#,##0" sourceLinked="0"/>
        <c:majorTickMark val="out"/>
        <c:minorTickMark val="none"/>
        <c:tickLblPos val="nextTo"/>
        <c:spPr>
          <a:noFill/>
          <a:ln w="9525" cap="flat" cmpd="sng" algn="ctr">
            <a:solidFill>
              <a:schemeClr val="accent4">
                <a:lumMod val="50000"/>
              </a:schemeClr>
            </a:solidFill>
            <a:prstDash val="solid"/>
            <a:round/>
          </a:ln>
          <a:effectLst/>
        </c:spPr>
        <c:txPr>
          <a:bodyPr rot="-60000000" spcFirstLastPara="1" vertOverflow="ellipsis" vert="horz" wrap="square" anchor="ctr" anchorCtr="1"/>
          <a:lstStyle/>
          <a:p>
            <a:pPr>
              <a:defRPr sz="1600" b="0" i="0" u="none" strike="noStrike" kern="1200" baseline="0">
                <a:solidFill>
                  <a:srgbClr val="000000"/>
                </a:solidFill>
                <a:latin typeface="+mj-lt"/>
                <a:ea typeface="+mn-ea"/>
                <a:cs typeface="+mn-cs"/>
              </a:defRPr>
            </a:pPr>
            <a:endParaRPr lang="en-US"/>
          </a:p>
        </c:txPr>
        <c:crossAx val="288561304"/>
        <c:crosses val="autoZero"/>
        <c:crossBetween val="between"/>
      </c:valAx>
      <c:valAx>
        <c:axId val="282005352"/>
        <c:scaling>
          <c:orientation val="minMax"/>
        </c:scaling>
        <c:delete val="0"/>
        <c:axPos val="r"/>
        <c:numFmt formatCode="General" sourceLinked="0"/>
        <c:majorTickMark val="out"/>
        <c:minorTickMark val="none"/>
        <c:tickLblPos val="nextTo"/>
        <c:spPr>
          <a:noFill/>
          <a:ln w="9525" cap="flat" cmpd="sng" algn="ctr">
            <a:solidFill>
              <a:srgbClr val="000000"/>
            </a:solidFill>
            <a:prstDash val="solid"/>
            <a:round/>
          </a:ln>
          <a:effectLst/>
        </c:spPr>
        <c:txPr>
          <a:bodyPr rot="-60000000" spcFirstLastPara="1" vertOverflow="ellipsis" vert="horz" wrap="square" anchor="ctr" anchorCtr="1"/>
          <a:lstStyle/>
          <a:p>
            <a:pPr>
              <a:defRPr sz="1600" b="0" i="0" u="none" strike="noStrike" kern="1200" baseline="0">
                <a:solidFill>
                  <a:srgbClr val="000000"/>
                </a:solidFill>
                <a:latin typeface="+mj-lt"/>
                <a:ea typeface="+mn-ea"/>
                <a:cs typeface="+mn-cs"/>
              </a:defRPr>
            </a:pPr>
            <a:endParaRPr lang="en-US"/>
          </a:p>
        </c:txPr>
        <c:crossAx val="192857096"/>
        <c:crosses val="max"/>
        <c:crossBetween val="between"/>
      </c:valAx>
      <c:catAx>
        <c:axId val="192857096"/>
        <c:scaling>
          <c:orientation val="minMax"/>
        </c:scaling>
        <c:delete val="1"/>
        <c:axPos val="b"/>
        <c:numFmt formatCode="General" sourceLinked="1"/>
        <c:majorTickMark val="out"/>
        <c:minorTickMark val="none"/>
        <c:tickLblPos val="nextTo"/>
        <c:crossAx val="282005352"/>
        <c:crosses val="autoZero"/>
        <c:auto val="1"/>
        <c:lblAlgn val="ctr"/>
        <c:lblOffset val="100"/>
        <c:noMultiLvlLbl val="0"/>
      </c:catAx>
      <c:spPr>
        <a:noFill/>
        <a:ln w="25400">
          <a:noFill/>
        </a:ln>
        <a:effectLst/>
      </c:spPr>
    </c:plotArea>
    <c:legend>
      <c:legendPos val="b"/>
      <c:layout>
        <c:manualLayout>
          <c:xMode val="edge"/>
          <c:yMode val="edge"/>
          <c:x val="0.2245795324535482"/>
          <c:y val="5.050231399340669E-2"/>
          <c:w val="0.60399198411009436"/>
          <c:h val="6.8235596019809372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accent4">
                  <a:lumMod val="50000"/>
                </a:schemeClr>
              </a:solidFill>
              <a:latin typeface="+mj-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3331299280493"/>
          <c:y val="0.14393778092055015"/>
          <c:w val="0.47313017624368925"/>
          <c:h val="0.7199167990082036"/>
        </c:manualLayout>
      </c:layout>
      <c:pieChart>
        <c:varyColors val="1"/>
        <c:ser>
          <c:idx val="0"/>
          <c:order val="0"/>
          <c:tx>
            <c:strRef>
              <c:f>Sheet1!$B$1</c:f>
              <c:strCache>
                <c:ptCount val="1"/>
                <c:pt idx="0">
                  <c:v>Column1</c:v>
                </c:pt>
              </c:strCache>
            </c:strRef>
          </c:tx>
          <c:spPr>
            <a:ln w="9525">
              <a:solidFill>
                <a:srgbClr val="000000"/>
              </a:solidFill>
            </a:ln>
          </c:spPr>
          <c:dPt>
            <c:idx val="0"/>
            <c:bubble3D val="0"/>
            <c:spPr>
              <a:solidFill>
                <a:srgbClr val="3077FF"/>
              </a:solidFill>
              <a:ln w="9525">
                <a:solidFill>
                  <a:srgbClr val="000000"/>
                </a:solidFill>
              </a:ln>
              <a:effectLst/>
            </c:spPr>
            <c:extLst>
              <c:ext xmlns:c16="http://schemas.microsoft.com/office/drawing/2014/chart" uri="{C3380CC4-5D6E-409C-BE32-E72D297353CC}">
                <c16:uniqueId val="{00000001-8673-484D-9BD9-09BB71E4348C}"/>
              </c:ext>
            </c:extLst>
          </c:dPt>
          <c:dPt>
            <c:idx val="1"/>
            <c:bubble3D val="0"/>
            <c:spPr>
              <a:solidFill>
                <a:srgbClr val="007D57"/>
              </a:solidFill>
              <a:ln w="9525">
                <a:solidFill>
                  <a:srgbClr val="000000"/>
                </a:solidFill>
              </a:ln>
              <a:effectLst/>
            </c:spPr>
            <c:extLst>
              <c:ext xmlns:c16="http://schemas.microsoft.com/office/drawing/2014/chart" uri="{C3380CC4-5D6E-409C-BE32-E72D297353CC}">
                <c16:uniqueId val="{00000003-8673-484D-9BD9-09BB71E4348C}"/>
              </c:ext>
            </c:extLst>
          </c:dPt>
          <c:dPt>
            <c:idx val="2"/>
            <c:bubble3D val="0"/>
            <c:spPr>
              <a:solidFill>
                <a:srgbClr val="DF907D"/>
              </a:solidFill>
              <a:ln w="9525">
                <a:solidFill>
                  <a:srgbClr val="000000"/>
                </a:solidFill>
              </a:ln>
              <a:effectLst/>
            </c:spPr>
            <c:extLst>
              <c:ext xmlns:c16="http://schemas.microsoft.com/office/drawing/2014/chart" uri="{C3380CC4-5D6E-409C-BE32-E72D297353CC}">
                <c16:uniqueId val="{00000005-8673-484D-9BD9-09BB71E4348C}"/>
              </c:ext>
            </c:extLst>
          </c:dPt>
          <c:dPt>
            <c:idx val="3"/>
            <c:bubble3D val="0"/>
            <c:spPr>
              <a:solidFill>
                <a:srgbClr val="7F7F7F"/>
              </a:solidFill>
              <a:ln w="9525">
                <a:solidFill>
                  <a:srgbClr val="000000"/>
                </a:solidFill>
              </a:ln>
              <a:effectLst/>
            </c:spPr>
            <c:extLst>
              <c:ext xmlns:c16="http://schemas.microsoft.com/office/drawing/2014/chart" uri="{C3380CC4-5D6E-409C-BE32-E72D297353CC}">
                <c16:uniqueId val="{00000007-8673-484D-9BD9-09BB71E4348C}"/>
              </c:ext>
            </c:extLst>
          </c:dPt>
          <c:dPt>
            <c:idx val="4"/>
            <c:bubble3D val="0"/>
            <c:spPr>
              <a:solidFill>
                <a:srgbClr val="003FBC"/>
              </a:solidFill>
              <a:ln w="9525">
                <a:solidFill>
                  <a:srgbClr val="000000"/>
                </a:solidFill>
              </a:ln>
              <a:effectLst/>
            </c:spPr>
            <c:extLst>
              <c:ext xmlns:c16="http://schemas.microsoft.com/office/drawing/2014/chart" uri="{C3380CC4-5D6E-409C-BE32-E72D297353CC}">
                <c16:uniqueId val="{00000009-8673-484D-9BD9-09BB71E4348C}"/>
              </c:ext>
            </c:extLst>
          </c:dPt>
          <c:dPt>
            <c:idx val="5"/>
            <c:bubble3D val="0"/>
            <c:spPr>
              <a:solidFill>
                <a:srgbClr val="FFFF99"/>
              </a:solidFill>
              <a:ln w="9525">
                <a:solidFill>
                  <a:srgbClr val="000000"/>
                </a:solidFill>
              </a:ln>
              <a:effectLst/>
            </c:spPr>
            <c:extLst>
              <c:ext xmlns:c16="http://schemas.microsoft.com/office/drawing/2014/chart" uri="{C3380CC4-5D6E-409C-BE32-E72D297353CC}">
                <c16:uniqueId val="{0000000B-8673-484D-9BD9-09BB71E4348C}"/>
              </c:ext>
            </c:extLst>
          </c:dPt>
          <c:dPt>
            <c:idx val="6"/>
            <c:bubble3D val="0"/>
            <c:spPr>
              <a:solidFill>
                <a:srgbClr val="7F7F7F"/>
              </a:solidFill>
              <a:ln w="9525">
                <a:solidFill>
                  <a:srgbClr val="000000"/>
                </a:solidFill>
              </a:ln>
              <a:effectLst/>
            </c:spPr>
            <c:extLst>
              <c:ext xmlns:c16="http://schemas.microsoft.com/office/drawing/2014/chart" uri="{C3380CC4-5D6E-409C-BE32-E72D297353CC}">
                <c16:uniqueId val="{0000000D-8673-484D-9BD9-09BB71E4348C}"/>
              </c:ext>
            </c:extLst>
          </c:dPt>
          <c:dLbls>
            <c:dLbl>
              <c:idx val="0"/>
              <c:layout>
                <c:manualLayout>
                  <c:x val="3.0249653597663202E-2"/>
                  <c:y val="-0.11741933677518998"/>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8531245109860759"/>
                      <c:h val="0.18215241708062058"/>
                    </c:manualLayout>
                  </c15:layout>
                </c:ext>
                <c:ext xmlns:c16="http://schemas.microsoft.com/office/drawing/2014/chart" uri="{C3380CC4-5D6E-409C-BE32-E72D297353CC}">
                  <c16:uniqueId val="{00000001-8673-484D-9BD9-09BB71E4348C}"/>
                </c:ext>
              </c:extLst>
            </c:dLbl>
            <c:dLbl>
              <c:idx val="1"/>
              <c:layout>
                <c:manualLayout>
                  <c:x val="-7.869323944168255E-2"/>
                  <c:y val="-0.23986048955625053"/>
                </c:manualLayout>
              </c:layout>
              <c:tx>
                <c:rich>
                  <a:bodyPr/>
                  <a:lstStyle/>
                  <a:p>
                    <a:fld id="{435381EC-72D0-4539-88BD-8120278F5EFD}" type="CATEGORYNAME">
                      <a:rPr lang="en-US"/>
                      <a:pPr/>
                      <a:t>[CATEGORY NAME]</a:t>
                    </a:fld>
                    <a:r>
                      <a:rPr lang="en-US" baseline="0" dirty="0"/>
                      <a:t>
</a:t>
                    </a:r>
                    <a:fld id="{BB4CEEE2-1631-4D45-B784-84E084E2B4EA}" type="VALUE">
                      <a:rPr lang="en-US" baseline="0" smtClean="0"/>
                      <a:pPr/>
                      <a:t>[VALUE]</a:t>
                    </a:fld>
                    <a:endParaRPr lang="en-US"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673-484D-9BD9-09BB71E4348C}"/>
                </c:ext>
              </c:extLst>
            </c:dLbl>
            <c:dLbl>
              <c:idx val="2"/>
              <c:layout>
                <c:manualLayout>
                  <c:x val="0.32555486422483332"/>
                  <c:y val="5.4872089381486555E-3"/>
                </c:manualLayout>
              </c:layout>
              <c:tx>
                <c:rich>
                  <a:bodyPr rot="0" spcFirstLastPara="1" vertOverflow="ellipsis" vert="horz" wrap="square" lIns="38100" tIns="19050" rIns="38100" bIns="19050" anchor="ctr" anchorCtr="1">
                    <a:noAutofit/>
                  </a:bodyPr>
                  <a:lstStyle/>
                  <a:p>
                    <a:pPr>
                      <a:defRPr sz="1200" b="0" i="0" u="none" strike="noStrike" kern="1200" baseline="0">
                        <a:solidFill>
                          <a:srgbClr val="000000"/>
                        </a:solidFill>
                        <a:latin typeface="+mn-lt"/>
                        <a:ea typeface="+mn-ea"/>
                        <a:cs typeface="+mn-cs"/>
                      </a:defRPr>
                    </a:pPr>
                    <a:fld id="{132C57B7-0471-4C10-AE74-9AF5FD055B08}" type="CATEGORYNAME">
                      <a:rPr lang="en-US" smtClean="0"/>
                      <a:pPr>
                        <a:defRPr sz="1200">
                          <a:solidFill>
                            <a:srgbClr val="000000"/>
                          </a:solidFill>
                        </a:defRPr>
                      </a:pPr>
                      <a:t>[CATEGORY NAME]</a:t>
                    </a:fld>
                    <a:r>
                      <a:rPr lang="en-US" baseline="0" dirty="0" smtClean="0"/>
                      <a:t> </a:t>
                    </a:r>
                    <a:fld id="{F6129D1C-BB0D-447E-B434-2E25FA9DF0A1}" type="PERCENTAGE">
                      <a:rPr lang="en-US" baseline="0" smtClean="0"/>
                      <a:pPr>
                        <a:defRPr sz="1200">
                          <a:solidFill>
                            <a:srgbClr val="000000"/>
                          </a:solidFill>
                        </a:defRPr>
                      </a:pPr>
                      <a:t>[PERCENTAGE]</a:t>
                    </a:fld>
                    <a:endParaRPr lang="en-US" baseline="0" dirty="0" smtClean="0"/>
                  </a:p>
                </c:rich>
              </c:tx>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rgbClr val="0000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51299368450635086"/>
                      <c:h val="0.10470185226061482"/>
                    </c:manualLayout>
                  </c15:layout>
                  <c15:dlblFieldTable/>
                  <c15:showDataLabelsRange val="0"/>
                </c:ext>
                <c:ext xmlns:c16="http://schemas.microsoft.com/office/drawing/2014/chart" uri="{C3380CC4-5D6E-409C-BE32-E72D297353CC}">
                  <c16:uniqueId val="{00000005-8673-484D-9BD9-09BB71E4348C}"/>
                </c:ext>
              </c:extLst>
            </c:dLbl>
            <c:dLbl>
              <c:idx val="3"/>
              <c:layout>
                <c:manualLayout>
                  <c:x val="2.4455812412971494E-2"/>
                  <c:y val="-4.1348184235046387E-3"/>
                </c:manualLayout>
              </c:layout>
              <c:tx>
                <c:rich>
                  <a:bodyPr rot="0" spcFirstLastPara="1" vertOverflow="ellipsis" vert="horz" wrap="square" lIns="38100" tIns="19050" rIns="38100" bIns="19050" anchor="ctr" anchorCtr="1">
                    <a:noAutofit/>
                  </a:bodyPr>
                  <a:lstStyle/>
                  <a:p>
                    <a:pPr>
                      <a:defRPr sz="1200" b="0" i="0" u="none" strike="noStrike" kern="1200" baseline="0">
                        <a:solidFill>
                          <a:srgbClr val="000000"/>
                        </a:solidFill>
                        <a:latin typeface="+mn-lt"/>
                        <a:ea typeface="+mn-ea"/>
                        <a:cs typeface="+mn-cs"/>
                      </a:defRPr>
                    </a:pPr>
                    <a:fld id="{1813557D-5728-4165-B422-EABDE8DA1C85}" type="CATEGORYNAME">
                      <a:rPr lang="en-US" smtClean="0"/>
                      <a:pPr>
                        <a:defRPr sz="1200">
                          <a:solidFill>
                            <a:srgbClr val="000000"/>
                          </a:solidFill>
                        </a:defRPr>
                      </a:pPr>
                      <a:t>[CATEGORY NAME]</a:t>
                    </a:fld>
                    <a:r>
                      <a:rPr lang="en-US" baseline="0" dirty="0"/>
                      <a:t> </a:t>
                    </a:r>
                    <a:r>
                      <a:rPr lang="en-US" baseline="0" dirty="0" smtClean="0"/>
                      <a:t>1%</a:t>
                    </a:r>
                  </a:p>
                </c:rich>
              </c:tx>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rgbClr val="0000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8334435944024459"/>
                      <c:h val="0.19439197447061754"/>
                    </c:manualLayout>
                  </c15:layout>
                  <c15:dlblFieldTable/>
                  <c15:showDataLabelsRange val="0"/>
                </c:ext>
                <c:ext xmlns:c16="http://schemas.microsoft.com/office/drawing/2014/chart" uri="{C3380CC4-5D6E-409C-BE32-E72D297353CC}">
                  <c16:uniqueId val="{00000007-8673-484D-9BD9-09BB71E4348C}"/>
                </c:ext>
              </c:extLst>
            </c:dLbl>
            <c:dLbl>
              <c:idx val="4"/>
              <c:layout>
                <c:manualLayout>
                  <c:x val="7.6084416901524177E-2"/>
                  <c:y val="-2.4807771069000565E-2"/>
                </c:manualLayout>
              </c:layout>
              <c:tx>
                <c:rich>
                  <a:bodyPr rot="0" spcFirstLastPara="1" vertOverflow="ellipsis" vert="horz" wrap="square" lIns="38100" tIns="19050" rIns="38100" bIns="19050" anchor="ctr" anchorCtr="1">
                    <a:noAutofit/>
                  </a:bodyPr>
                  <a:lstStyle/>
                  <a:p>
                    <a:pPr>
                      <a:defRPr sz="1200" b="0" i="0" u="none" strike="noStrike" kern="1200" baseline="0">
                        <a:solidFill>
                          <a:srgbClr val="000000"/>
                        </a:solidFill>
                        <a:latin typeface="+mn-lt"/>
                        <a:ea typeface="+mn-ea"/>
                        <a:cs typeface="+mn-cs"/>
                      </a:defRPr>
                    </a:pPr>
                    <a:fld id="{72A6E345-C9F6-447F-9731-7C5021BA4731}" type="CATEGORYNAME">
                      <a:rPr lang="en-US" smtClean="0">
                        <a:solidFill>
                          <a:srgbClr val="000000"/>
                        </a:solidFill>
                      </a:rPr>
                      <a:pPr>
                        <a:defRPr sz="1200">
                          <a:solidFill>
                            <a:srgbClr val="000000"/>
                          </a:solidFill>
                        </a:defRPr>
                      </a:pPr>
                      <a:t>[CATEGORY NAME]</a:t>
                    </a:fld>
                    <a:r>
                      <a:rPr lang="en-US" dirty="0" smtClean="0">
                        <a:solidFill>
                          <a:srgbClr val="000000"/>
                        </a:solidFill>
                      </a:rPr>
                      <a:t> </a:t>
                    </a:r>
                    <a:fld id="{BD040B76-6693-4282-8115-1B09C87B53CC}" type="PERCENTAGE">
                      <a:rPr lang="en-US" baseline="0" smtClean="0">
                        <a:solidFill>
                          <a:srgbClr val="000000"/>
                        </a:solidFill>
                      </a:rPr>
                      <a:pPr>
                        <a:defRPr sz="1200">
                          <a:solidFill>
                            <a:srgbClr val="000000"/>
                          </a:solidFill>
                        </a:defRPr>
                      </a:pPr>
                      <a:t>[PERCENTAGE]</a:t>
                    </a:fld>
                    <a:endParaRPr lang="en-US" dirty="0" smtClean="0">
                      <a:solidFill>
                        <a:srgbClr val="000000"/>
                      </a:solidFill>
                    </a:endParaRPr>
                  </a:p>
                </c:rich>
              </c:tx>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rgbClr val="0000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139665399734175"/>
                      <c:h val="8.1160360177340907E-2"/>
                    </c:manualLayout>
                  </c15:layout>
                  <c15:dlblFieldTable/>
                  <c15:showDataLabelsRange val="0"/>
                </c:ext>
                <c:ext xmlns:c16="http://schemas.microsoft.com/office/drawing/2014/chart" uri="{C3380CC4-5D6E-409C-BE32-E72D297353CC}">
                  <c16:uniqueId val="{00000009-8673-484D-9BD9-09BB71E4348C}"/>
                </c:ext>
              </c:extLst>
            </c:dLbl>
            <c:dLbl>
              <c:idx val="5"/>
              <c:layout>
                <c:manualLayout>
                  <c:x val="-5.434601207251726E-3"/>
                  <c:y val="-6.2019834626796867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5771849313224854"/>
                      <c:h val="0.18215241708062058"/>
                    </c:manualLayout>
                  </c15:layout>
                </c:ext>
                <c:ext xmlns:c16="http://schemas.microsoft.com/office/drawing/2014/chart" uri="{C3380CC4-5D6E-409C-BE32-E72D297353CC}">
                  <c16:uniqueId val="{0000000B-8673-484D-9BD9-09BB71E4348C}"/>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Sheet1!$A$2:$A$8</c:f>
              <c:strCache>
                <c:ptCount val="7"/>
                <c:pt idx="0">
                  <c:v>Hispanic/Latino</c:v>
                </c:pt>
                <c:pt idx="1">
                  <c:v>Asian</c:v>
                </c:pt>
                <c:pt idx="2">
                  <c:v>Black/African American</c:v>
                </c:pt>
                <c:pt idx="3">
                  <c:v>Native Hawaiian/
Pacific Islander</c:v>
                </c:pt>
                <c:pt idx="4">
                  <c:v>White</c:v>
                </c:pt>
                <c:pt idx="5">
                  <c:v>Multiple race</c:v>
                </c:pt>
                <c:pt idx="6">
                  <c:v>American Indian/Alaska Native</c:v>
                </c:pt>
              </c:strCache>
            </c:strRef>
          </c:cat>
          <c:val>
            <c:numRef>
              <c:f>Sheet1!$B$2:$B$8</c:f>
              <c:numCache>
                <c:formatCode>0%</c:formatCode>
                <c:ptCount val="7"/>
                <c:pt idx="0">
                  <c:v>0.31</c:v>
                </c:pt>
                <c:pt idx="1">
                  <c:v>0.48</c:v>
                </c:pt>
                <c:pt idx="2">
                  <c:v>0.14000000000000001</c:v>
                </c:pt>
                <c:pt idx="3">
                  <c:v>0.01</c:v>
                </c:pt>
                <c:pt idx="4">
                  <c:v>0.05</c:v>
                </c:pt>
                <c:pt idx="5">
                  <c:v>0.01</c:v>
                </c:pt>
              </c:numCache>
            </c:numRef>
          </c:val>
          <c:extLst>
            <c:ext xmlns:c16="http://schemas.microsoft.com/office/drawing/2014/chart" uri="{C3380CC4-5D6E-409C-BE32-E72D297353CC}">
              <c16:uniqueId val="{0000000E-8673-484D-9BD9-09BB71E4348C}"/>
            </c:ext>
          </c:extLst>
        </c:ser>
        <c:dLbls>
          <c:dLblPos val="outEnd"/>
          <c:showLegendKey val="0"/>
          <c:showVal val="0"/>
          <c:showCatName val="0"/>
          <c:showSerName val="0"/>
          <c:showPercent val="1"/>
          <c:showBubbleSize val="0"/>
          <c:showLeaderLines val="0"/>
        </c:dLbls>
        <c:firstSliceAng val="236"/>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524835958005249"/>
          <c:y val="0.17597884523513144"/>
          <c:w val="0.45440209043151131"/>
          <c:h val="0.59141132695012077"/>
        </c:manualLayout>
      </c:layout>
      <c:pieChart>
        <c:varyColors val="1"/>
        <c:ser>
          <c:idx val="0"/>
          <c:order val="0"/>
          <c:tx>
            <c:strRef>
              <c:f>Sheet1!$B$1</c:f>
              <c:strCache>
                <c:ptCount val="1"/>
                <c:pt idx="0">
                  <c:v>Sales</c:v>
                </c:pt>
              </c:strCache>
            </c:strRef>
          </c:tx>
          <c:spPr>
            <a:ln w="9525">
              <a:solidFill>
                <a:srgbClr val="000000"/>
              </a:solidFill>
            </a:ln>
          </c:spPr>
          <c:dPt>
            <c:idx val="0"/>
            <c:bubble3D val="0"/>
            <c:spPr>
              <a:solidFill>
                <a:srgbClr val="3077FF"/>
              </a:solidFill>
              <a:ln w="9525">
                <a:solidFill>
                  <a:srgbClr val="000000"/>
                </a:solidFill>
              </a:ln>
              <a:effectLst/>
            </c:spPr>
            <c:extLst>
              <c:ext xmlns:c16="http://schemas.microsoft.com/office/drawing/2014/chart" uri="{C3380CC4-5D6E-409C-BE32-E72D297353CC}">
                <c16:uniqueId val="{00000001-D85B-4A64-BFA3-6454E9D2FB5C}"/>
              </c:ext>
            </c:extLst>
          </c:dPt>
          <c:dPt>
            <c:idx val="1"/>
            <c:bubble3D val="0"/>
            <c:spPr>
              <a:solidFill>
                <a:srgbClr val="003FBC"/>
              </a:solidFill>
              <a:ln w="9525">
                <a:solidFill>
                  <a:srgbClr val="000000"/>
                </a:solidFill>
              </a:ln>
              <a:effectLst/>
            </c:spPr>
            <c:extLst>
              <c:ext xmlns:c16="http://schemas.microsoft.com/office/drawing/2014/chart" uri="{C3380CC4-5D6E-409C-BE32-E72D297353CC}">
                <c16:uniqueId val="{00000003-D85B-4A64-BFA3-6454E9D2FB5C}"/>
              </c:ext>
            </c:extLst>
          </c:dPt>
          <c:dPt>
            <c:idx val="2"/>
            <c:bubble3D val="0"/>
            <c:spPr>
              <a:solidFill>
                <a:srgbClr val="001D58"/>
              </a:solidFill>
              <a:ln w="9525">
                <a:solidFill>
                  <a:srgbClr val="000000"/>
                </a:solidFill>
              </a:ln>
              <a:effectLst/>
            </c:spPr>
            <c:extLst>
              <c:ext xmlns:c16="http://schemas.microsoft.com/office/drawing/2014/chart" uri="{C3380CC4-5D6E-409C-BE32-E72D297353CC}">
                <c16:uniqueId val="{00000005-D85B-4A64-BFA3-6454E9D2FB5C}"/>
              </c:ext>
            </c:extLst>
          </c:dPt>
          <c:dPt>
            <c:idx val="3"/>
            <c:bubble3D val="0"/>
            <c:spPr>
              <a:solidFill>
                <a:srgbClr val="007D57"/>
              </a:solidFill>
              <a:ln w="9525">
                <a:solidFill>
                  <a:srgbClr val="000000"/>
                </a:solidFill>
              </a:ln>
              <a:effectLst/>
            </c:spPr>
            <c:extLst>
              <c:ext xmlns:c16="http://schemas.microsoft.com/office/drawing/2014/chart" uri="{C3380CC4-5D6E-409C-BE32-E72D297353CC}">
                <c16:uniqueId val="{00000007-D85B-4A64-BFA3-6454E9D2FB5C}"/>
              </c:ext>
            </c:extLst>
          </c:dPt>
          <c:dPt>
            <c:idx val="4"/>
            <c:bubble3D val="0"/>
            <c:spPr>
              <a:solidFill>
                <a:srgbClr val="DF907D"/>
              </a:solidFill>
              <a:ln w="9525">
                <a:solidFill>
                  <a:srgbClr val="000000"/>
                </a:solidFill>
              </a:ln>
              <a:effectLst/>
            </c:spPr>
            <c:extLst>
              <c:ext xmlns:c16="http://schemas.microsoft.com/office/drawing/2014/chart" uri="{C3380CC4-5D6E-409C-BE32-E72D297353CC}">
                <c16:uniqueId val="{00000009-D85B-4A64-BFA3-6454E9D2FB5C}"/>
              </c:ext>
            </c:extLst>
          </c:dPt>
          <c:dPt>
            <c:idx val="5"/>
            <c:bubble3D val="0"/>
            <c:spPr>
              <a:solidFill>
                <a:srgbClr val="7F7F7F"/>
              </a:solidFill>
              <a:ln w="9525">
                <a:solidFill>
                  <a:srgbClr val="000000"/>
                </a:solidFill>
              </a:ln>
              <a:effectLst/>
            </c:spPr>
            <c:extLst>
              <c:ext xmlns:c16="http://schemas.microsoft.com/office/drawing/2014/chart" uri="{C3380CC4-5D6E-409C-BE32-E72D297353CC}">
                <c16:uniqueId val="{0000000B-D85B-4A64-BFA3-6454E9D2FB5C}"/>
              </c:ext>
            </c:extLst>
          </c:dPt>
          <c:dPt>
            <c:idx val="6"/>
            <c:bubble3D val="0"/>
            <c:spPr>
              <a:solidFill>
                <a:srgbClr val="003FBC"/>
              </a:solidFill>
              <a:ln w="9525">
                <a:solidFill>
                  <a:srgbClr val="000000"/>
                </a:solidFill>
              </a:ln>
              <a:effectLst/>
            </c:spPr>
            <c:extLst>
              <c:ext xmlns:c16="http://schemas.microsoft.com/office/drawing/2014/chart" uri="{C3380CC4-5D6E-409C-BE32-E72D297353CC}">
                <c16:uniqueId val="{0000000D-D85B-4A64-BFA3-6454E9D2FB5C}"/>
              </c:ext>
            </c:extLst>
          </c:dPt>
          <c:dPt>
            <c:idx val="7"/>
            <c:bubble3D val="0"/>
            <c:spPr>
              <a:solidFill>
                <a:srgbClr val="FFFF99"/>
              </a:solidFill>
              <a:ln w="9525">
                <a:solidFill>
                  <a:srgbClr val="000000"/>
                </a:solidFill>
              </a:ln>
              <a:effectLst/>
            </c:spPr>
            <c:extLst>
              <c:ext xmlns:c16="http://schemas.microsoft.com/office/drawing/2014/chart" uri="{C3380CC4-5D6E-409C-BE32-E72D297353CC}">
                <c16:uniqueId val="{0000000F-D85B-4A64-BFA3-6454E9D2FB5C}"/>
              </c:ext>
            </c:extLst>
          </c:dPt>
          <c:dLbls>
            <c:dLbl>
              <c:idx val="0"/>
              <c:layout>
                <c:manualLayout>
                  <c:x val="0.14302178395409365"/>
                  <c:y val="1.7922463143876782E-2"/>
                </c:manualLayout>
              </c:layout>
              <c:tx>
                <c:rich>
                  <a:bodyPr/>
                  <a:lstStyle/>
                  <a:p>
                    <a:fld id="{41DB017C-39C3-4F12-9291-6D1B517E2E59}" type="CATEGORYNAME">
                      <a:rPr lang="en-US"/>
                      <a:pPr/>
                      <a:t>[CATEGORY NAME]</a:t>
                    </a:fld>
                    <a:r>
                      <a:rPr lang="en-US" dirty="0"/>
                      <a:t>
21%</a:t>
                    </a:r>
                  </a:p>
                </c:rich>
              </c:tx>
              <c:dLblPos val="bestFit"/>
              <c:showLegendKey val="0"/>
              <c:showVal val="0"/>
              <c:showCatName val="1"/>
              <c:showSerName val="0"/>
              <c:showPercent val="1"/>
              <c:showBubbleSize val="0"/>
              <c:extLst>
                <c:ext xmlns:c15="http://schemas.microsoft.com/office/drawing/2012/chart" uri="{CE6537A1-D6FC-4f65-9D91-7224C49458BB}">
                  <c15:layout>
                    <c:manualLayout>
                      <c:w val="0.32019694717327918"/>
                      <c:h val="0.1343475519894782"/>
                    </c:manualLayout>
                  </c15:layout>
                  <c15:dlblFieldTable/>
                  <c15:showDataLabelsRange val="0"/>
                </c:ext>
                <c:ext xmlns:c16="http://schemas.microsoft.com/office/drawing/2014/chart" uri="{C3380CC4-5D6E-409C-BE32-E72D297353CC}">
                  <c16:uniqueId val="{00000001-D85B-4A64-BFA3-6454E9D2FB5C}"/>
                </c:ext>
              </c:extLst>
            </c:dLbl>
            <c:dLbl>
              <c:idx val="1"/>
              <c:layout>
                <c:manualLayout>
                  <c:x val="-1.0960301837270495E-2"/>
                  <c:y val="-5.4819102858898201E-3"/>
                </c:manualLayout>
              </c:layout>
              <c:tx>
                <c:rich>
                  <a:bodyPr/>
                  <a:lstStyle/>
                  <a:p>
                    <a:fld id="{4130BE6E-61BE-4436-B1F3-4886BB3DD8F8}" type="CATEGORYNAME">
                      <a:rPr lang="en-US">
                        <a:solidFill>
                          <a:schemeClr val="tx1"/>
                        </a:solidFill>
                      </a:rPr>
                      <a:pPr/>
                      <a:t>[CATEGORY NAME]</a:t>
                    </a:fld>
                    <a:r>
                      <a:rPr lang="en-US" baseline="0" dirty="0">
                        <a:solidFill>
                          <a:schemeClr val="tx1"/>
                        </a:solidFill>
                      </a:rPr>
                      <a:t>
</a:t>
                    </a:r>
                    <a:fld id="{3A21460E-6526-4439-9EF7-1A99ED06B7E0}" type="VALUE">
                      <a:rPr lang="en-US" baseline="0" smtClean="0">
                        <a:solidFill>
                          <a:schemeClr val="tx1"/>
                        </a:solidFill>
                      </a:rPr>
                      <a:pPr/>
                      <a:t>[VALUE]</a:t>
                    </a:fld>
                    <a:endParaRPr lang="en-US" baseline="0" dirty="0">
                      <a:solidFill>
                        <a:schemeClr val="tx1"/>
                      </a:solidFill>
                    </a:endParaRP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85B-4A64-BFA3-6454E9D2FB5C}"/>
                </c:ext>
              </c:extLst>
            </c:dLbl>
            <c:dLbl>
              <c:idx val="2"/>
              <c:layout>
                <c:manualLayout>
                  <c:x val="-4.9186104349621489E-4"/>
                  <c:y val="5.5893299834728363E-2"/>
                </c:manualLayout>
              </c:layout>
              <c:tx>
                <c:rich>
                  <a:bodyPr/>
                  <a:lstStyle/>
                  <a:p>
                    <a:fld id="{D2058369-1BA0-415E-9F6D-FB2496575EC0}" type="CATEGORYNAME">
                      <a:rPr lang="en-US">
                        <a:solidFill>
                          <a:srgbClr val="000000"/>
                        </a:solidFill>
                      </a:rPr>
                      <a:pPr/>
                      <a:t>[CATEGORY NAME]</a:t>
                    </a:fld>
                    <a:r>
                      <a:rPr lang="en-US" baseline="0" dirty="0">
                        <a:solidFill>
                          <a:schemeClr val="tx1"/>
                        </a:solidFill>
                      </a:rPr>
                      <a:t>
</a:t>
                    </a:r>
                    <a:fld id="{39CBECA8-57F7-46F4-9DCE-FA4AB8AD72C5}" type="VALUE">
                      <a:rPr lang="en-US" baseline="0" smtClean="0">
                        <a:solidFill>
                          <a:srgbClr val="000000"/>
                        </a:solidFill>
                      </a:rPr>
                      <a:pPr/>
                      <a:t>[VALUE]</a:t>
                    </a:fld>
                    <a:endParaRPr lang="en-US" baseline="0" dirty="0">
                      <a:solidFill>
                        <a:schemeClr val="tx1"/>
                      </a:solidFill>
                    </a:endParaRPr>
                  </a:p>
                </c:rich>
              </c:tx>
              <c:dLblPos val="bestFit"/>
              <c:showLegendKey val="0"/>
              <c:showVal val="0"/>
              <c:showCatName val="1"/>
              <c:showSerName val="0"/>
              <c:showPercent val="1"/>
              <c:showBubbleSize val="0"/>
              <c:extLst>
                <c:ext xmlns:c15="http://schemas.microsoft.com/office/drawing/2012/chart" uri="{CE6537A1-D6FC-4f65-9D91-7224C49458BB}">
                  <c15:layout>
                    <c:manualLayout>
                      <c:w val="0.48715807552221307"/>
                      <c:h val="0.17259001084039735"/>
                    </c:manualLayout>
                  </c15:layout>
                  <c15:dlblFieldTable/>
                  <c15:showDataLabelsRange val="0"/>
                </c:ext>
                <c:ext xmlns:c16="http://schemas.microsoft.com/office/drawing/2014/chart" uri="{C3380CC4-5D6E-409C-BE32-E72D297353CC}">
                  <c16:uniqueId val="{00000005-D85B-4A64-BFA3-6454E9D2FB5C}"/>
                </c:ext>
              </c:extLst>
            </c:dLbl>
            <c:dLbl>
              <c:idx val="3"/>
              <c:layout>
                <c:manualLayout>
                  <c:x val="-2.4136918245271963E-2"/>
                  <c:y val="0.11977944900570453"/>
                </c:manualLayout>
              </c:layout>
              <c:tx>
                <c:rich>
                  <a:bodyPr/>
                  <a:lstStyle/>
                  <a:p>
                    <a:fld id="{2B6D61E6-B0AA-40B4-9A60-B41055CEB7D2}" type="CATEGORYNAME">
                      <a:rPr lang="en-US"/>
                      <a:pPr/>
                      <a:t>[CATEGORY NAME]</a:t>
                    </a:fld>
                    <a:r>
                      <a:rPr lang="en-US" dirty="0"/>
                      <a:t>
</a:t>
                    </a:r>
                    <a:r>
                      <a:rPr lang="en-US" dirty="0" smtClean="0"/>
                      <a:t>5%</a:t>
                    </a:r>
                  </a:p>
                </c:rich>
              </c:tx>
              <c:dLblPos val="bestFit"/>
              <c:showLegendKey val="0"/>
              <c:showVal val="0"/>
              <c:showCatName val="1"/>
              <c:showSerName val="0"/>
              <c:showPercent val="1"/>
              <c:showBubbleSize val="0"/>
              <c:extLst>
                <c:ext xmlns:c15="http://schemas.microsoft.com/office/drawing/2012/chart" uri="{CE6537A1-D6FC-4f65-9D91-7224C49458BB}">
                  <c15:layout>
                    <c:manualLayout>
                      <c:w val="0.23384217275456684"/>
                      <c:h val="0.16518499760089567"/>
                    </c:manualLayout>
                  </c15:layout>
                  <c15:dlblFieldTable/>
                  <c15:showDataLabelsRange val="0"/>
                </c:ext>
                <c:ext xmlns:c16="http://schemas.microsoft.com/office/drawing/2014/chart" uri="{C3380CC4-5D6E-409C-BE32-E72D297353CC}">
                  <c16:uniqueId val="{00000007-D85B-4A64-BFA3-6454E9D2FB5C}"/>
                </c:ext>
              </c:extLst>
            </c:dLbl>
            <c:dLbl>
              <c:idx val="4"/>
              <c:layout>
                <c:manualLayout>
                  <c:x val="-3.0069325531811422E-2"/>
                  <c:y val="7.3976826429244191E-2"/>
                </c:manualLayout>
              </c:layout>
              <c:tx>
                <c:rich>
                  <a:bodyPr/>
                  <a:lstStyle/>
                  <a:p>
                    <a:fld id="{4469C49E-6B29-4356-B288-58AB7933E575}" type="CATEGORYNAME">
                      <a:rPr lang="en-US" smtClean="0">
                        <a:solidFill>
                          <a:srgbClr val="000000"/>
                        </a:solidFill>
                      </a:rPr>
                      <a:pPr/>
                      <a:t>[CATEGORY NAME]</a:t>
                    </a:fld>
                    <a:r>
                      <a:rPr lang="en-US" baseline="0" dirty="0">
                        <a:solidFill>
                          <a:srgbClr val="000000"/>
                        </a:solidFill>
                      </a:rPr>
                      <a:t>
</a:t>
                    </a:r>
                    <a:r>
                      <a:rPr lang="en-US" baseline="0" dirty="0" smtClean="0">
                        <a:solidFill>
                          <a:srgbClr val="000000"/>
                        </a:solidFill>
                      </a:rPr>
                      <a:t>37%</a:t>
                    </a:r>
                  </a:p>
                </c:rich>
              </c:tx>
              <c:dLblPos val="bestFit"/>
              <c:showLegendKey val="0"/>
              <c:showVal val="0"/>
              <c:showCatName val="1"/>
              <c:showSerName val="0"/>
              <c:showPercent val="1"/>
              <c:showBubbleSize val="0"/>
              <c:extLst>
                <c:ext xmlns:c15="http://schemas.microsoft.com/office/drawing/2012/chart" uri="{CE6537A1-D6FC-4f65-9D91-7224C49458BB}">
                  <c15:layout>
                    <c:manualLayout>
                      <c:w val="0.29523564537885238"/>
                      <c:h val="0.17048079827975335"/>
                    </c:manualLayout>
                  </c15:layout>
                  <c15:dlblFieldTable/>
                  <c15:showDataLabelsRange val="0"/>
                </c:ext>
                <c:ext xmlns:c16="http://schemas.microsoft.com/office/drawing/2014/chart" uri="{C3380CC4-5D6E-409C-BE32-E72D297353CC}">
                  <c16:uniqueId val="{00000009-D85B-4A64-BFA3-6454E9D2FB5C}"/>
                </c:ext>
              </c:extLst>
            </c:dLbl>
            <c:dLbl>
              <c:idx val="5"/>
              <c:layout>
                <c:manualLayout>
                  <c:x val="0.11062031654862854"/>
                  <c:y val="-1.3229783103197029E-2"/>
                </c:manualLayout>
              </c:layout>
              <c:tx>
                <c:rich>
                  <a:bodyPr/>
                  <a:lstStyle/>
                  <a:p>
                    <a:fld id="{C5BE4166-C6FB-4EB2-81FF-24743067951E}" type="CATEGORYNAME">
                      <a:rPr lang="en-US"/>
                      <a:pPr/>
                      <a:t>[CATEGORY NAME]</a:t>
                    </a:fld>
                    <a:r>
                      <a:rPr lang="en-US" dirty="0"/>
                      <a:t>
</a:t>
                    </a:r>
                    <a:fld id="{E52C4E9D-A982-4033-AC0E-E72878878DB5}" type="VALUE">
                      <a:rPr lang="en-US"/>
                      <a:pPr/>
                      <a:t>[VALUE]</a:t>
                    </a:fld>
                    <a:endParaRPr lang="en-US" dirty="0"/>
                  </a:p>
                </c:rich>
              </c:tx>
              <c:dLblPos val="bestFit"/>
              <c:showLegendKey val="0"/>
              <c:showVal val="0"/>
              <c:showCatName val="1"/>
              <c:showSerName val="0"/>
              <c:showPercent val="1"/>
              <c:showBubbleSize val="0"/>
              <c:extLst>
                <c:ext xmlns:c15="http://schemas.microsoft.com/office/drawing/2012/chart" uri="{CE6537A1-D6FC-4f65-9D91-7224C49458BB}">
                  <c15:layout>
                    <c:manualLayout>
                      <c:w val="0.53666840861866005"/>
                      <c:h val="0.14562491247670534"/>
                    </c:manualLayout>
                  </c15:layout>
                  <c15:dlblFieldTable/>
                  <c15:showDataLabelsRange val="0"/>
                </c:ext>
                <c:ext xmlns:c16="http://schemas.microsoft.com/office/drawing/2014/chart" uri="{C3380CC4-5D6E-409C-BE32-E72D297353CC}">
                  <c16:uniqueId val="{0000000B-D85B-4A64-BFA3-6454E9D2FB5C}"/>
                </c:ext>
              </c:extLst>
            </c:dLbl>
            <c:dLbl>
              <c:idx val="6"/>
              <c:layout>
                <c:manualLayout>
                  <c:x val="5.3146161417322833E-2"/>
                  <c:y val="0"/>
                </c:manualLayout>
              </c:layout>
              <c:tx>
                <c:rich>
                  <a:bodyPr/>
                  <a:lstStyle/>
                  <a:p>
                    <a:fld id="{671323D2-DD9F-4439-8A5F-EA9FD780E4F0}" type="CATEGORYNAME">
                      <a:rPr lang="en-US"/>
                      <a:pPr/>
                      <a:t>[CATEGORY NAME]</a:t>
                    </a:fld>
                    <a:r>
                      <a:rPr lang="en-US" dirty="0"/>
                      <a:t>
</a:t>
                    </a:r>
                    <a:fld id="{9FE137DD-A566-44B2-A87F-0E4A7183BD16}" type="VALUE">
                      <a:rPr lang="en-US"/>
                      <a:pPr/>
                      <a:t>[VALUE]</a:t>
                    </a:fld>
                    <a:endParaRPr lang="en-US" dirty="0"/>
                  </a:p>
                </c:rich>
              </c:tx>
              <c:dLblPos val="bestFit"/>
              <c:showLegendKey val="0"/>
              <c:showVal val="0"/>
              <c:showCatName val="1"/>
              <c:showSerName val="0"/>
              <c:showPercent val="1"/>
              <c:showBubbleSize val="0"/>
              <c:extLst>
                <c:ext xmlns:c15="http://schemas.microsoft.com/office/drawing/2012/chart" uri="{CE6537A1-D6FC-4f65-9D91-7224C49458BB}">
                  <c15:layout>
                    <c:manualLayout>
                      <c:w val="0.19519799868766405"/>
                      <c:h val="0.12606553377786314"/>
                    </c:manualLayout>
                  </c15:layout>
                  <c15:dlblFieldTable/>
                  <c15:showDataLabelsRange val="0"/>
                </c:ext>
                <c:ext xmlns:c16="http://schemas.microsoft.com/office/drawing/2014/chart" uri="{C3380CC4-5D6E-409C-BE32-E72D297353CC}">
                  <c16:uniqueId val="{0000000D-D85B-4A64-BFA3-6454E9D2FB5C}"/>
                </c:ext>
              </c:extLst>
            </c:dLbl>
            <c:dLbl>
              <c:idx val="7"/>
              <c:layout>
                <c:manualLayout>
                  <c:x val="1.0935039370078741E-3"/>
                  <c:y val="-1.893317566697164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D85B-4A64-BFA3-6454E9D2FB5C}"/>
                </c:ext>
              </c:extLst>
            </c:dLbl>
            <c:spPr>
              <a:noFill/>
              <a:ln>
                <a:noFill/>
              </a:ln>
              <a:effectLst/>
            </c:spPr>
            <c:txPr>
              <a:bodyPr rot="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en-US"/>
              </a:p>
            </c:txPr>
            <c:dLblPos val="inEnd"/>
            <c:showLegendKey val="0"/>
            <c:showVal val="0"/>
            <c:showCatName val="1"/>
            <c:showSerName val="0"/>
            <c:showPercent val="1"/>
            <c:showBubbleSize val="0"/>
            <c:showLeaderLines val="0"/>
            <c:extLst>
              <c:ext xmlns:c15="http://schemas.microsoft.com/office/drawing/2012/chart" uri="{CE6537A1-D6FC-4f65-9D91-7224C49458BB}"/>
            </c:extLst>
          </c:dLbls>
          <c:cat>
            <c:strRef>
              <c:f>Sheet1!$A$2:$A$9</c:f>
              <c:strCache>
                <c:ptCount val="8"/>
                <c:pt idx="0">
                  <c:v>Hispanic/Latino</c:v>
                </c:pt>
                <c:pt idx="2">
                  <c:v>American Indian/Alaska Native</c:v>
                </c:pt>
                <c:pt idx="3">
                  <c:v>Asian</c:v>
                </c:pt>
                <c:pt idx="4">
                  <c:v>Black/African American</c:v>
                </c:pt>
                <c:pt idx="5">
                  <c:v>Native Hawaiian/Pacific Islander</c:v>
                </c:pt>
                <c:pt idx="6">
                  <c:v>White</c:v>
                </c:pt>
                <c:pt idx="7">
                  <c:v>Multiple race</c:v>
                </c:pt>
              </c:strCache>
            </c:strRef>
          </c:cat>
          <c:val>
            <c:numRef>
              <c:f>Sheet1!$B$2:$B$9</c:f>
              <c:numCache>
                <c:formatCode>General</c:formatCode>
                <c:ptCount val="8"/>
                <c:pt idx="0" formatCode="0%">
                  <c:v>0.21</c:v>
                </c:pt>
                <c:pt idx="2" formatCode="0%">
                  <c:v>0.04</c:v>
                </c:pt>
                <c:pt idx="3" formatCode="0%">
                  <c:v>0.05</c:v>
                </c:pt>
                <c:pt idx="4" formatCode="0%">
                  <c:v>0.37</c:v>
                </c:pt>
                <c:pt idx="5" formatCode="0%">
                  <c:v>0.01</c:v>
                </c:pt>
                <c:pt idx="6" formatCode="0%">
                  <c:v>0.31</c:v>
                </c:pt>
                <c:pt idx="7" formatCode="0%">
                  <c:v>0.01</c:v>
                </c:pt>
              </c:numCache>
            </c:numRef>
          </c:val>
          <c:extLst>
            <c:ext xmlns:c16="http://schemas.microsoft.com/office/drawing/2014/chart" uri="{C3380CC4-5D6E-409C-BE32-E72D297353CC}">
              <c16:uniqueId val="{00000010-D85B-4A64-BFA3-6454E9D2FB5C}"/>
            </c:ext>
          </c:extLst>
        </c:ser>
        <c:dLbls>
          <c:dLblPos val="inEnd"/>
          <c:showLegendKey val="0"/>
          <c:showVal val="0"/>
          <c:showCatName val="0"/>
          <c:showSerName val="0"/>
          <c:showPercent val="1"/>
          <c:showBubbleSize val="0"/>
          <c:showLeaderLines val="0"/>
        </c:dLbls>
        <c:firstSliceAng val="296"/>
      </c:pieChart>
      <c:spPr>
        <a:noFill/>
        <a:ln>
          <a:noFill/>
        </a:ln>
        <a:effectLst/>
      </c:spPr>
    </c:plotArea>
    <c:plotVisOnly val="1"/>
    <c:dispBlanksAs val="gap"/>
    <c:showDLblsOverMax val="0"/>
  </c:chart>
  <c:spPr>
    <a:noFill/>
    <a:ln>
      <a:noFill/>
    </a:ln>
    <a:effectLst/>
  </c:spPr>
  <c:txPr>
    <a:bodyPr/>
    <a:lstStyle/>
    <a:p>
      <a:pPr>
        <a:defRPr>
          <a:solidFill>
            <a:srgbClr val="000000"/>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U.S. overall</c:v>
                </c:pt>
              </c:strCache>
            </c:strRef>
          </c:tx>
          <c:spPr>
            <a:ln>
              <a:solidFill>
                <a:schemeClr val="accent3"/>
              </a:solidFill>
            </a:ln>
          </c:spPr>
          <c:marker>
            <c:spPr>
              <a:solidFill>
                <a:srgbClr val="C00000"/>
              </a:solidFill>
              <a:ln>
                <a:solidFill>
                  <a:srgbClr val="000000"/>
                </a:solidFill>
              </a:ln>
            </c:spPr>
          </c:marker>
          <c:cat>
            <c:numRef>
              <c:f>Sheet1!$A$2:$A$25</c:f>
              <c:numCache>
                <c:formatCode>General</c:formatCode>
                <c:ptCount val="24"/>
                <c:pt idx="1">
                  <c:v>1994</c:v>
                </c:pt>
                <c:pt idx="3">
                  <c:v>1996</c:v>
                </c:pt>
                <c:pt idx="5">
                  <c:v>1998</c:v>
                </c:pt>
                <c:pt idx="7">
                  <c:v>2000</c:v>
                </c:pt>
                <c:pt idx="9">
                  <c:v>2002</c:v>
                </c:pt>
                <c:pt idx="11">
                  <c:v>2004</c:v>
                </c:pt>
                <c:pt idx="13">
                  <c:v>2006</c:v>
                </c:pt>
                <c:pt idx="15">
                  <c:v>2008</c:v>
                </c:pt>
                <c:pt idx="17">
                  <c:v>2010</c:v>
                </c:pt>
                <c:pt idx="19">
                  <c:v>2012</c:v>
                </c:pt>
                <c:pt idx="21">
                  <c:v>2014</c:v>
                </c:pt>
                <c:pt idx="23">
                  <c:v>2016</c:v>
                </c:pt>
              </c:numCache>
            </c:numRef>
          </c:cat>
          <c:val>
            <c:numRef>
              <c:f>Sheet1!$B$2:$B$25</c:f>
              <c:numCache>
                <c:formatCode>General</c:formatCode>
                <c:ptCount val="24"/>
                <c:pt idx="0">
                  <c:v>9.6576394143846311</c:v>
                </c:pt>
                <c:pt idx="1">
                  <c:v>9.1994012248611661</c:v>
                </c:pt>
                <c:pt idx="2">
                  <c:v>8.5346767133298709</c:v>
                </c:pt>
                <c:pt idx="3">
                  <c:v>7.8732182751138104</c:v>
                </c:pt>
                <c:pt idx="4">
                  <c:v>7.2441675254543947</c:v>
                </c:pt>
                <c:pt idx="5">
                  <c:v>6.6288663952594309</c:v>
                </c:pt>
                <c:pt idx="6">
                  <c:v>6.2711401463892464</c:v>
                </c:pt>
                <c:pt idx="7">
                  <c:v>5.7796500753603217</c:v>
                </c:pt>
                <c:pt idx="8">
                  <c:v>5.5953463422006795</c:v>
                </c:pt>
                <c:pt idx="9">
                  <c:v>5.2342424677660278</c:v>
                </c:pt>
                <c:pt idx="10">
                  <c:v>5.1136140423984893</c:v>
                </c:pt>
                <c:pt idx="11">
                  <c:v>4.951754663947372</c:v>
                </c:pt>
                <c:pt idx="12">
                  <c:v>4.7594619211220692</c:v>
                </c:pt>
                <c:pt idx="13">
                  <c:v>4.600845917536164</c:v>
                </c:pt>
                <c:pt idx="14">
                  <c:v>4.4089057479360036</c:v>
                </c:pt>
                <c:pt idx="15">
                  <c:v>4.2388213648408932</c:v>
                </c:pt>
                <c:pt idx="16">
                  <c:v>3.7542597377085802</c:v>
                </c:pt>
                <c:pt idx="17">
                  <c:v>3.6066155395321804</c:v>
                </c:pt>
                <c:pt idx="18">
                  <c:v>3.371907454067796</c:v>
                </c:pt>
                <c:pt idx="19">
                  <c:v>3.1656214378100338</c:v>
                </c:pt>
                <c:pt idx="20">
                  <c:v>3.0236722321843277</c:v>
                </c:pt>
                <c:pt idx="21">
                  <c:v>2.9501186727456901</c:v>
                </c:pt>
                <c:pt idx="22">
                  <c:v>2.9751014702186733</c:v>
                </c:pt>
                <c:pt idx="23">
                  <c:v>2.8694554400262411</c:v>
                </c:pt>
              </c:numCache>
            </c:numRef>
          </c:val>
          <c:smooth val="0"/>
          <c:extLst>
            <c:ext xmlns:c16="http://schemas.microsoft.com/office/drawing/2014/chart" uri="{C3380CC4-5D6E-409C-BE32-E72D297353CC}">
              <c16:uniqueId val="{00000000-EACE-4755-A8C0-E53F667BD49E}"/>
            </c:ext>
          </c:extLst>
        </c:ser>
        <c:ser>
          <c:idx val="1"/>
          <c:order val="1"/>
          <c:tx>
            <c:strRef>
              <c:f>Sheet1!$C$1</c:f>
              <c:strCache>
                <c:ptCount val="1"/>
                <c:pt idx="0">
                  <c:v>U.S.-born</c:v>
                </c:pt>
              </c:strCache>
            </c:strRef>
          </c:tx>
          <c:spPr>
            <a:ln>
              <a:solidFill>
                <a:srgbClr val="00B050"/>
              </a:solidFill>
            </a:ln>
          </c:spPr>
          <c:marker>
            <c:spPr>
              <a:solidFill>
                <a:srgbClr val="00B050"/>
              </a:solidFill>
              <a:ln>
                <a:solidFill>
                  <a:srgbClr val="000000"/>
                </a:solidFill>
              </a:ln>
            </c:spPr>
          </c:marker>
          <c:cat>
            <c:numRef>
              <c:f>Sheet1!$A$2:$A$25</c:f>
              <c:numCache>
                <c:formatCode>General</c:formatCode>
                <c:ptCount val="24"/>
                <c:pt idx="1">
                  <c:v>1994</c:v>
                </c:pt>
                <c:pt idx="3">
                  <c:v>1996</c:v>
                </c:pt>
                <c:pt idx="5">
                  <c:v>1998</c:v>
                </c:pt>
                <c:pt idx="7">
                  <c:v>2000</c:v>
                </c:pt>
                <c:pt idx="9">
                  <c:v>2002</c:v>
                </c:pt>
                <c:pt idx="11">
                  <c:v>2004</c:v>
                </c:pt>
                <c:pt idx="13">
                  <c:v>2006</c:v>
                </c:pt>
                <c:pt idx="15">
                  <c:v>2008</c:v>
                </c:pt>
                <c:pt idx="17">
                  <c:v>2010</c:v>
                </c:pt>
                <c:pt idx="19">
                  <c:v>2012</c:v>
                </c:pt>
                <c:pt idx="21">
                  <c:v>2014</c:v>
                </c:pt>
                <c:pt idx="23">
                  <c:v>2016</c:v>
                </c:pt>
              </c:numCache>
            </c:numRef>
          </c:cat>
          <c:val>
            <c:numRef>
              <c:f>Sheet1!$C$2:$C$25</c:f>
              <c:numCache>
                <c:formatCode>0.0</c:formatCode>
                <c:ptCount val="24"/>
                <c:pt idx="0">
                  <c:v>7.3859568103919431</c:v>
                </c:pt>
                <c:pt idx="1">
                  <c:v>6.7926527997276622</c:v>
                </c:pt>
                <c:pt idx="2">
                  <c:v>6.0869929806339558</c:v>
                </c:pt>
                <c:pt idx="3">
                  <c:v>5.5737582149742204</c:v>
                </c:pt>
                <c:pt idx="4">
                  <c:v>4.9356972486356367</c:v>
                </c:pt>
                <c:pt idx="5">
                  <c:v>4.3716824981131381</c:v>
                </c:pt>
                <c:pt idx="6">
                  <c:v>3.9965217719112598</c:v>
                </c:pt>
                <c:pt idx="7">
                  <c:v>3.5200139195508733</c:v>
                </c:pt>
                <c:pt idx="8">
                  <c:v>3.1711672175141978</c:v>
                </c:pt>
                <c:pt idx="9">
                  <c:v>2.9221689650479785</c:v>
                </c:pt>
                <c:pt idx="10">
                  <c:v>2.7062156925260541</c:v>
                </c:pt>
                <c:pt idx="11">
                  <c:v>2.5944950694590667</c:v>
                </c:pt>
                <c:pt idx="12">
                  <c:v>2.4524869927829465</c:v>
                </c:pt>
                <c:pt idx="13">
                  <c:v>2.2743657590062014</c:v>
                </c:pt>
                <c:pt idx="14">
                  <c:v>2.0905754698341257</c:v>
                </c:pt>
                <c:pt idx="15">
                  <c:v>2.0043412799743314</c:v>
                </c:pt>
                <c:pt idx="16">
                  <c:v>1.7038128207966583</c:v>
                </c:pt>
                <c:pt idx="17">
                  <c:v>1.6292121783696851</c:v>
                </c:pt>
                <c:pt idx="18">
                  <c:v>1.4737260264862633</c:v>
                </c:pt>
                <c:pt idx="19">
                  <c:v>1.3475250145151516</c:v>
                </c:pt>
                <c:pt idx="20">
                  <c:v>1.227461150098955</c:v>
                </c:pt>
                <c:pt idx="21">
                  <c:v>1.1468664072757118</c:v>
                </c:pt>
                <c:pt idx="22">
                  <c:v>1.1441770367062942</c:v>
                </c:pt>
                <c:pt idx="23">
                  <c:v>1.0524469925875517</c:v>
                </c:pt>
              </c:numCache>
            </c:numRef>
          </c:val>
          <c:smooth val="0"/>
          <c:extLst>
            <c:ext xmlns:c16="http://schemas.microsoft.com/office/drawing/2014/chart" uri="{C3380CC4-5D6E-409C-BE32-E72D297353CC}">
              <c16:uniqueId val="{00000001-EACE-4755-A8C0-E53F667BD49E}"/>
            </c:ext>
          </c:extLst>
        </c:ser>
        <c:ser>
          <c:idx val="2"/>
          <c:order val="2"/>
          <c:tx>
            <c:strRef>
              <c:f>Sheet1!$D$1</c:f>
              <c:strCache>
                <c:ptCount val="1"/>
                <c:pt idx="0">
                  <c:v>Non-U.S.–born</c:v>
                </c:pt>
              </c:strCache>
            </c:strRef>
          </c:tx>
          <c:spPr>
            <a:ln>
              <a:solidFill>
                <a:srgbClr val="0039A6"/>
              </a:solidFill>
            </a:ln>
          </c:spPr>
          <c:marker>
            <c:spPr>
              <a:solidFill>
                <a:srgbClr val="0039A6"/>
              </a:solidFill>
              <a:ln>
                <a:solidFill>
                  <a:srgbClr val="000000"/>
                </a:solidFill>
              </a:ln>
            </c:spPr>
          </c:marker>
          <c:cat>
            <c:numRef>
              <c:f>Sheet1!$A$2:$A$25</c:f>
              <c:numCache>
                <c:formatCode>General</c:formatCode>
                <c:ptCount val="24"/>
                <c:pt idx="1">
                  <c:v>1994</c:v>
                </c:pt>
                <c:pt idx="3">
                  <c:v>1996</c:v>
                </c:pt>
                <c:pt idx="5">
                  <c:v>1998</c:v>
                </c:pt>
                <c:pt idx="7">
                  <c:v>2000</c:v>
                </c:pt>
                <c:pt idx="9">
                  <c:v>2002</c:v>
                </c:pt>
                <c:pt idx="11">
                  <c:v>2004</c:v>
                </c:pt>
                <c:pt idx="13">
                  <c:v>2006</c:v>
                </c:pt>
                <c:pt idx="15">
                  <c:v>2008</c:v>
                </c:pt>
                <c:pt idx="17">
                  <c:v>2010</c:v>
                </c:pt>
                <c:pt idx="19">
                  <c:v>2012</c:v>
                </c:pt>
                <c:pt idx="21">
                  <c:v>2014</c:v>
                </c:pt>
                <c:pt idx="23">
                  <c:v>2016</c:v>
                </c:pt>
              </c:numCache>
            </c:numRef>
          </c:cat>
          <c:val>
            <c:numRef>
              <c:f>Sheet1!$D$2:$D$25</c:f>
              <c:numCache>
                <c:formatCode>0.0</c:formatCode>
                <c:ptCount val="24"/>
                <c:pt idx="0">
                  <c:v>34.030523122184427</c:v>
                </c:pt>
                <c:pt idx="1">
                  <c:v>36.077953665161267</c:v>
                </c:pt>
                <c:pt idx="2">
                  <c:v>38.013657770964528</c:v>
                </c:pt>
                <c:pt idx="3">
                  <c:v>32.03564717875544</c:v>
                </c:pt>
                <c:pt idx="4">
                  <c:v>30.874488732125762</c:v>
                </c:pt>
                <c:pt idx="5">
                  <c:v>28.884921532896222</c:v>
                </c:pt>
                <c:pt idx="6">
                  <c:v>28.135519912965883</c:v>
                </c:pt>
                <c:pt idx="7">
                  <c:v>26.47114406037668</c:v>
                </c:pt>
                <c:pt idx="8">
                  <c:v>27.642608800279469</c:v>
                </c:pt>
                <c:pt idx="9">
                  <c:v>25.533568920686434</c:v>
                </c:pt>
                <c:pt idx="10">
                  <c:v>23.882313297303607</c:v>
                </c:pt>
                <c:pt idx="11">
                  <c:v>23.223548223749493</c:v>
                </c:pt>
                <c:pt idx="12">
                  <c:v>22.293722689290185</c:v>
                </c:pt>
                <c:pt idx="13">
                  <c:v>21.651582133130983</c:v>
                </c:pt>
                <c:pt idx="14">
                  <c:v>20.902244581355042</c:v>
                </c:pt>
                <c:pt idx="15">
                  <c:v>20.180940986271416</c:v>
                </c:pt>
                <c:pt idx="16">
                  <c:v>18.784601146743672</c:v>
                </c:pt>
                <c:pt idx="17">
                  <c:v>17.771486370935786</c:v>
                </c:pt>
                <c:pt idx="18">
                  <c:v>17.033559980295781</c:v>
                </c:pt>
                <c:pt idx="19">
                  <c:v>15.981160822988492</c:v>
                </c:pt>
                <c:pt idx="20">
                  <c:v>15.691099497433401</c:v>
                </c:pt>
                <c:pt idx="21">
                  <c:v>15.535098584138456</c:v>
                </c:pt>
                <c:pt idx="22">
                  <c:v>15.24831292032685</c:v>
                </c:pt>
                <c:pt idx="23">
                  <c:v>14.730731004698015</c:v>
                </c:pt>
              </c:numCache>
            </c:numRef>
          </c:val>
          <c:smooth val="0"/>
          <c:extLst>
            <c:ext xmlns:c16="http://schemas.microsoft.com/office/drawing/2014/chart" uri="{C3380CC4-5D6E-409C-BE32-E72D297353CC}">
              <c16:uniqueId val="{00000002-EACE-4755-A8C0-E53F667BD49E}"/>
            </c:ext>
          </c:extLst>
        </c:ser>
        <c:dLbls>
          <c:showLegendKey val="0"/>
          <c:showVal val="0"/>
          <c:showCatName val="0"/>
          <c:showSerName val="0"/>
          <c:showPercent val="0"/>
          <c:showBubbleSize val="0"/>
        </c:dLbls>
        <c:marker val="1"/>
        <c:smooth val="0"/>
        <c:axId val="327205656"/>
        <c:axId val="327206048"/>
      </c:lineChart>
      <c:catAx>
        <c:axId val="327205656"/>
        <c:scaling>
          <c:orientation val="minMax"/>
        </c:scaling>
        <c:delete val="0"/>
        <c:axPos val="b"/>
        <c:numFmt formatCode="General" sourceLinked="1"/>
        <c:majorTickMark val="out"/>
        <c:minorTickMark val="none"/>
        <c:tickLblPos val="nextTo"/>
        <c:spPr>
          <a:ln>
            <a:solidFill>
              <a:srgbClr val="000000"/>
            </a:solidFill>
          </a:ln>
        </c:spPr>
        <c:txPr>
          <a:bodyPr/>
          <a:lstStyle/>
          <a:p>
            <a:pPr>
              <a:defRPr sz="1600">
                <a:solidFill>
                  <a:srgbClr val="000000"/>
                </a:solidFill>
              </a:defRPr>
            </a:pPr>
            <a:endParaRPr lang="en-US"/>
          </a:p>
        </c:txPr>
        <c:crossAx val="327206048"/>
        <c:crosses val="autoZero"/>
        <c:auto val="1"/>
        <c:lblAlgn val="ctr"/>
        <c:lblOffset val="100"/>
        <c:noMultiLvlLbl val="0"/>
      </c:catAx>
      <c:valAx>
        <c:axId val="327206048"/>
        <c:scaling>
          <c:orientation val="minMax"/>
        </c:scaling>
        <c:delete val="0"/>
        <c:axPos val="l"/>
        <c:numFmt formatCode="#,##0" sourceLinked="0"/>
        <c:majorTickMark val="out"/>
        <c:minorTickMark val="none"/>
        <c:tickLblPos val="nextTo"/>
        <c:spPr>
          <a:ln>
            <a:solidFill>
              <a:srgbClr val="000000"/>
            </a:solidFill>
          </a:ln>
        </c:spPr>
        <c:txPr>
          <a:bodyPr/>
          <a:lstStyle/>
          <a:p>
            <a:pPr>
              <a:defRPr sz="1600">
                <a:solidFill>
                  <a:srgbClr val="000000"/>
                </a:solidFill>
              </a:defRPr>
            </a:pPr>
            <a:endParaRPr lang="en-US"/>
          </a:p>
        </c:txPr>
        <c:crossAx val="327205656"/>
        <c:crosses val="autoZero"/>
        <c:crossBetween val="between"/>
      </c:valAx>
    </c:plotArea>
    <c:legend>
      <c:legendPos val="b"/>
      <c:layout>
        <c:manualLayout>
          <c:xMode val="edge"/>
          <c:yMode val="edge"/>
          <c:x val="0.36660637349576591"/>
          <c:y val="4.6303686471009312E-2"/>
          <c:w val="0.59383115436042189"/>
          <c:h val="6.7332677165354335E-2"/>
        </c:manualLayout>
      </c:layout>
      <c:overlay val="0"/>
      <c:txPr>
        <a:bodyPr/>
        <a:lstStyle/>
        <a:p>
          <a:pPr>
            <a:defRPr sz="1600">
              <a:solidFill>
                <a:srgbClr val="000000"/>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U.S. overall</c:v>
                </c:pt>
              </c:strCache>
            </c:strRef>
          </c:tx>
          <c:spPr>
            <a:ln>
              <a:solidFill>
                <a:schemeClr val="accent3"/>
              </a:solidFill>
            </a:ln>
          </c:spPr>
          <c:marker>
            <c:spPr>
              <a:solidFill>
                <a:srgbClr val="C00000"/>
              </a:solidFill>
              <a:ln>
                <a:solidFill>
                  <a:srgbClr val="000000"/>
                </a:solidFill>
              </a:ln>
            </c:spPr>
          </c:marker>
          <c:cat>
            <c:numRef>
              <c:f>Sheet1!$A$2:$A$25</c:f>
              <c:numCache>
                <c:formatCode>General</c:formatCode>
                <c:ptCount val="24"/>
                <c:pt idx="1">
                  <c:v>1994</c:v>
                </c:pt>
                <c:pt idx="3">
                  <c:v>1996</c:v>
                </c:pt>
                <c:pt idx="5">
                  <c:v>1998</c:v>
                </c:pt>
                <c:pt idx="7">
                  <c:v>2000</c:v>
                </c:pt>
                <c:pt idx="9">
                  <c:v>2002</c:v>
                </c:pt>
                <c:pt idx="11">
                  <c:v>2004</c:v>
                </c:pt>
                <c:pt idx="13">
                  <c:v>2006</c:v>
                </c:pt>
                <c:pt idx="15">
                  <c:v>2008</c:v>
                </c:pt>
                <c:pt idx="17">
                  <c:v>2010</c:v>
                </c:pt>
                <c:pt idx="19">
                  <c:v>2012</c:v>
                </c:pt>
                <c:pt idx="21">
                  <c:v>2014</c:v>
                </c:pt>
                <c:pt idx="23">
                  <c:v>2016</c:v>
                </c:pt>
              </c:numCache>
            </c:numRef>
          </c:cat>
          <c:val>
            <c:numRef>
              <c:f>Sheet1!$B$2:$B$25</c:f>
              <c:numCache>
                <c:formatCode>General</c:formatCode>
                <c:ptCount val="24"/>
                <c:pt idx="0">
                  <c:v>9.6576394143846311</c:v>
                </c:pt>
                <c:pt idx="1">
                  <c:v>9.1994012248611661</c:v>
                </c:pt>
                <c:pt idx="2">
                  <c:v>8.5346767133298709</c:v>
                </c:pt>
                <c:pt idx="3">
                  <c:v>7.8732182751138104</c:v>
                </c:pt>
                <c:pt idx="4">
                  <c:v>7.2441675254543947</c:v>
                </c:pt>
                <c:pt idx="5">
                  <c:v>6.6288663952594309</c:v>
                </c:pt>
                <c:pt idx="6">
                  <c:v>6.2711401463892464</c:v>
                </c:pt>
                <c:pt idx="7">
                  <c:v>5.7796500753603217</c:v>
                </c:pt>
                <c:pt idx="8">
                  <c:v>5.5953463422006795</c:v>
                </c:pt>
                <c:pt idx="9">
                  <c:v>5.2342424677660278</c:v>
                </c:pt>
                <c:pt idx="10">
                  <c:v>5.1136140423984893</c:v>
                </c:pt>
                <c:pt idx="11">
                  <c:v>4.951754663947372</c:v>
                </c:pt>
                <c:pt idx="12">
                  <c:v>4.7594619211220692</c:v>
                </c:pt>
                <c:pt idx="13">
                  <c:v>4.600845917536164</c:v>
                </c:pt>
                <c:pt idx="14">
                  <c:v>4.4089057479360036</c:v>
                </c:pt>
                <c:pt idx="15">
                  <c:v>4.2388213648408932</c:v>
                </c:pt>
                <c:pt idx="16">
                  <c:v>3.7542597377085802</c:v>
                </c:pt>
                <c:pt idx="17">
                  <c:v>3.6066155395321804</c:v>
                </c:pt>
                <c:pt idx="18">
                  <c:v>3.371907454067796</c:v>
                </c:pt>
                <c:pt idx="19">
                  <c:v>3.1656214378100338</c:v>
                </c:pt>
                <c:pt idx="20">
                  <c:v>3.0236722321843277</c:v>
                </c:pt>
                <c:pt idx="21">
                  <c:v>2.9501186727456901</c:v>
                </c:pt>
                <c:pt idx="22">
                  <c:v>2.9751014702186733</c:v>
                </c:pt>
                <c:pt idx="23">
                  <c:v>2.8694554400262411</c:v>
                </c:pt>
              </c:numCache>
            </c:numRef>
          </c:val>
          <c:smooth val="0"/>
          <c:extLst>
            <c:ext xmlns:c16="http://schemas.microsoft.com/office/drawing/2014/chart" uri="{C3380CC4-5D6E-409C-BE32-E72D297353CC}">
              <c16:uniqueId val="{00000000-EACE-4755-A8C0-E53F667BD49E}"/>
            </c:ext>
          </c:extLst>
        </c:ser>
        <c:ser>
          <c:idx val="1"/>
          <c:order val="1"/>
          <c:tx>
            <c:strRef>
              <c:f>Sheet1!$C$1</c:f>
              <c:strCache>
                <c:ptCount val="1"/>
                <c:pt idx="0">
                  <c:v>U.S.-born</c:v>
                </c:pt>
              </c:strCache>
            </c:strRef>
          </c:tx>
          <c:spPr>
            <a:ln>
              <a:solidFill>
                <a:srgbClr val="00B050"/>
              </a:solidFill>
            </a:ln>
          </c:spPr>
          <c:marker>
            <c:spPr>
              <a:solidFill>
                <a:srgbClr val="00B050"/>
              </a:solidFill>
              <a:ln>
                <a:solidFill>
                  <a:srgbClr val="000000"/>
                </a:solidFill>
              </a:ln>
            </c:spPr>
          </c:marker>
          <c:cat>
            <c:numRef>
              <c:f>Sheet1!$A$2:$A$25</c:f>
              <c:numCache>
                <c:formatCode>General</c:formatCode>
                <c:ptCount val="24"/>
                <c:pt idx="1">
                  <c:v>1994</c:v>
                </c:pt>
                <c:pt idx="3">
                  <c:v>1996</c:v>
                </c:pt>
                <c:pt idx="5">
                  <c:v>1998</c:v>
                </c:pt>
                <c:pt idx="7">
                  <c:v>2000</c:v>
                </c:pt>
                <c:pt idx="9">
                  <c:v>2002</c:v>
                </c:pt>
                <c:pt idx="11">
                  <c:v>2004</c:v>
                </c:pt>
                <c:pt idx="13">
                  <c:v>2006</c:v>
                </c:pt>
                <c:pt idx="15">
                  <c:v>2008</c:v>
                </c:pt>
                <c:pt idx="17">
                  <c:v>2010</c:v>
                </c:pt>
                <c:pt idx="19">
                  <c:v>2012</c:v>
                </c:pt>
                <c:pt idx="21">
                  <c:v>2014</c:v>
                </c:pt>
                <c:pt idx="23">
                  <c:v>2016</c:v>
                </c:pt>
              </c:numCache>
            </c:numRef>
          </c:cat>
          <c:val>
            <c:numRef>
              <c:f>Sheet1!$C$2:$C$25</c:f>
              <c:numCache>
                <c:formatCode>0.0</c:formatCode>
                <c:ptCount val="24"/>
                <c:pt idx="0">
                  <c:v>7.3859568103919431</c:v>
                </c:pt>
                <c:pt idx="1">
                  <c:v>6.7926527997276622</c:v>
                </c:pt>
                <c:pt idx="2">
                  <c:v>6.0869929806339558</c:v>
                </c:pt>
                <c:pt idx="3">
                  <c:v>5.5737582149742204</c:v>
                </c:pt>
                <c:pt idx="4">
                  <c:v>4.9356972486356367</c:v>
                </c:pt>
                <c:pt idx="5">
                  <c:v>4.3716824981131381</c:v>
                </c:pt>
                <c:pt idx="6">
                  <c:v>3.9965217719112598</c:v>
                </c:pt>
                <c:pt idx="7">
                  <c:v>3.5200139195508733</c:v>
                </c:pt>
                <c:pt idx="8">
                  <c:v>3.1711672175141978</c:v>
                </c:pt>
                <c:pt idx="9">
                  <c:v>2.9221689650479785</c:v>
                </c:pt>
                <c:pt idx="10">
                  <c:v>2.7062156925260541</c:v>
                </c:pt>
                <c:pt idx="11">
                  <c:v>2.5944950694590667</c:v>
                </c:pt>
                <c:pt idx="12">
                  <c:v>2.4524869927829465</c:v>
                </c:pt>
                <c:pt idx="13">
                  <c:v>2.2743657590062014</c:v>
                </c:pt>
                <c:pt idx="14">
                  <c:v>2.0905754698341257</c:v>
                </c:pt>
                <c:pt idx="15">
                  <c:v>2.0043412799743314</c:v>
                </c:pt>
                <c:pt idx="16">
                  <c:v>1.7038128207966583</c:v>
                </c:pt>
                <c:pt idx="17">
                  <c:v>1.6292121783696851</c:v>
                </c:pt>
                <c:pt idx="18">
                  <c:v>1.4737260264862633</c:v>
                </c:pt>
                <c:pt idx="19">
                  <c:v>1.3475250145151516</c:v>
                </c:pt>
                <c:pt idx="20">
                  <c:v>1.227461150098955</c:v>
                </c:pt>
                <c:pt idx="21">
                  <c:v>1.1468664072757118</c:v>
                </c:pt>
                <c:pt idx="22">
                  <c:v>1.1441770367062942</c:v>
                </c:pt>
                <c:pt idx="23">
                  <c:v>1.0524469925875517</c:v>
                </c:pt>
              </c:numCache>
            </c:numRef>
          </c:val>
          <c:smooth val="0"/>
          <c:extLst>
            <c:ext xmlns:c16="http://schemas.microsoft.com/office/drawing/2014/chart" uri="{C3380CC4-5D6E-409C-BE32-E72D297353CC}">
              <c16:uniqueId val="{00000001-EACE-4755-A8C0-E53F667BD49E}"/>
            </c:ext>
          </c:extLst>
        </c:ser>
        <c:ser>
          <c:idx val="2"/>
          <c:order val="2"/>
          <c:tx>
            <c:strRef>
              <c:f>Sheet1!$D$1</c:f>
              <c:strCache>
                <c:ptCount val="1"/>
                <c:pt idx="0">
                  <c:v>Non-U.S.–born</c:v>
                </c:pt>
              </c:strCache>
            </c:strRef>
          </c:tx>
          <c:spPr>
            <a:ln>
              <a:solidFill>
                <a:srgbClr val="0039A6"/>
              </a:solidFill>
            </a:ln>
          </c:spPr>
          <c:marker>
            <c:spPr>
              <a:solidFill>
                <a:srgbClr val="0039A6"/>
              </a:solidFill>
              <a:ln>
                <a:solidFill>
                  <a:srgbClr val="000000"/>
                </a:solidFill>
              </a:ln>
            </c:spPr>
          </c:marker>
          <c:cat>
            <c:numRef>
              <c:f>Sheet1!$A$2:$A$25</c:f>
              <c:numCache>
                <c:formatCode>General</c:formatCode>
                <c:ptCount val="24"/>
                <c:pt idx="1">
                  <c:v>1994</c:v>
                </c:pt>
                <c:pt idx="3">
                  <c:v>1996</c:v>
                </c:pt>
                <c:pt idx="5">
                  <c:v>1998</c:v>
                </c:pt>
                <c:pt idx="7">
                  <c:v>2000</c:v>
                </c:pt>
                <c:pt idx="9">
                  <c:v>2002</c:v>
                </c:pt>
                <c:pt idx="11">
                  <c:v>2004</c:v>
                </c:pt>
                <c:pt idx="13">
                  <c:v>2006</c:v>
                </c:pt>
                <c:pt idx="15">
                  <c:v>2008</c:v>
                </c:pt>
                <c:pt idx="17">
                  <c:v>2010</c:v>
                </c:pt>
                <c:pt idx="19">
                  <c:v>2012</c:v>
                </c:pt>
                <c:pt idx="21">
                  <c:v>2014</c:v>
                </c:pt>
                <c:pt idx="23">
                  <c:v>2016</c:v>
                </c:pt>
              </c:numCache>
            </c:numRef>
          </c:cat>
          <c:val>
            <c:numRef>
              <c:f>Sheet1!$D$2:$D$25</c:f>
              <c:numCache>
                <c:formatCode>0.0</c:formatCode>
                <c:ptCount val="24"/>
                <c:pt idx="0">
                  <c:v>34.030523122184427</c:v>
                </c:pt>
                <c:pt idx="1">
                  <c:v>36.077953665161267</c:v>
                </c:pt>
                <c:pt idx="2">
                  <c:v>38.013657770964528</c:v>
                </c:pt>
                <c:pt idx="3">
                  <c:v>32.03564717875544</c:v>
                </c:pt>
                <c:pt idx="4">
                  <c:v>30.874488732125762</c:v>
                </c:pt>
                <c:pt idx="5">
                  <c:v>28.884921532896222</c:v>
                </c:pt>
                <c:pt idx="6">
                  <c:v>28.135519912965883</c:v>
                </c:pt>
                <c:pt idx="7">
                  <c:v>26.47114406037668</c:v>
                </c:pt>
                <c:pt idx="8">
                  <c:v>27.642608800279469</c:v>
                </c:pt>
                <c:pt idx="9">
                  <c:v>25.533568920686434</c:v>
                </c:pt>
                <c:pt idx="10">
                  <c:v>23.882313297303607</c:v>
                </c:pt>
                <c:pt idx="11">
                  <c:v>23.223548223749493</c:v>
                </c:pt>
                <c:pt idx="12">
                  <c:v>22.293722689290185</c:v>
                </c:pt>
                <c:pt idx="13">
                  <c:v>21.651582133130983</c:v>
                </c:pt>
                <c:pt idx="14">
                  <c:v>20.902244581355042</c:v>
                </c:pt>
                <c:pt idx="15">
                  <c:v>20.180940986271416</c:v>
                </c:pt>
                <c:pt idx="16">
                  <c:v>18.784601146743672</c:v>
                </c:pt>
                <c:pt idx="17">
                  <c:v>17.771486370935786</c:v>
                </c:pt>
                <c:pt idx="18">
                  <c:v>17.033559980295781</c:v>
                </c:pt>
                <c:pt idx="19">
                  <c:v>15.981160822988492</c:v>
                </c:pt>
                <c:pt idx="20">
                  <c:v>15.691099497433401</c:v>
                </c:pt>
                <c:pt idx="21">
                  <c:v>15.535098584138456</c:v>
                </c:pt>
                <c:pt idx="22">
                  <c:v>15.24831292032685</c:v>
                </c:pt>
                <c:pt idx="23">
                  <c:v>14.730731004698015</c:v>
                </c:pt>
              </c:numCache>
            </c:numRef>
          </c:val>
          <c:smooth val="0"/>
          <c:extLst>
            <c:ext xmlns:c16="http://schemas.microsoft.com/office/drawing/2014/chart" uri="{C3380CC4-5D6E-409C-BE32-E72D297353CC}">
              <c16:uniqueId val="{00000002-EACE-4755-A8C0-E53F667BD49E}"/>
            </c:ext>
          </c:extLst>
        </c:ser>
        <c:dLbls>
          <c:showLegendKey val="0"/>
          <c:showVal val="0"/>
          <c:showCatName val="0"/>
          <c:showSerName val="0"/>
          <c:showPercent val="0"/>
          <c:showBubbleSize val="0"/>
        </c:dLbls>
        <c:marker val="1"/>
        <c:smooth val="0"/>
        <c:axId val="327207224"/>
        <c:axId val="327207616"/>
      </c:lineChart>
      <c:catAx>
        <c:axId val="327207224"/>
        <c:scaling>
          <c:orientation val="minMax"/>
        </c:scaling>
        <c:delete val="0"/>
        <c:axPos val="b"/>
        <c:numFmt formatCode="General" sourceLinked="1"/>
        <c:majorTickMark val="out"/>
        <c:minorTickMark val="none"/>
        <c:tickLblPos val="nextTo"/>
        <c:spPr>
          <a:ln>
            <a:solidFill>
              <a:srgbClr val="000000"/>
            </a:solidFill>
          </a:ln>
        </c:spPr>
        <c:txPr>
          <a:bodyPr/>
          <a:lstStyle/>
          <a:p>
            <a:pPr>
              <a:defRPr sz="1600">
                <a:solidFill>
                  <a:srgbClr val="000000"/>
                </a:solidFill>
              </a:defRPr>
            </a:pPr>
            <a:endParaRPr lang="en-US"/>
          </a:p>
        </c:txPr>
        <c:crossAx val="327207616"/>
        <c:crosses val="autoZero"/>
        <c:auto val="1"/>
        <c:lblAlgn val="ctr"/>
        <c:lblOffset val="100"/>
        <c:noMultiLvlLbl val="0"/>
      </c:catAx>
      <c:valAx>
        <c:axId val="327207616"/>
        <c:scaling>
          <c:logBase val="10"/>
          <c:orientation val="minMax"/>
        </c:scaling>
        <c:delete val="0"/>
        <c:axPos val="l"/>
        <c:numFmt formatCode="#,##0" sourceLinked="0"/>
        <c:majorTickMark val="out"/>
        <c:minorTickMark val="none"/>
        <c:tickLblPos val="nextTo"/>
        <c:spPr>
          <a:ln>
            <a:solidFill>
              <a:srgbClr val="000000"/>
            </a:solidFill>
          </a:ln>
        </c:spPr>
        <c:txPr>
          <a:bodyPr/>
          <a:lstStyle/>
          <a:p>
            <a:pPr>
              <a:defRPr sz="1600">
                <a:solidFill>
                  <a:srgbClr val="000000"/>
                </a:solidFill>
              </a:defRPr>
            </a:pPr>
            <a:endParaRPr lang="en-US"/>
          </a:p>
        </c:txPr>
        <c:crossAx val="327207224"/>
        <c:crosses val="autoZero"/>
        <c:crossBetween val="between"/>
      </c:valAx>
    </c:plotArea>
    <c:legend>
      <c:legendPos val="b"/>
      <c:layout>
        <c:manualLayout>
          <c:xMode val="edge"/>
          <c:yMode val="edge"/>
          <c:x val="0.36660637349576591"/>
          <c:y val="4.6303686471009312E-2"/>
          <c:w val="0.59383115436042189"/>
          <c:h val="6.7332677165354335E-2"/>
        </c:manualLayout>
      </c:layout>
      <c:overlay val="0"/>
      <c:txPr>
        <a:bodyPr/>
        <a:lstStyle/>
        <a:p>
          <a:pPr>
            <a:defRPr sz="1600">
              <a:solidFill>
                <a:srgbClr val="000000"/>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797061825605135"/>
          <c:y val="9.3573335112771924E-2"/>
          <c:w val="0.42554024496937887"/>
          <c:h val="0.77895502468971045"/>
        </c:manualLayout>
      </c:layout>
      <c:pieChart>
        <c:varyColors val="1"/>
        <c:ser>
          <c:idx val="0"/>
          <c:order val="0"/>
          <c:tx>
            <c:strRef>
              <c:f>Sheet1!$B$1</c:f>
              <c:strCache>
                <c:ptCount val="1"/>
                <c:pt idx="0">
                  <c:v>Column1</c:v>
                </c:pt>
              </c:strCache>
            </c:strRef>
          </c:tx>
          <c:spPr>
            <a:ln>
              <a:solidFill>
                <a:srgbClr val="000000"/>
              </a:solidFill>
            </a:ln>
            <a:effectLst/>
          </c:spPr>
          <c:dPt>
            <c:idx val="0"/>
            <c:bubble3D val="0"/>
            <c:spPr>
              <a:solidFill>
                <a:srgbClr val="001D58"/>
              </a:solidFill>
              <a:ln>
                <a:solidFill>
                  <a:srgbClr val="000000"/>
                </a:solidFill>
              </a:ln>
              <a:effectLst/>
            </c:spPr>
            <c:extLst>
              <c:ext xmlns:c16="http://schemas.microsoft.com/office/drawing/2014/chart" uri="{C3380CC4-5D6E-409C-BE32-E72D297353CC}">
                <c16:uniqueId val="{00000001-0CC7-4C57-8D1A-8039F323973A}"/>
              </c:ext>
            </c:extLst>
          </c:dPt>
          <c:dPt>
            <c:idx val="1"/>
            <c:bubble3D val="0"/>
            <c:spPr>
              <a:solidFill>
                <a:srgbClr val="007D57"/>
              </a:solidFill>
              <a:ln>
                <a:solidFill>
                  <a:srgbClr val="000000"/>
                </a:solidFill>
              </a:ln>
              <a:effectLst/>
            </c:spPr>
            <c:extLst>
              <c:ext xmlns:c16="http://schemas.microsoft.com/office/drawing/2014/chart" uri="{C3380CC4-5D6E-409C-BE32-E72D297353CC}">
                <c16:uniqueId val="{00000003-0CC7-4C57-8D1A-8039F323973A}"/>
              </c:ext>
            </c:extLst>
          </c:dPt>
          <c:dPt>
            <c:idx val="2"/>
            <c:bubble3D val="0"/>
            <c:spPr>
              <a:solidFill>
                <a:srgbClr val="DF907D"/>
              </a:solidFill>
              <a:ln>
                <a:solidFill>
                  <a:srgbClr val="000000"/>
                </a:solidFill>
              </a:ln>
              <a:effectLst/>
            </c:spPr>
            <c:extLst>
              <c:ext xmlns:c16="http://schemas.microsoft.com/office/drawing/2014/chart" uri="{C3380CC4-5D6E-409C-BE32-E72D297353CC}">
                <c16:uniqueId val="{00000005-0CC7-4C57-8D1A-8039F323973A}"/>
              </c:ext>
            </c:extLst>
          </c:dPt>
          <c:dPt>
            <c:idx val="3"/>
            <c:bubble3D val="0"/>
            <c:spPr>
              <a:solidFill>
                <a:srgbClr val="7F7F7F"/>
              </a:solidFill>
              <a:ln>
                <a:solidFill>
                  <a:srgbClr val="000000"/>
                </a:solidFill>
              </a:ln>
              <a:effectLst/>
            </c:spPr>
            <c:extLst>
              <c:ext xmlns:c16="http://schemas.microsoft.com/office/drawing/2014/chart" uri="{C3380CC4-5D6E-409C-BE32-E72D297353CC}">
                <c16:uniqueId val="{00000007-0CC7-4C57-8D1A-8039F323973A}"/>
              </c:ext>
            </c:extLst>
          </c:dPt>
          <c:dPt>
            <c:idx val="4"/>
            <c:bubble3D val="0"/>
            <c:spPr>
              <a:solidFill>
                <a:srgbClr val="003FBC"/>
              </a:solidFill>
              <a:ln>
                <a:solidFill>
                  <a:srgbClr val="000000"/>
                </a:solidFill>
              </a:ln>
              <a:effectLst/>
            </c:spPr>
            <c:extLst>
              <c:ext xmlns:c16="http://schemas.microsoft.com/office/drawing/2014/chart" uri="{C3380CC4-5D6E-409C-BE32-E72D297353CC}">
                <c16:uniqueId val="{00000009-0CC7-4C57-8D1A-8039F323973A}"/>
              </c:ext>
            </c:extLst>
          </c:dPt>
          <c:dPt>
            <c:idx val="5"/>
            <c:bubble3D val="0"/>
            <c:spPr>
              <a:solidFill>
                <a:srgbClr val="4B4B4B"/>
              </a:solidFill>
              <a:ln>
                <a:solidFill>
                  <a:srgbClr val="000000"/>
                </a:solidFill>
              </a:ln>
              <a:effectLst/>
            </c:spPr>
            <c:extLst>
              <c:ext xmlns:c16="http://schemas.microsoft.com/office/drawing/2014/chart" uri="{C3380CC4-5D6E-409C-BE32-E72D297353CC}">
                <c16:uniqueId val="{0000000B-0CC7-4C57-8D1A-8039F323973A}"/>
              </c:ext>
            </c:extLst>
          </c:dPt>
          <c:dPt>
            <c:idx val="6"/>
            <c:bubble3D val="0"/>
            <c:spPr>
              <a:solidFill>
                <a:srgbClr val="3077FF"/>
              </a:solidFill>
              <a:ln>
                <a:solidFill>
                  <a:srgbClr val="000000"/>
                </a:solidFill>
              </a:ln>
              <a:effectLst/>
            </c:spPr>
            <c:extLst>
              <c:ext xmlns:c16="http://schemas.microsoft.com/office/drawing/2014/chart" uri="{C3380CC4-5D6E-409C-BE32-E72D297353CC}">
                <c16:uniqueId val="{0000000D-0CC7-4C57-8D1A-8039F323973A}"/>
              </c:ext>
            </c:extLst>
          </c:dPt>
          <c:dPt>
            <c:idx val="7"/>
            <c:bubble3D val="0"/>
            <c:spPr>
              <a:solidFill>
                <a:srgbClr val="AFCAFF"/>
              </a:solidFill>
              <a:ln>
                <a:solidFill>
                  <a:srgbClr val="000000"/>
                </a:solidFill>
              </a:ln>
              <a:effectLst/>
            </c:spPr>
            <c:extLst>
              <c:ext xmlns:c16="http://schemas.microsoft.com/office/drawing/2014/chart" uri="{C3380CC4-5D6E-409C-BE32-E72D297353CC}">
                <c16:uniqueId val="{0000000F-0CC7-4C57-8D1A-8039F323973A}"/>
              </c:ext>
            </c:extLst>
          </c:dPt>
          <c:dLbls>
            <c:dLbl>
              <c:idx val="0"/>
              <c:layout>
                <c:manualLayout>
                  <c:x val="-1.454944757208255E-2"/>
                  <c:y val="4.6605228310573177E-2"/>
                </c:manualLayout>
              </c:layout>
              <c:tx>
                <c:rich>
                  <a:bodyPr rot="0" spcFirstLastPara="1" vertOverflow="ellipsis" vert="horz" wrap="square" lIns="38100" tIns="19050" rIns="38100" bIns="19050" anchor="ctr" anchorCtr="1">
                    <a:noAutofit/>
                  </a:bodyPr>
                  <a:lstStyle/>
                  <a:p>
                    <a:pPr>
                      <a:defRPr sz="1400" b="0" i="0" u="none" strike="noStrike" kern="1200" spc="0" baseline="0">
                        <a:solidFill>
                          <a:srgbClr val="000000"/>
                        </a:solidFill>
                        <a:latin typeface="+mn-lt"/>
                        <a:ea typeface="+mn-ea"/>
                        <a:cs typeface="+mn-cs"/>
                      </a:defRPr>
                    </a:pPr>
                    <a:fld id="{E5541638-B427-4BCA-ABAC-7D3CEC3044DE}" type="CATEGORYNAME">
                      <a:rPr lang="en-US" smtClean="0"/>
                      <a:pPr>
                        <a:defRPr sz="1400" b="0">
                          <a:solidFill>
                            <a:srgbClr val="000000"/>
                          </a:solidFill>
                        </a:defRPr>
                      </a:pPr>
                      <a:t>[CATEGORY NAME]</a:t>
                    </a:fld>
                    <a:r>
                      <a:rPr lang="en-US" baseline="0" dirty="0" smtClean="0"/>
                      <a:t> </a:t>
                    </a:r>
                    <a:fld id="{15ACF3E9-C94D-4286-9E5E-50812A554991}" type="PERCENTAGE">
                      <a:rPr lang="en-US" baseline="0" smtClean="0"/>
                      <a:pPr>
                        <a:defRPr sz="1400" b="0">
                          <a:solidFill>
                            <a:srgbClr val="000000"/>
                          </a:solidFill>
                        </a:defRPr>
                      </a:pPr>
                      <a:t>[PERCENTAGE]</a:t>
                    </a:fld>
                    <a:endParaRPr lang="en-US" baseline="0" dirty="0" smtClean="0"/>
                  </a:p>
                </c:rich>
              </c:tx>
              <c:spPr>
                <a:noFill/>
                <a:ln>
                  <a:noFill/>
                </a:ln>
                <a:effectLst/>
              </c:spPr>
              <c:txPr>
                <a:bodyPr rot="0" spcFirstLastPara="1" vertOverflow="ellipsis" vert="horz" wrap="square" lIns="38100" tIns="19050" rIns="38100" bIns="19050" anchor="ctr" anchorCtr="1">
                  <a:noAutofit/>
                </a:bodyPr>
                <a:lstStyle/>
                <a:p>
                  <a:pPr>
                    <a:defRPr sz="1400" b="0" i="0" u="none" strike="noStrike" kern="1200" spc="0" baseline="0">
                      <a:solidFill>
                        <a:srgbClr val="0000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5009573851549524"/>
                      <c:h val="0.13597971614000312"/>
                    </c:manualLayout>
                  </c15:layout>
                  <c15:dlblFieldTable/>
                  <c15:showDataLabelsRange val="0"/>
                </c:ext>
                <c:ext xmlns:c16="http://schemas.microsoft.com/office/drawing/2014/chart" uri="{C3380CC4-5D6E-409C-BE32-E72D297353CC}">
                  <c16:uniqueId val="{00000001-0CC7-4C57-8D1A-8039F323973A}"/>
                </c:ext>
              </c:extLst>
            </c:dLbl>
            <c:dLbl>
              <c:idx val="1"/>
              <c:layout>
                <c:manualLayout>
                  <c:x val="-7.2747237860412081E-3"/>
                  <c:y val="-1.7925087811758913E-2"/>
                </c:manualLayout>
              </c:layout>
              <c:tx>
                <c:rich>
                  <a:bodyPr rot="0" spcFirstLastPara="1" vertOverflow="ellipsis" vert="horz" wrap="square" lIns="38100" tIns="19050" rIns="38100" bIns="19050" anchor="ctr" anchorCtr="1">
                    <a:spAutoFit/>
                  </a:bodyPr>
                  <a:lstStyle/>
                  <a:p>
                    <a:pPr>
                      <a:defRPr sz="1400" b="0" i="0" u="none" strike="noStrike" kern="1200" spc="0" baseline="0">
                        <a:solidFill>
                          <a:srgbClr val="000000"/>
                        </a:solidFill>
                        <a:latin typeface="+mn-lt"/>
                        <a:ea typeface="+mn-ea"/>
                        <a:cs typeface="+mn-cs"/>
                      </a:defRPr>
                    </a:pPr>
                    <a:fld id="{69D2B99C-40D1-4090-B458-76356ACE01E5}" type="CATEGORYNAME">
                      <a:rPr lang="en-US" smtClean="0"/>
                      <a:pPr>
                        <a:defRPr sz="1400" b="0">
                          <a:solidFill>
                            <a:srgbClr val="000000"/>
                          </a:solidFill>
                        </a:defRPr>
                      </a:pPr>
                      <a:t>[CATEGORY NAME]</a:t>
                    </a:fld>
                    <a:r>
                      <a:rPr lang="en-US" baseline="0" dirty="0" smtClean="0"/>
                      <a:t> </a:t>
                    </a:r>
                    <a:fld id="{D02BAAB7-F84E-49A7-AB68-2C12DF164330}" type="PERCENTAGE">
                      <a:rPr lang="en-US" baseline="0" smtClean="0"/>
                      <a:pPr>
                        <a:defRPr sz="1400" b="0">
                          <a:solidFill>
                            <a:srgbClr val="000000"/>
                          </a:solidFill>
                        </a:defRPr>
                      </a:pPr>
                      <a:t>[PERCENTAGE]</a:t>
                    </a:fld>
                    <a:endParaRPr lang="en-US" baseline="0" dirty="0" smtClean="0"/>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spc="0" baseline="0">
                      <a:solidFill>
                        <a:srgbClr val="0000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CC7-4C57-8D1A-8039F323973A}"/>
                </c:ext>
              </c:extLst>
            </c:dLbl>
            <c:dLbl>
              <c:idx val="2"/>
              <c:tx>
                <c:rich>
                  <a:bodyPr rot="0" spcFirstLastPara="1" vertOverflow="ellipsis" vert="horz" wrap="square" lIns="38100" tIns="19050" rIns="38100" bIns="19050" anchor="ctr" anchorCtr="1">
                    <a:spAutoFit/>
                  </a:bodyPr>
                  <a:lstStyle/>
                  <a:p>
                    <a:pPr>
                      <a:defRPr sz="1400" b="0" i="0" u="none" strike="noStrike" kern="1200" spc="0" baseline="0">
                        <a:solidFill>
                          <a:srgbClr val="000000"/>
                        </a:solidFill>
                        <a:latin typeface="+mn-lt"/>
                        <a:ea typeface="+mn-ea"/>
                        <a:cs typeface="+mn-cs"/>
                      </a:defRPr>
                    </a:pPr>
                    <a:fld id="{BEF1A017-2D82-47A4-A131-8BA3576A6F17}" type="CATEGORYNAME">
                      <a:rPr lang="en-US" smtClean="0"/>
                      <a:pPr>
                        <a:defRPr sz="1400" b="0">
                          <a:solidFill>
                            <a:srgbClr val="000000"/>
                          </a:solidFill>
                        </a:defRPr>
                      </a:pPr>
                      <a:t>[CATEGORY NAME]</a:t>
                    </a:fld>
                    <a:r>
                      <a:rPr lang="en-US" baseline="0" dirty="0" smtClean="0"/>
                      <a:t> </a:t>
                    </a:r>
                    <a:fld id="{43663D78-BB9F-4858-8AD5-5CCF7BEDB5C4}" type="PERCENTAGE">
                      <a:rPr lang="en-US" baseline="0" smtClean="0"/>
                      <a:pPr>
                        <a:defRPr sz="1400" b="0">
                          <a:solidFill>
                            <a:srgbClr val="000000"/>
                          </a:solidFill>
                        </a:defRPr>
                      </a:pPr>
                      <a:t>[PERCENTAGE]</a:t>
                    </a:fld>
                    <a:endParaRPr lang="en-US" baseline="0" dirty="0" smtClean="0"/>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spc="0" baseline="0">
                      <a:solidFill>
                        <a:srgbClr val="000000"/>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CC7-4C57-8D1A-8039F323973A}"/>
                </c:ext>
              </c:extLst>
            </c:dLbl>
            <c:dLbl>
              <c:idx val="3"/>
              <c:tx>
                <c:rich>
                  <a:bodyPr rot="0" spcFirstLastPara="1" vertOverflow="ellipsis" vert="horz" wrap="square" lIns="38100" tIns="19050" rIns="38100" bIns="19050" anchor="ctr" anchorCtr="1">
                    <a:spAutoFit/>
                  </a:bodyPr>
                  <a:lstStyle/>
                  <a:p>
                    <a:pPr>
                      <a:defRPr sz="1400" b="0" i="0" u="none" strike="noStrike" kern="1200" spc="0" baseline="0">
                        <a:solidFill>
                          <a:srgbClr val="000000"/>
                        </a:solidFill>
                        <a:latin typeface="+mn-lt"/>
                        <a:ea typeface="+mn-ea"/>
                        <a:cs typeface="+mn-cs"/>
                      </a:defRPr>
                    </a:pPr>
                    <a:fld id="{47E5665B-86CB-4786-8D52-330200C9F17D}" type="CATEGORYNAME">
                      <a:rPr lang="en-US" smtClean="0"/>
                      <a:pPr>
                        <a:defRPr sz="1400" b="0">
                          <a:solidFill>
                            <a:srgbClr val="000000"/>
                          </a:solidFill>
                        </a:defRPr>
                      </a:pPr>
                      <a:t>[CATEGORY NAME]</a:t>
                    </a:fld>
                    <a:r>
                      <a:rPr lang="en-US" baseline="0" dirty="0" smtClean="0"/>
                      <a:t> </a:t>
                    </a:r>
                    <a:fld id="{37A537B7-6360-4270-BBAB-B22D22CC9F32}" type="PERCENTAGE">
                      <a:rPr lang="en-US" baseline="0" smtClean="0"/>
                      <a:pPr>
                        <a:defRPr sz="1400" b="0">
                          <a:solidFill>
                            <a:srgbClr val="000000"/>
                          </a:solidFill>
                        </a:defRPr>
                      </a:pPr>
                      <a:t>[PERCENTAGE]</a:t>
                    </a:fld>
                    <a:endParaRPr lang="en-US" baseline="0" dirty="0" smtClean="0"/>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spc="0" baseline="0">
                      <a:solidFill>
                        <a:srgbClr val="000000"/>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0CC7-4C57-8D1A-8039F323973A}"/>
                </c:ext>
              </c:extLst>
            </c:dLbl>
            <c:dLbl>
              <c:idx val="4"/>
              <c:layout>
                <c:manualLayout>
                  <c:x val="2.3506594436869789E-2"/>
                  <c:y val="3.585017562351783E-3"/>
                </c:manualLayout>
              </c:layout>
              <c:tx>
                <c:rich>
                  <a:bodyPr rot="0" spcFirstLastPara="1" vertOverflow="ellipsis" vert="horz" wrap="square" lIns="38100" tIns="19050" rIns="38100" bIns="19050" anchor="ctr" anchorCtr="1">
                    <a:noAutofit/>
                  </a:bodyPr>
                  <a:lstStyle/>
                  <a:p>
                    <a:pPr>
                      <a:defRPr sz="1400" b="0" i="0" u="none" strike="noStrike" kern="1200" spc="0" baseline="0">
                        <a:solidFill>
                          <a:srgbClr val="000000"/>
                        </a:solidFill>
                        <a:latin typeface="+mn-lt"/>
                        <a:ea typeface="+mn-ea"/>
                        <a:cs typeface="+mn-cs"/>
                      </a:defRPr>
                    </a:pPr>
                    <a:fld id="{0A807EE0-1157-4591-A9E2-9FA90CC71F1F}" type="CATEGORYNAME">
                      <a:rPr lang="en-US" smtClean="0"/>
                      <a:pPr>
                        <a:defRPr sz="1400" b="0">
                          <a:solidFill>
                            <a:srgbClr val="000000"/>
                          </a:solidFill>
                        </a:defRPr>
                      </a:pPr>
                      <a:t>[CATEGORY NAME]</a:t>
                    </a:fld>
                    <a:r>
                      <a:rPr lang="en-US" baseline="0" dirty="0" smtClean="0"/>
                      <a:t> </a:t>
                    </a:r>
                    <a:fld id="{88D962A0-E1CE-4AB0-BAAA-C178F460C9E4}" type="PERCENTAGE">
                      <a:rPr lang="en-US" baseline="0" smtClean="0"/>
                      <a:pPr>
                        <a:defRPr sz="1400" b="0">
                          <a:solidFill>
                            <a:srgbClr val="000000"/>
                          </a:solidFill>
                        </a:defRPr>
                      </a:pPr>
                      <a:t>[PERCENTAGE]</a:t>
                    </a:fld>
                    <a:endParaRPr lang="en-US" baseline="0" dirty="0" smtClean="0"/>
                  </a:p>
                </c:rich>
              </c:tx>
              <c:spPr>
                <a:noFill/>
                <a:ln>
                  <a:noFill/>
                </a:ln>
                <a:effectLst/>
              </c:spPr>
              <c:txPr>
                <a:bodyPr rot="0" spcFirstLastPara="1" vertOverflow="ellipsis" vert="horz" wrap="square" lIns="38100" tIns="19050" rIns="38100" bIns="19050" anchor="ctr" anchorCtr="1">
                  <a:noAutofit/>
                </a:bodyPr>
                <a:lstStyle/>
                <a:p>
                  <a:pPr>
                    <a:defRPr sz="1400" b="0" i="0" u="none" strike="noStrike" kern="1200" spc="0" baseline="0">
                      <a:solidFill>
                        <a:srgbClr val="0000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1624092109459387"/>
                      <c:h val="8.0855131134014449E-2"/>
                    </c:manualLayout>
                  </c15:layout>
                  <c15:dlblFieldTable/>
                  <c15:showDataLabelsRange val="0"/>
                </c:ext>
                <c:ext xmlns:c16="http://schemas.microsoft.com/office/drawing/2014/chart" uri="{C3380CC4-5D6E-409C-BE32-E72D297353CC}">
                  <c16:uniqueId val="{00000009-0CC7-4C57-8D1A-8039F323973A}"/>
                </c:ext>
              </c:extLst>
            </c:dLbl>
            <c:dLbl>
              <c:idx val="5"/>
              <c:layout>
                <c:manualLayout>
                  <c:x val="-4.9476713938528295E-4"/>
                  <c:y val="-7.8715129705653128E-3"/>
                </c:manualLayout>
              </c:layout>
              <c:tx>
                <c:rich>
                  <a:bodyPr rot="0" spcFirstLastPara="1" vertOverflow="ellipsis" vert="horz" wrap="square" lIns="38100" tIns="19050" rIns="38100" bIns="19050" anchor="ctr" anchorCtr="1">
                    <a:spAutoFit/>
                  </a:bodyPr>
                  <a:lstStyle/>
                  <a:p>
                    <a:pPr>
                      <a:defRPr sz="1400" b="0" i="0" u="none" strike="noStrike" kern="1200" spc="0" baseline="0">
                        <a:solidFill>
                          <a:srgbClr val="000000"/>
                        </a:solidFill>
                        <a:latin typeface="+mn-lt"/>
                        <a:ea typeface="+mn-ea"/>
                        <a:cs typeface="+mn-cs"/>
                      </a:defRPr>
                    </a:pPr>
                    <a:fld id="{87ED2276-6077-4BA2-A7BC-75C105057BB4}" type="CATEGORYNAME">
                      <a:rPr lang="en-US" smtClean="0"/>
                      <a:pPr>
                        <a:defRPr sz="1400" b="0">
                          <a:solidFill>
                            <a:srgbClr val="000000"/>
                          </a:solidFill>
                        </a:defRPr>
                      </a:pPr>
                      <a:t>[CATEGORY NAME]</a:t>
                    </a:fld>
                    <a:r>
                      <a:rPr lang="en-US" baseline="0" dirty="0" smtClean="0"/>
                      <a:t> </a:t>
                    </a:r>
                    <a:fld id="{F5058F4D-9AD1-4447-AFBA-B68854C68CF8}" type="PERCENTAGE">
                      <a:rPr lang="en-US" baseline="0" smtClean="0"/>
                      <a:pPr>
                        <a:defRPr sz="1400" b="0">
                          <a:solidFill>
                            <a:srgbClr val="000000"/>
                          </a:solidFill>
                        </a:defRPr>
                      </a:pPr>
                      <a:t>[PERCENTAGE]</a:t>
                    </a:fld>
                    <a:endParaRPr lang="en-US" baseline="0" dirty="0" smtClean="0"/>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spc="0" baseline="0">
                      <a:solidFill>
                        <a:srgbClr val="0000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0CC7-4C57-8D1A-8039F323973A}"/>
                </c:ext>
              </c:extLst>
            </c:dLbl>
            <c:dLbl>
              <c:idx val="6"/>
              <c:layout>
                <c:manualLayout>
                  <c:x val="-3.5988545460507948E-2"/>
                  <c:y val="-5.9011082785395054E-2"/>
                </c:manualLayout>
              </c:layout>
              <c:tx>
                <c:rich>
                  <a:bodyPr rot="0" spcFirstLastPara="1" vertOverflow="ellipsis" vert="horz" wrap="square" lIns="38100" tIns="19050" rIns="38100" bIns="19050" anchor="ctr" anchorCtr="1">
                    <a:spAutoFit/>
                  </a:bodyPr>
                  <a:lstStyle/>
                  <a:p>
                    <a:pPr>
                      <a:defRPr sz="1400" b="0" i="0" u="none" strike="noStrike" kern="1200" spc="0" baseline="0">
                        <a:solidFill>
                          <a:srgbClr val="000000"/>
                        </a:solidFill>
                        <a:latin typeface="+mn-lt"/>
                        <a:ea typeface="+mn-ea"/>
                        <a:cs typeface="+mn-cs"/>
                      </a:defRPr>
                    </a:pPr>
                    <a:fld id="{76202A59-6880-4D2E-9ED3-D4E09F6335A6}" type="CATEGORYNAME">
                      <a:rPr lang="en-US" smtClean="0"/>
                      <a:pPr>
                        <a:defRPr sz="1400" b="0">
                          <a:solidFill>
                            <a:srgbClr val="000000"/>
                          </a:solidFill>
                        </a:defRPr>
                      </a:pPr>
                      <a:t>[CATEGORY NAME]</a:t>
                    </a:fld>
                    <a:r>
                      <a:rPr lang="en-US" baseline="0" dirty="0" smtClean="0"/>
                      <a:t> </a:t>
                    </a:r>
                    <a:fld id="{7C33856A-DCBE-4879-8784-053244A19B63}" type="PERCENTAGE">
                      <a:rPr lang="en-US" baseline="0" smtClean="0"/>
                      <a:pPr>
                        <a:defRPr sz="1400" b="0">
                          <a:solidFill>
                            <a:srgbClr val="000000"/>
                          </a:solidFill>
                        </a:defRPr>
                      </a:pPr>
                      <a:t>[PERCENTAGE]</a:t>
                    </a:fld>
                    <a:endParaRPr lang="en-US" baseline="0" dirty="0" smtClean="0"/>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spc="0" baseline="0">
                      <a:solidFill>
                        <a:srgbClr val="0000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0CC7-4C57-8D1A-8039F323973A}"/>
                </c:ext>
              </c:extLst>
            </c:dLbl>
            <c:dLbl>
              <c:idx val="7"/>
              <c:layout>
                <c:manualLayout>
                  <c:x val="2.0005490411613324E-2"/>
                  <c:y val="0"/>
                </c:manualLayout>
              </c:layout>
              <c:tx>
                <c:rich>
                  <a:bodyPr rot="0" spcFirstLastPara="1" vertOverflow="ellipsis" vert="horz" wrap="square" lIns="38100" tIns="19050" rIns="38100" bIns="19050" anchor="ctr" anchorCtr="1">
                    <a:spAutoFit/>
                  </a:bodyPr>
                  <a:lstStyle/>
                  <a:p>
                    <a:pPr>
                      <a:defRPr sz="1400" b="0" i="0" u="none" strike="noStrike" kern="1200" spc="0" baseline="0">
                        <a:solidFill>
                          <a:srgbClr val="000000"/>
                        </a:solidFill>
                        <a:latin typeface="+mn-lt"/>
                        <a:ea typeface="+mn-ea"/>
                        <a:cs typeface="+mn-cs"/>
                      </a:defRPr>
                    </a:pPr>
                    <a:fld id="{88AE2885-C091-4273-93F6-968FE8E3A222}" type="CATEGORYNAME">
                      <a:rPr lang="en-US" smtClean="0"/>
                      <a:pPr>
                        <a:defRPr sz="1400" b="0">
                          <a:solidFill>
                            <a:srgbClr val="000000"/>
                          </a:solidFill>
                        </a:defRPr>
                      </a:pPr>
                      <a:t>[CATEGORY NAME]</a:t>
                    </a:fld>
                    <a:r>
                      <a:rPr lang="en-US" baseline="0" dirty="0" smtClean="0"/>
                      <a:t> </a:t>
                    </a:r>
                    <a:fld id="{7DEABEC3-DFFB-4145-AA83-C5EF86C05C58}" type="PERCENTAGE">
                      <a:rPr lang="en-US" baseline="0" smtClean="0"/>
                      <a:pPr>
                        <a:defRPr sz="1400" b="0">
                          <a:solidFill>
                            <a:srgbClr val="000000"/>
                          </a:solidFill>
                        </a:defRPr>
                      </a:pPr>
                      <a:t>[PERCENTAGE]</a:t>
                    </a:fld>
                    <a:endParaRPr lang="en-US" baseline="0" dirty="0" smtClean="0"/>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spc="0" baseline="0">
                      <a:solidFill>
                        <a:srgbClr val="0000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5208736599579301"/>
                      <c:h val="0.12522466345294778"/>
                    </c:manualLayout>
                  </c15:layout>
                  <c15:dlblFieldTable/>
                  <c15:showDataLabelsRange val="0"/>
                </c:ext>
                <c:ext xmlns:c16="http://schemas.microsoft.com/office/drawing/2014/chart" uri="{C3380CC4-5D6E-409C-BE32-E72D297353CC}">
                  <c16:uniqueId val="{0000000F-0CC7-4C57-8D1A-8039F323973A}"/>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spc="0" baseline="0">
                    <a:solidFill>
                      <a:srgbClr val="000000"/>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rgbClr val="000000"/>
                  </a:solidFill>
                  <a:round/>
                </a:ln>
                <a:effectLst/>
              </c:spPr>
            </c:leaderLines>
            <c:extLst>
              <c:ext xmlns:c15="http://schemas.microsoft.com/office/drawing/2012/chart" uri="{CE6537A1-D6FC-4f65-9D91-7224C49458BB}"/>
            </c:extLst>
          </c:dLbls>
          <c:cat>
            <c:strRef>
              <c:f>Sheet1!$A$2:$A$9</c:f>
              <c:strCache>
                <c:ptCount val="8"/>
                <c:pt idx="0">
                  <c:v>Mexico</c:v>
                </c:pt>
                <c:pt idx="1">
                  <c:v>Philippines</c:v>
                </c:pt>
                <c:pt idx="2">
                  <c:v>India</c:v>
                </c:pt>
                <c:pt idx="3">
                  <c:v>Vietnam</c:v>
                </c:pt>
                <c:pt idx="4">
                  <c:v>China</c:v>
                </c:pt>
                <c:pt idx="5">
                  <c:v>Guatemala</c:v>
                </c:pt>
                <c:pt idx="6">
                  <c:v>Haiti</c:v>
                </c:pt>
                <c:pt idx="7">
                  <c:v>Other countries</c:v>
                </c:pt>
              </c:strCache>
            </c:strRef>
          </c:cat>
          <c:val>
            <c:numRef>
              <c:f>Sheet1!$B$2:$B$9</c:f>
              <c:numCache>
                <c:formatCode>General</c:formatCode>
                <c:ptCount val="8"/>
                <c:pt idx="0">
                  <c:v>18.8</c:v>
                </c:pt>
                <c:pt idx="1">
                  <c:v>12.4</c:v>
                </c:pt>
                <c:pt idx="2">
                  <c:v>9.3000000000000007</c:v>
                </c:pt>
                <c:pt idx="3">
                  <c:v>7.8</c:v>
                </c:pt>
                <c:pt idx="4">
                  <c:v>6</c:v>
                </c:pt>
                <c:pt idx="5">
                  <c:v>3</c:v>
                </c:pt>
                <c:pt idx="6">
                  <c:v>2.6</c:v>
                </c:pt>
                <c:pt idx="7">
                  <c:v>40.1</c:v>
                </c:pt>
              </c:numCache>
            </c:numRef>
          </c:val>
          <c:extLst>
            <c:ext xmlns:c16="http://schemas.microsoft.com/office/drawing/2014/chart" uri="{C3380CC4-5D6E-409C-BE32-E72D297353CC}">
              <c16:uniqueId val="{00000010-0CC7-4C57-8D1A-8039F323973A}"/>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2071774914060314E-2"/>
          <c:y val="0.12428149606299213"/>
          <c:w val="0.90057382564008792"/>
          <c:h val="0.70255858642669666"/>
        </c:manualLayout>
      </c:layout>
      <c:barChart>
        <c:barDir val="col"/>
        <c:grouping val="stacked"/>
        <c:varyColors val="0"/>
        <c:ser>
          <c:idx val="0"/>
          <c:order val="0"/>
          <c:tx>
            <c:strRef>
              <c:f>Sheet1!$B$1</c:f>
              <c:strCache>
                <c:ptCount val="1"/>
                <c:pt idx="0">
                  <c:v>Unknown</c:v>
                </c:pt>
              </c:strCache>
            </c:strRef>
          </c:tx>
          <c:spPr>
            <a:solidFill>
              <a:srgbClr val="000000"/>
            </a:solidFill>
            <a:ln>
              <a:solidFill>
                <a:schemeClr val="bg2">
                  <a:lumMod val="50000"/>
                </a:schemeClr>
              </a:solidFill>
            </a:ln>
            <a:effectLst/>
          </c:spPr>
          <c:invertIfNegative val="0"/>
          <c:cat>
            <c:strRef>
              <c:f>Sheet1!$A$2:$A$5</c:f>
              <c:strCache>
                <c:ptCount val="4"/>
                <c:pt idx="0">
                  <c:v>Mexico</c:v>
                </c:pt>
                <c:pt idx="1">
                  <c:v>Philippines</c:v>
                </c:pt>
                <c:pt idx="2">
                  <c:v>India</c:v>
                </c:pt>
                <c:pt idx="3">
                  <c:v>All other 
non-U.S.–born</c:v>
                </c:pt>
              </c:strCache>
            </c:strRef>
          </c:cat>
          <c:val>
            <c:numRef>
              <c:f>Sheet1!$B$2:$B$5</c:f>
              <c:numCache>
                <c:formatCode>0.00</c:formatCode>
                <c:ptCount val="4"/>
                <c:pt idx="0">
                  <c:v>11.2</c:v>
                </c:pt>
                <c:pt idx="1">
                  <c:v>11.5</c:v>
                </c:pt>
                <c:pt idx="2">
                  <c:v>6.3</c:v>
                </c:pt>
                <c:pt idx="3">
                  <c:v>7.88</c:v>
                </c:pt>
              </c:numCache>
            </c:numRef>
          </c:val>
          <c:extLst>
            <c:ext xmlns:c16="http://schemas.microsoft.com/office/drawing/2014/chart" uri="{C3380CC4-5D6E-409C-BE32-E72D297353CC}">
              <c16:uniqueId val="{00000000-E4FF-4897-836F-243CC504E751}"/>
            </c:ext>
          </c:extLst>
        </c:ser>
        <c:ser>
          <c:idx val="1"/>
          <c:order val="1"/>
          <c:tx>
            <c:strRef>
              <c:f>Sheet1!$C$1</c:f>
              <c:strCache>
                <c:ptCount val="1"/>
                <c:pt idx="0">
                  <c:v>≤12 mos.</c:v>
                </c:pt>
              </c:strCache>
            </c:strRef>
          </c:tx>
          <c:spPr>
            <a:solidFill>
              <a:srgbClr val="00704D"/>
            </a:solidFill>
            <a:ln>
              <a:solidFill>
                <a:schemeClr val="bg2">
                  <a:lumMod val="50000"/>
                </a:schemeClr>
              </a:solidFill>
            </a:ln>
            <a:effectLst/>
          </c:spPr>
          <c:invertIfNegative val="0"/>
          <c:cat>
            <c:strRef>
              <c:f>Sheet1!$A$2:$A$5</c:f>
              <c:strCache>
                <c:ptCount val="4"/>
                <c:pt idx="0">
                  <c:v>Mexico</c:v>
                </c:pt>
                <c:pt idx="1">
                  <c:v>Philippines</c:v>
                </c:pt>
                <c:pt idx="2">
                  <c:v>India</c:v>
                </c:pt>
                <c:pt idx="3">
                  <c:v>All other 
non-U.S.–born</c:v>
                </c:pt>
              </c:strCache>
            </c:strRef>
          </c:cat>
          <c:val>
            <c:numRef>
              <c:f>Sheet1!$C$2:$C$5</c:f>
              <c:numCache>
                <c:formatCode>0.00</c:formatCode>
                <c:ptCount val="4"/>
                <c:pt idx="0">
                  <c:v>11.2</c:v>
                </c:pt>
                <c:pt idx="1">
                  <c:v>11.6</c:v>
                </c:pt>
                <c:pt idx="2">
                  <c:v>21.099999999999998</c:v>
                </c:pt>
                <c:pt idx="3">
                  <c:v>20.37</c:v>
                </c:pt>
              </c:numCache>
            </c:numRef>
          </c:val>
          <c:extLst>
            <c:ext xmlns:c16="http://schemas.microsoft.com/office/drawing/2014/chart" uri="{C3380CC4-5D6E-409C-BE32-E72D297353CC}">
              <c16:uniqueId val="{00000001-E4FF-4897-836F-243CC504E751}"/>
            </c:ext>
          </c:extLst>
        </c:ser>
        <c:ser>
          <c:idx val="2"/>
          <c:order val="2"/>
          <c:tx>
            <c:strRef>
              <c:f>Sheet1!$D$1</c:f>
              <c:strCache>
                <c:ptCount val="1"/>
                <c:pt idx="0">
                  <c:v>1–4 years</c:v>
                </c:pt>
              </c:strCache>
            </c:strRef>
          </c:tx>
          <c:spPr>
            <a:solidFill>
              <a:srgbClr val="3077FF"/>
            </a:solidFill>
            <a:ln>
              <a:solidFill>
                <a:schemeClr val="bg2">
                  <a:lumMod val="50000"/>
                </a:schemeClr>
              </a:solidFill>
            </a:ln>
            <a:effectLst/>
          </c:spPr>
          <c:invertIfNegative val="0"/>
          <c:cat>
            <c:strRef>
              <c:f>Sheet1!$A$2:$A$5</c:f>
              <c:strCache>
                <c:ptCount val="4"/>
                <c:pt idx="0">
                  <c:v>Mexico</c:v>
                </c:pt>
                <c:pt idx="1">
                  <c:v>Philippines</c:v>
                </c:pt>
                <c:pt idx="2">
                  <c:v>India</c:v>
                </c:pt>
                <c:pt idx="3">
                  <c:v>All other 
non-U.S.–born</c:v>
                </c:pt>
              </c:strCache>
            </c:strRef>
          </c:cat>
          <c:val>
            <c:numRef>
              <c:f>Sheet1!$D$2:$D$5</c:f>
              <c:numCache>
                <c:formatCode>0.00</c:formatCode>
                <c:ptCount val="4"/>
                <c:pt idx="0">
                  <c:v>6.5</c:v>
                </c:pt>
                <c:pt idx="1">
                  <c:v>9.9</c:v>
                </c:pt>
                <c:pt idx="2">
                  <c:v>26.8</c:v>
                </c:pt>
                <c:pt idx="3">
                  <c:v>17.940000000000001</c:v>
                </c:pt>
              </c:numCache>
            </c:numRef>
          </c:val>
          <c:extLst>
            <c:ext xmlns:c16="http://schemas.microsoft.com/office/drawing/2014/chart" uri="{C3380CC4-5D6E-409C-BE32-E72D297353CC}">
              <c16:uniqueId val="{00000002-E4FF-4897-836F-243CC504E751}"/>
            </c:ext>
          </c:extLst>
        </c:ser>
        <c:ser>
          <c:idx val="3"/>
          <c:order val="3"/>
          <c:tx>
            <c:strRef>
              <c:f>Sheet1!$E$1</c:f>
              <c:strCache>
                <c:ptCount val="1"/>
                <c:pt idx="0">
                  <c:v>5–9 years</c:v>
                </c:pt>
              </c:strCache>
            </c:strRef>
          </c:tx>
          <c:spPr>
            <a:solidFill>
              <a:srgbClr val="8C8C8C"/>
            </a:solidFill>
            <a:ln>
              <a:solidFill>
                <a:schemeClr val="bg2">
                  <a:lumMod val="50000"/>
                </a:schemeClr>
              </a:solidFill>
            </a:ln>
            <a:effectLst/>
          </c:spPr>
          <c:invertIfNegative val="0"/>
          <c:cat>
            <c:strRef>
              <c:f>Sheet1!$A$2:$A$5</c:f>
              <c:strCache>
                <c:ptCount val="4"/>
                <c:pt idx="0">
                  <c:v>Mexico</c:v>
                </c:pt>
                <c:pt idx="1">
                  <c:v>Philippines</c:v>
                </c:pt>
                <c:pt idx="2">
                  <c:v>India</c:v>
                </c:pt>
                <c:pt idx="3">
                  <c:v>All other 
non-U.S.–born</c:v>
                </c:pt>
              </c:strCache>
            </c:strRef>
          </c:cat>
          <c:val>
            <c:numRef>
              <c:f>Sheet1!$E$2:$E$5</c:f>
              <c:numCache>
                <c:formatCode>0.00</c:formatCode>
                <c:ptCount val="4"/>
                <c:pt idx="0">
                  <c:v>8.4</c:v>
                </c:pt>
                <c:pt idx="1">
                  <c:v>12.4</c:v>
                </c:pt>
                <c:pt idx="2">
                  <c:v>13.2</c:v>
                </c:pt>
                <c:pt idx="3">
                  <c:v>12.88</c:v>
                </c:pt>
              </c:numCache>
            </c:numRef>
          </c:val>
          <c:extLst>
            <c:ext xmlns:c16="http://schemas.microsoft.com/office/drawing/2014/chart" uri="{C3380CC4-5D6E-409C-BE32-E72D297353CC}">
              <c16:uniqueId val="{00000003-E4FF-4897-836F-243CC504E751}"/>
            </c:ext>
          </c:extLst>
        </c:ser>
        <c:ser>
          <c:idx val="4"/>
          <c:order val="4"/>
          <c:tx>
            <c:strRef>
              <c:f>Sheet1!$F$1</c:f>
              <c:strCache>
                <c:ptCount val="1"/>
                <c:pt idx="0">
                  <c:v>10–19 years</c:v>
                </c:pt>
              </c:strCache>
            </c:strRef>
          </c:tx>
          <c:spPr>
            <a:solidFill>
              <a:srgbClr val="E4A090"/>
            </a:solidFill>
            <a:ln>
              <a:solidFill>
                <a:schemeClr val="bg2">
                  <a:lumMod val="50000"/>
                </a:schemeClr>
              </a:solidFill>
            </a:ln>
            <a:effectLst/>
          </c:spPr>
          <c:invertIfNegative val="0"/>
          <c:cat>
            <c:strRef>
              <c:f>Sheet1!$A$2:$A$5</c:f>
              <c:strCache>
                <c:ptCount val="4"/>
                <c:pt idx="0">
                  <c:v>Mexico</c:v>
                </c:pt>
                <c:pt idx="1">
                  <c:v>Philippines</c:v>
                </c:pt>
                <c:pt idx="2">
                  <c:v>India</c:v>
                </c:pt>
                <c:pt idx="3">
                  <c:v>All other 
non-U.S.–born</c:v>
                </c:pt>
              </c:strCache>
            </c:strRef>
          </c:cat>
          <c:val>
            <c:numRef>
              <c:f>Sheet1!$F$2:$F$5</c:f>
              <c:numCache>
                <c:formatCode>0.00</c:formatCode>
                <c:ptCount val="4"/>
                <c:pt idx="0">
                  <c:v>22.9</c:v>
                </c:pt>
                <c:pt idx="1">
                  <c:v>21.4</c:v>
                </c:pt>
                <c:pt idx="2">
                  <c:v>18.8</c:v>
                </c:pt>
                <c:pt idx="3">
                  <c:v>18.100000000000001</c:v>
                </c:pt>
              </c:numCache>
            </c:numRef>
          </c:val>
          <c:extLst>
            <c:ext xmlns:c16="http://schemas.microsoft.com/office/drawing/2014/chart" uri="{C3380CC4-5D6E-409C-BE32-E72D297353CC}">
              <c16:uniqueId val="{00000004-E4FF-4897-836F-243CC504E751}"/>
            </c:ext>
          </c:extLst>
        </c:ser>
        <c:ser>
          <c:idx val="5"/>
          <c:order val="5"/>
          <c:tx>
            <c:strRef>
              <c:f>Sheet1!$G$1</c:f>
              <c:strCache>
                <c:ptCount val="1"/>
                <c:pt idx="0">
                  <c:v>≥20 years</c:v>
                </c:pt>
              </c:strCache>
            </c:strRef>
          </c:tx>
          <c:spPr>
            <a:solidFill>
              <a:srgbClr val="C1D6FF"/>
            </a:solidFill>
            <a:ln>
              <a:solidFill>
                <a:schemeClr val="bg2">
                  <a:lumMod val="50000"/>
                </a:schemeClr>
              </a:solidFill>
            </a:ln>
            <a:effectLst/>
          </c:spPr>
          <c:invertIfNegative val="0"/>
          <c:cat>
            <c:strRef>
              <c:f>Sheet1!$A$2:$A$5</c:f>
              <c:strCache>
                <c:ptCount val="4"/>
                <c:pt idx="0">
                  <c:v>Mexico</c:v>
                </c:pt>
                <c:pt idx="1">
                  <c:v>Philippines</c:v>
                </c:pt>
                <c:pt idx="2">
                  <c:v>India</c:v>
                </c:pt>
                <c:pt idx="3">
                  <c:v>All other 
non-U.S.–born</c:v>
                </c:pt>
              </c:strCache>
            </c:strRef>
          </c:cat>
          <c:val>
            <c:numRef>
              <c:f>Sheet1!$G$2:$G$5</c:f>
              <c:numCache>
                <c:formatCode>0.00</c:formatCode>
                <c:ptCount val="4"/>
                <c:pt idx="0">
                  <c:v>39.799999999999997</c:v>
                </c:pt>
                <c:pt idx="1">
                  <c:v>33.200000000000003</c:v>
                </c:pt>
                <c:pt idx="2">
                  <c:v>13.8</c:v>
                </c:pt>
                <c:pt idx="3">
                  <c:v>22.83</c:v>
                </c:pt>
              </c:numCache>
            </c:numRef>
          </c:val>
          <c:extLst>
            <c:ext xmlns:c16="http://schemas.microsoft.com/office/drawing/2014/chart" uri="{C3380CC4-5D6E-409C-BE32-E72D297353CC}">
              <c16:uniqueId val="{00000005-E4FF-4897-836F-243CC504E751}"/>
            </c:ext>
          </c:extLst>
        </c:ser>
        <c:dLbls>
          <c:showLegendKey val="0"/>
          <c:showVal val="0"/>
          <c:showCatName val="0"/>
          <c:showSerName val="0"/>
          <c:showPercent val="0"/>
          <c:showBubbleSize val="0"/>
        </c:dLbls>
        <c:gapWidth val="150"/>
        <c:overlap val="100"/>
        <c:axId val="327203304"/>
        <c:axId val="327203696"/>
      </c:barChart>
      <c:catAx>
        <c:axId val="327203304"/>
        <c:scaling>
          <c:orientation val="minMax"/>
        </c:scaling>
        <c:delete val="0"/>
        <c:axPos val="b"/>
        <c:numFmt formatCode="General" sourceLinked="0"/>
        <c:majorTickMark val="out"/>
        <c:minorTickMark val="none"/>
        <c:tickLblPos val="nextTo"/>
        <c:spPr>
          <a:noFill/>
          <a:ln w="9525" cap="flat" cmpd="sng" algn="ctr">
            <a:solidFill>
              <a:srgbClr val="000000"/>
            </a:solidFill>
            <a:prstDash val="solid"/>
            <a:round/>
          </a:ln>
          <a:effectLst/>
        </c:spPr>
        <c:txPr>
          <a:bodyPr rot="-600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crossAx val="327203696"/>
        <c:crosses val="autoZero"/>
        <c:auto val="1"/>
        <c:lblAlgn val="ctr"/>
        <c:lblOffset val="100"/>
        <c:noMultiLvlLbl val="0"/>
      </c:catAx>
      <c:valAx>
        <c:axId val="327203696"/>
        <c:scaling>
          <c:orientation val="minMax"/>
          <c:max val="100"/>
        </c:scaling>
        <c:delete val="0"/>
        <c:axPos val="l"/>
        <c:numFmt formatCode="0" sourceLinked="0"/>
        <c:majorTickMark val="out"/>
        <c:minorTickMark val="none"/>
        <c:tickLblPos val="nextTo"/>
        <c:spPr>
          <a:noFill/>
          <a:ln w="9525" cap="flat" cmpd="sng" algn="ctr">
            <a:solidFill>
              <a:srgbClr val="000000"/>
            </a:solidFill>
            <a:prstDash val="solid"/>
            <a:round/>
          </a:ln>
          <a:effectLst/>
        </c:spPr>
        <c:txPr>
          <a:bodyPr rot="-60000000" spcFirstLastPara="1" vertOverflow="ellipsis" vert="horz" wrap="square" anchor="ctr" anchorCtr="1"/>
          <a:lstStyle/>
          <a:p>
            <a:pPr>
              <a:defRPr sz="1600" b="0" i="0" u="none" strike="noStrike" kern="1200" baseline="0">
                <a:solidFill>
                  <a:srgbClr val="000000"/>
                </a:solidFill>
                <a:latin typeface="+mn-lt"/>
                <a:ea typeface="+mn-ea"/>
                <a:cs typeface="+mn-cs"/>
              </a:defRPr>
            </a:pPr>
            <a:endParaRPr lang="en-US"/>
          </a:p>
        </c:txPr>
        <c:crossAx val="327203304"/>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1600" b="0" i="0" u="none" strike="noStrike" kern="1200" baseline="0">
                <a:solidFill>
                  <a:srgbClr val="000000"/>
                </a:solidFill>
                <a:latin typeface="+mn-lt"/>
                <a:ea typeface="+mn-ea"/>
                <a:cs typeface="+mn-cs"/>
              </a:defRPr>
            </a:pPr>
            <a:endParaRPr lang="en-US"/>
          </a:p>
        </c:txPr>
      </c:legendEntry>
      <c:layout>
        <c:manualLayout>
          <c:xMode val="edge"/>
          <c:yMode val="edge"/>
          <c:x val="0.13636363636363635"/>
          <c:y val="1.7857142857142856E-2"/>
          <c:w val="0.8606060606060606"/>
          <c:h val="7.0538995125609294E-2"/>
        </c:manualLayout>
      </c:layout>
      <c:overlay val="0"/>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Isoniazid</c:v>
                </c:pt>
              </c:strCache>
            </c:strRef>
          </c:tx>
          <c:spPr>
            <a:ln>
              <a:solidFill>
                <a:schemeClr val="accent2"/>
              </a:solidFill>
            </a:ln>
          </c:spPr>
          <c:marker>
            <c:spPr>
              <a:solidFill>
                <a:schemeClr val="accent2"/>
              </a:solidFill>
              <a:ln>
                <a:solidFill>
                  <a:srgbClr val="000000"/>
                </a:solidFill>
              </a:ln>
            </c:spPr>
          </c:marker>
          <c:cat>
            <c:numRef>
              <c:f>Sheet1!$A$2:$A$25</c:f>
              <c:numCache>
                <c:formatCode>General</c:formatCode>
                <c:ptCount val="24"/>
                <c:pt idx="1">
                  <c:v>1994</c:v>
                </c:pt>
                <c:pt idx="3">
                  <c:v>1996</c:v>
                </c:pt>
                <c:pt idx="5">
                  <c:v>1998</c:v>
                </c:pt>
                <c:pt idx="7">
                  <c:v>2000</c:v>
                </c:pt>
                <c:pt idx="9">
                  <c:v>2002</c:v>
                </c:pt>
                <c:pt idx="11">
                  <c:v>2004</c:v>
                </c:pt>
                <c:pt idx="13">
                  <c:v>2006</c:v>
                </c:pt>
                <c:pt idx="15">
                  <c:v>2008</c:v>
                </c:pt>
                <c:pt idx="17">
                  <c:v>2010</c:v>
                </c:pt>
                <c:pt idx="19">
                  <c:v>2012</c:v>
                </c:pt>
                <c:pt idx="21">
                  <c:v>2014</c:v>
                </c:pt>
                <c:pt idx="23">
                  <c:v>2016</c:v>
                </c:pt>
              </c:numCache>
            </c:numRef>
          </c:cat>
          <c:val>
            <c:numRef>
              <c:f>Sheet1!$B$2:$B$25</c:f>
              <c:numCache>
                <c:formatCode>\(0.0\)</c:formatCode>
                <c:ptCount val="24"/>
                <c:pt idx="0">
                  <c:v>8.1999999999999993</c:v>
                </c:pt>
                <c:pt idx="1">
                  <c:v>8.1999999999999993</c:v>
                </c:pt>
                <c:pt idx="2">
                  <c:v>7.3</c:v>
                </c:pt>
                <c:pt idx="3">
                  <c:v>7.4</c:v>
                </c:pt>
                <c:pt idx="4">
                  <c:v>7.5</c:v>
                </c:pt>
                <c:pt idx="5">
                  <c:v>7.5</c:v>
                </c:pt>
                <c:pt idx="6">
                  <c:v>7.1</c:v>
                </c:pt>
                <c:pt idx="7">
                  <c:v>7.5</c:v>
                </c:pt>
                <c:pt idx="8">
                  <c:v>6.9</c:v>
                </c:pt>
                <c:pt idx="9">
                  <c:v>7.6</c:v>
                </c:pt>
                <c:pt idx="10">
                  <c:v>7.7</c:v>
                </c:pt>
                <c:pt idx="11">
                  <c:v>7.6</c:v>
                </c:pt>
                <c:pt idx="12">
                  <c:v>7.6</c:v>
                </c:pt>
                <c:pt idx="13">
                  <c:v>7.8</c:v>
                </c:pt>
                <c:pt idx="14">
                  <c:v>7.4</c:v>
                </c:pt>
                <c:pt idx="15">
                  <c:v>8.3000000000000007</c:v>
                </c:pt>
                <c:pt idx="16">
                  <c:v>8.4</c:v>
                </c:pt>
                <c:pt idx="17">
                  <c:v>8</c:v>
                </c:pt>
                <c:pt idx="18">
                  <c:v>9.1</c:v>
                </c:pt>
                <c:pt idx="19">
                  <c:v>9</c:v>
                </c:pt>
                <c:pt idx="20">
                  <c:v>9.1</c:v>
                </c:pt>
                <c:pt idx="21">
                  <c:v>9.1999999999999993</c:v>
                </c:pt>
                <c:pt idx="22">
                  <c:v>9</c:v>
                </c:pt>
                <c:pt idx="23">
                  <c:v>8.6999999999999993</c:v>
                </c:pt>
              </c:numCache>
            </c:numRef>
          </c:val>
          <c:smooth val="0"/>
          <c:extLst>
            <c:ext xmlns:c16="http://schemas.microsoft.com/office/drawing/2014/chart" uri="{C3380CC4-5D6E-409C-BE32-E72D297353CC}">
              <c16:uniqueId val="{00000000-D855-4076-9D11-072D823E8D7F}"/>
            </c:ext>
          </c:extLst>
        </c:ser>
        <c:ser>
          <c:idx val="1"/>
          <c:order val="1"/>
          <c:tx>
            <c:strRef>
              <c:f>Sheet1!$C$1</c:f>
              <c:strCache>
                <c:ptCount val="1"/>
                <c:pt idx="0">
                  <c:v>MDR-TB</c:v>
                </c:pt>
              </c:strCache>
            </c:strRef>
          </c:tx>
          <c:spPr>
            <a:ln>
              <a:solidFill>
                <a:schemeClr val="accent5"/>
              </a:solidFill>
            </a:ln>
          </c:spPr>
          <c:marker>
            <c:spPr>
              <a:solidFill>
                <a:schemeClr val="accent5"/>
              </a:solidFill>
              <a:ln>
                <a:solidFill>
                  <a:srgbClr val="000000"/>
                </a:solidFill>
              </a:ln>
            </c:spPr>
          </c:marker>
          <c:cat>
            <c:numRef>
              <c:f>Sheet1!$A$2:$A$25</c:f>
              <c:numCache>
                <c:formatCode>General</c:formatCode>
                <c:ptCount val="24"/>
                <c:pt idx="1">
                  <c:v>1994</c:v>
                </c:pt>
                <c:pt idx="3">
                  <c:v>1996</c:v>
                </c:pt>
                <c:pt idx="5">
                  <c:v>1998</c:v>
                </c:pt>
                <c:pt idx="7">
                  <c:v>2000</c:v>
                </c:pt>
                <c:pt idx="9">
                  <c:v>2002</c:v>
                </c:pt>
                <c:pt idx="11">
                  <c:v>2004</c:v>
                </c:pt>
                <c:pt idx="13">
                  <c:v>2006</c:v>
                </c:pt>
                <c:pt idx="15">
                  <c:v>2008</c:v>
                </c:pt>
                <c:pt idx="17">
                  <c:v>2010</c:v>
                </c:pt>
                <c:pt idx="19">
                  <c:v>2012</c:v>
                </c:pt>
                <c:pt idx="21">
                  <c:v>2014</c:v>
                </c:pt>
                <c:pt idx="23">
                  <c:v>2016</c:v>
                </c:pt>
              </c:numCache>
            </c:numRef>
          </c:cat>
          <c:val>
            <c:numRef>
              <c:f>Sheet1!$C$2:$C$25</c:f>
              <c:numCache>
                <c:formatCode>\(0.0\)</c:formatCode>
                <c:ptCount val="24"/>
                <c:pt idx="0">
                  <c:v>2.5</c:v>
                </c:pt>
                <c:pt idx="1">
                  <c:v>2.2000000000000002</c:v>
                </c:pt>
                <c:pt idx="2">
                  <c:v>1.6</c:v>
                </c:pt>
                <c:pt idx="3">
                  <c:v>1.3</c:v>
                </c:pt>
                <c:pt idx="4">
                  <c:v>1.1000000000000001</c:v>
                </c:pt>
                <c:pt idx="5">
                  <c:v>1</c:v>
                </c:pt>
                <c:pt idx="6">
                  <c:v>1</c:v>
                </c:pt>
                <c:pt idx="7">
                  <c:v>1</c:v>
                </c:pt>
                <c:pt idx="8">
                  <c:v>1</c:v>
                </c:pt>
                <c:pt idx="9">
                  <c:v>1.2</c:v>
                </c:pt>
                <c:pt idx="10">
                  <c:v>0.9</c:v>
                </c:pt>
                <c:pt idx="11">
                  <c:v>1</c:v>
                </c:pt>
                <c:pt idx="12">
                  <c:v>1</c:v>
                </c:pt>
                <c:pt idx="13">
                  <c:v>1</c:v>
                </c:pt>
                <c:pt idx="14">
                  <c:v>1</c:v>
                </c:pt>
                <c:pt idx="15">
                  <c:v>0.9</c:v>
                </c:pt>
                <c:pt idx="16">
                  <c:v>1.2</c:v>
                </c:pt>
                <c:pt idx="17">
                  <c:v>1.1000000000000001</c:v>
                </c:pt>
                <c:pt idx="18">
                  <c:v>1.3</c:v>
                </c:pt>
                <c:pt idx="19">
                  <c:v>1.1000000000000001</c:v>
                </c:pt>
                <c:pt idx="20">
                  <c:v>1.2</c:v>
                </c:pt>
                <c:pt idx="21">
                  <c:v>1</c:v>
                </c:pt>
                <c:pt idx="22">
                  <c:v>1</c:v>
                </c:pt>
                <c:pt idx="23">
                  <c:v>1.2</c:v>
                </c:pt>
              </c:numCache>
            </c:numRef>
          </c:val>
          <c:smooth val="0"/>
          <c:extLst>
            <c:ext xmlns:c16="http://schemas.microsoft.com/office/drawing/2014/chart" uri="{C3380CC4-5D6E-409C-BE32-E72D297353CC}">
              <c16:uniqueId val="{00000001-D855-4076-9D11-072D823E8D7F}"/>
            </c:ext>
          </c:extLst>
        </c:ser>
        <c:dLbls>
          <c:showLegendKey val="0"/>
          <c:showVal val="0"/>
          <c:showCatName val="0"/>
          <c:showSerName val="0"/>
          <c:showPercent val="0"/>
          <c:showBubbleSize val="0"/>
        </c:dLbls>
        <c:marker val="1"/>
        <c:smooth val="0"/>
        <c:axId val="327209184"/>
        <c:axId val="327209576"/>
      </c:lineChart>
      <c:catAx>
        <c:axId val="327209184"/>
        <c:scaling>
          <c:orientation val="minMax"/>
        </c:scaling>
        <c:delete val="0"/>
        <c:axPos val="b"/>
        <c:numFmt formatCode="General" sourceLinked="1"/>
        <c:majorTickMark val="out"/>
        <c:minorTickMark val="none"/>
        <c:tickLblPos val="nextTo"/>
        <c:spPr>
          <a:ln>
            <a:solidFill>
              <a:srgbClr val="000000"/>
            </a:solidFill>
          </a:ln>
        </c:spPr>
        <c:txPr>
          <a:bodyPr/>
          <a:lstStyle/>
          <a:p>
            <a:pPr>
              <a:defRPr sz="1600">
                <a:solidFill>
                  <a:srgbClr val="000000"/>
                </a:solidFill>
              </a:defRPr>
            </a:pPr>
            <a:endParaRPr lang="en-US"/>
          </a:p>
        </c:txPr>
        <c:crossAx val="327209576"/>
        <c:crosses val="autoZero"/>
        <c:auto val="1"/>
        <c:lblAlgn val="ctr"/>
        <c:lblOffset val="100"/>
        <c:noMultiLvlLbl val="0"/>
      </c:catAx>
      <c:valAx>
        <c:axId val="327209576"/>
        <c:scaling>
          <c:orientation val="minMax"/>
        </c:scaling>
        <c:delete val="0"/>
        <c:axPos val="l"/>
        <c:numFmt formatCode="#,##0" sourceLinked="0"/>
        <c:majorTickMark val="out"/>
        <c:minorTickMark val="none"/>
        <c:tickLblPos val="nextTo"/>
        <c:spPr>
          <a:ln>
            <a:solidFill>
              <a:srgbClr val="000000"/>
            </a:solidFill>
          </a:ln>
        </c:spPr>
        <c:txPr>
          <a:bodyPr/>
          <a:lstStyle/>
          <a:p>
            <a:pPr>
              <a:defRPr>
                <a:solidFill>
                  <a:srgbClr val="000000"/>
                </a:solidFill>
              </a:defRPr>
            </a:pPr>
            <a:endParaRPr lang="en-US"/>
          </a:p>
        </c:txPr>
        <c:crossAx val="327209184"/>
        <c:crosses val="autoZero"/>
        <c:crossBetween val="between"/>
      </c:valAx>
    </c:plotArea>
    <c:legend>
      <c:legendPos val="b"/>
      <c:layout>
        <c:manualLayout>
          <c:xMode val="edge"/>
          <c:yMode val="edge"/>
          <c:x val="0.48729978136464824"/>
          <c:y val="9.8768041798708711E-3"/>
          <c:w val="0.33016222972128484"/>
          <c:h val="7.0961384317978216E-2"/>
        </c:manualLayout>
      </c:layout>
      <c:overlay val="0"/>
      <c:txPr>
        <a:bodyPr/>
        <a:lstStyle/>
        <a:p>
          <a:pPr>
            <a:defRPr sz="1600">
              <a:solidFill>
                <a:srgbClr val="000000"/>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0136317419781967E-2"/>
          <c:y val="0.12958861693083615"/>
          <c:w val="0.81975739519046609"/>
          <c:h val="0.66001935460816685"/>
        </c:manualLayout>
      </c:layout>
      <c:barChart>
        <c:barDir val="col"/>
        <c:grouping val="clustered"/>
        <c:varyColors val="0"/>
        <c:ser>
          <c:idx val="0"/>
          <c:order val="0"/>
          <c:tx>
            <c:strRef>
              <c:f>Sheet1!$B$1</c:f>
              <c:strCache>
                <c:ptCount val="1"/>
                <c:pt idx="0">
                  <c:v>Number of cases</c:v>
                </c:pt>
              </c:strCache>
            </c:strRef>
          </c:tx>
          <c:spPr>
            <a:solidFill>
              <a:srgbClr val="0070C0"/>
            </a:solidFill>
            <a:ln>
              <a:solidFill>
                <a:schemeClr val="accent6"/>
              </a:solidFill>
            </a:ln>
            <a:effectLst/>
          </c:spPr>
          <c:invertIfNegative val="0"/>
          <c:cat>
            <c:numRef>
              <c:f>Sheet1!$A$2:$A$25</c:f>
              <c:numCache>
                <c:formatCode>General</c:formatCode>
                <c:ptCount val="24"/>
                <c:pt idx="1">
                  <c:v>1994</c:v>
                </c:pt>
                <c:pt idx="3">
                  <c:v>1996</c:v>
                </c:pt>
                <c:pt idx="5">
                  <c:v>1998</c:v>
                </c:pt>
                <c:pt idx="7">
                  <c:v>2000</c:v>
                </c:pt>
                <c:pt idx="9">
                  <c:v>2002</c:v>
                </c:pt>
                <c:pt idx="11">
                  <c:v>2004</c:v>
                </c:pt>
                <c:pt idx="13">
                  <c:v>2006</c:v>
                </c:pt>
                <c:pt idx="15">
                  <c:v>2008</c:v>
                </c:pt>
                <c:pt idx="17">
                  <c:v>2010</c:v>
                </c:pt>
                <c:pt idx="19">
                  <c:v>2012</c:v>
                </c:pt>
                <c:pt idx="21">
                  <c:v>2014</c:v>
                </c:pt>
                <c:pt idx="23">
                  <c:v>2016</c:v>
                </c:pt>
              </c:numCache>
            </c:numRef>
          </c:cat>
          <c:val>
            <c:numRef>
              <c:f>Sheet1!$B$2:$B$25</c:f>
              <c:numCache>
                <c:formatCode>#,##0</c:formatCode>
                <c:ptCount val="24"/>
                <c:pt idx="0">
                  <c:v>407</c:v>
                </c:pt>
                <c:pt idx="1">
                  <c:v>353</c:v>
                </c:pt>
                <c:pt idx="2">
                  <c:v>254</c:v>
                </c:pt>
                <c:pt idx="3">
                  <c:v>207</c:v>
                </c:pt>
                <c:pt idx="4">
                  <c:v>155</c:v>
                </c:pt>
                <c:pt idx="5">
                  <c:v>132</c:v>
                </c:pt>
                <c:pt idx="6">
                  <c:v>127</c:v>
                </c:pt>
                <c:pt idx="7">
                  <c:v>120</c:v>
                </c:pt>
                <c:pt idx="8">
                  <c:v>115</c:v>
                </c:pt>
                <c:pt idx="9">
                  <c:v>132</c:v>
                </c:pt>
                <c:pt idx="10">
                  <c:v>94</c:v>
                </c:pt>
                <c:pt idx="11">
                  <c:v>100</c:v>
                </c:pt>
                <c:pt idx="12">
                  <c:v>98</c:v>
                </c:pt>
                <c:pt idx="13">
                  <c:v>103</c:v>
                </c:pt>
                <c:pt idx="14">
                  <c:v>101</c:v>
                </c:pt>
                <c:pt idx="15">
                  <c:v>88</c:v>
                </c:pt>
                <c:pt idx="16">
                  <c:v>91</c:v>
                </c:pt>
                <c:pt idx="17">
                  <c:v>87</c:v>
                </c:pt>
                <c:pt idx="18">
                  <c:v>101</c:v>
                </c:pt>
                <c:pt idx="19">
                  <c:v>77</c:v>
                </c:pt>
                <c:pt idx="20">
                  <c:v>83</c:v>
                </c:pt>
                <c:pt idx="21">
                  <c:v>70</c:v>
                </c:pt>
                <c:pt idx="22">
                  <c:v>72</c:v>
                </c:pt>
                <c:pt idx="23" formatCode="General">
                  <c:v>78</c:v>
                </c:pt>
              </c:numCache>
            </c:numRef>
          </c:val>
          <c:extLst>
            <c:ext xmlns:c16="http://schemas.microsoft.com/office/drawing/2014/chart" uri="{C3380CC4-5D6E-409C-BE32-E72D297353CC}">
              <c16:uniqueId val="{00000000-E5A5-4518-BFD3-94E913EA3F49}"/>
            </c:ext>
          </c:extLst>
        </c:ser>
        <c:dLbls>
          <c:showLegendKey val="0"/>
          <c:showVal val="0"/>
          <c:showCatName val="0"/>
          <c:showSerName val="0"/>
          <c:showPercent val="0"/>
          <c:showBubbleSize val="0"/>
        </c:dLbls>
        <c:gapWidth val="150"/>
        <c:axId val="327210360"/>
        <c:axId val="389206120"/>
      </c:barChart>
      <c:lineChart>
        <c:grouping val="standard"/>
        <c:varyColors val="0"/>
        <c:ser>
          <c:idx val="1"/>
          <c:order val="1"/>
          <c:tx>
            <c:strRef>
              <c:f>Sheet1!$C$1</c:f>
              <c:strCache>
                <c:ptCount val="1"/>
                <c:pt idx="0">
                  <c:v>Percentage of total cases</c:v>
                </c:pt>
              </c:strCache>
            </c:strRef>
          </c:tx>
          <c:spPr>
            <a:ln w="19050" cap="rnd" cmpd="sng" algn="ctr">
              <a:solidFill>
                <a:srgbClr val="FF6600"/>
              </a:solidFill>
              <a:prstDash val="solid"/>
              <a:round/>
            </a:ln>
            <a:effectLst/>
          </c:spPr>
          <c:marker>
            <c:symbol val="square"/>
            <c:size val="7"/>
            <c:spPr>
              <a:solidFill>
                <a:srgbClr val="FF6600"/>
              </a:solidFill>
              <a:ln w="9525" cap="flat" cmpd="sng" algn="ctr">
                <a:solidFill>
                  <a:srgbClr val="000000"/>
                </a:solidFill>
                <a:prstDash val="solid"/>
                <a:round/>
              </a:ln>
              <a:effectLst/>
            </c:spPr>
          </c:marker>
          <c:cat>
            <c:numRef>
              <c:f>Sheet1!$A$2:$A$25</c:f>
              <c:numCache>
                <c:formatCode>General</c:formatCode>
                <c:ptCount val="24"/>
                <c:pt idx="1">
                  <c:v>1994</c:v>
                </c:pt>
                <c:pt idx="3">
                  <c:v>1996</c:v>
                </c:pt>
                <c:pt idx="5">
                  <c:v>1998</c:v>
                </c:pt>
                <c:pt idx="7">
                  <c:v>2000</c:v>
                </c:pt>
                <c:pt idx="9">
                  <c:v>2002</c:v>
                </c:pt>
                <c:pt idx="11">
                  <c:v>2004</c:v>
                </c:pt>
                <c:pt idx="13">
                  <c:v>2006</c:v>
                </c:pt>
                <c:pt idx="15">
                  <c:v>2008</c:v>
                </c:pt>
                <c:pt idx="17">
                  <c:v>2010</c:v>
                </c:pt>
                <c:pt idx="19">
                  <c:v>2012</c:v>
                </c:pt>
                <c:pt idx="21">
                  <c:v>2014</c:v>
                </c:pt>
                <c:pt idx="23">
                  <c:v>2016</c:v>
                </c:pt>
              </c:numCache>
            </c:numRef>
          </c:cat>
          <c:val>
            <c:numRef>
              <c:f>Sheet1!$C$2:$C$25</c:f>
              <c:numCache>
                <c:formatCode>0.0</c:formatCode>
                <c:ptCount val="24"/>
                <c:pt idx="0">
                  <c:v>2.5</c:v>
                </c:pt>
                <c:pt idx="1">
                  <c:v>2.2000000000000002</c:v>
                </c:pt>
                <c:pt idx="2">
                  <c:v>1.6</c:v>
                </c:pt>
                <c:pt idx="3">
                  <c:v>1.3</c:v>
                </c:pt>
                <c:pt idx="4">
                  <c:v>1.1000000000000001</c:v>
                </c:pt>
                <c:pt idx="5">
                  <c:v>1</c:v>
                </c:pt>
                <c:pt idx="6">
                  <c:v>1</c:v>
                </c:pt>
                <c:pt idx="7">
                  <c:v>1</c:v>
                </c:pt>
                <c:pt idx="8">
                  <c:v>1</c:v>
                </c:pt>
                <c:pt idx="9">
                  <c:v>1.2</c:v>
                </c:pt>
                <c:pt idx="10">
                  <c:v>0.9</c:v>
                </c:pt>
                <c:pt idx="11">
                  <c:v>1</c:v>
                </c:pt>
                <c:pt idx="12">
                  <c:v>1</c:v>
                </c:pt>
                <c:pt idx="13">
                  <c:v>1</c:v>
                </c:pt>
                <c:pt idx="14">
                  <c:v>1</c:v>
                </c:pt>
                <c:pt idx="15">
                  <c:v>0.9</c:v>
                </c:pt>
                <c:pt idx="16">
                  <c:v>1.2</c:v>
                </c:pt>
                <c:pt idx="17">
                  <c:v>1.1000000000000001</c:v>
                </c:pt>
                <c:pt idx="18">
                  <c:v>1.3</c:v>
                </c:pt>
                <c:pt idx="19">
                  <c:v>1.1000000000000001</c:v>
                </c:pt>
                <c:pt idx="20">
                  <c:v>1.2</c:v>
                </c:pt>
                <c:pt idx="21">
                  <c:v>1</c:v>
                </c:pt>
                <c:pt idx="22">
                  <c:v>1</c:v>
                </c:pt>
                <c:pt idx="23">
                  <c:v>1.2</c:v>
                </c:pt>
              </c:numCache>
            </c:numRef>
          </c:val>
          <c:smooth val="0"/>
          <c:extLst>
            <c:ext xmlns:c16="http://schemas.microsoft.com/office/drawing/2014/chart" uri="{C3380CC4-5D6E-409C-BE32-E72D297353CC}">
              <c16:uniqueId val="{00000001-E5A5-4518-BFD3-94E913EA3F49}"/>
            </c:ext>
          </c:extLst>
        </c:ser>
        <c:dLbls>
          <c:showLegendKey val="0"/>
          <c:showVal val="0"/>
          <c:showCatName val="0"/>
          <c:showSerName val="0"/>
          <c:showPercent val="0"/>
          <c:showBubbleSize val="0"/>
        </c:dLbls>
        <c:marker val="1"/>
        <c:smooth val="0"/>
        <c:axId val="389206904"/>
        <c:axId val="389206512"/>
      </c:lineChart>
      <c:catAx>
        <c:axId val="327210360"/>
        <c:scaling>
          <c:orientation val="minMax"/>
        </c:scaling>
        <c:delete val="0"/>
        <c:axPos val="b"/>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sz="1600" b="0" dirty="0" smtClean="0">
                    <a:solidFill>
                      <a:schemeClr val="accent4">
                        <a:lumMod val="50000"/>
                      </a:schemeClr>
                    </a:solidFill>
                    <a:latin typeface="Calibri" panose="020F0502020204030204" pitchFamily="34" charset="0"/>
                  </a:rPr>
                  <a:t>Year</a:t>
                </a:r>
                <a:endParaRPr lang="en-US" sz="1600" b="0" dirty="0">
                  <a:solidFill>
                    <a:schemeClr val="accent4">
                      <a:lumMod val="50000"/>
                    </a:schemeClr>
                  </a:solidFill>
                  <a:latin typeface="Calibri" panose="020F0502020204030204" pitchFamily="34" charset="0"/>
                </a:endParaRP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accent4">
                <a:lumMod val="50000"/>
              </a:schemeClr>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Calibri" panose="020F0502020204030204" pitchFamily="34" charset="0"/>
                <a:ea typeface="+mn-ea"/>
                <a:cs typeface="+mn-cs"/>
              </a:defRPr>
            </a:pPr>
            <a:endParaRPr lang="en-US"/>
          </a:p>
        </c:txPr>
        <c:crossAx val="389206120"/>
        <c:crossesAt val="0"/>
        <c:auto val="1"/>
        <c:lblAlgn val="ctr"/>
        <c:lblOffset val="100"/>
        <c:tickLblSkip val="1"/>
        <c:noMultiLvlLbl val="0"/>
      </c:catAx>
      <c:valAx>
        <c:axId val="389206120"/>
        <c:scaling>
          <c:orientation val="minMax"/>
        </c:scaling>
        <c:delete val="0"/>
        <c:axPos val="l"/>
        <c:numFmt formatCode="#,##0" sourceLinked="0"/>
        <c:majorTickMark val="out"/>
        <c:minorTickMark val="none"/>
        <c:tickLblPos val="nextTo"/>
        <c:spPr>
          <a:noFill/>
          <a:ln w="9525" cap="flat" cmpd="sng" algn="ctr">
            <a:solidFill>
              <a:schemeClr val="accent4">
                <a:lumMod val="50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accent4">
                    <a:lumMod val="50000"/>
                  </a:schemeClr>
                </a:solidFill>
                <a:latin typeface="Calibri" panose="020F0502020204030204" pitchFamily="34" charset="0"/>
                <a:ea typeface="+mn-ea"/>
                <a:cs typeface="+mn-cs"/>
              </a:defRPr>
            </a:pPr>
            <a:endParaRPr lang="en-US"/>
          </a:p>
        </c:txPr>
        <c:crossAx val="327210360"/>
        <c:crosses val="autoZero"/>
        <c:crossBetween val="between"/>
      </c:valAx>
      <c:valAx>
        <c:axId val="389206512"/>
        <c:scaling>
          <c:orientation val="minMax"/>
        </c:scaling>
        <c:delete val="0"/>
        <c:axPos val="r"/>
        <c:numFmt formatCode="General" sourceLinked="0"/>
        <c:majorTickMark val="out"/>
        <c:minorTickMark val="none"/>
        <c:tickLblPos val="nextTo"/>
        <c:spPr>
          <a:noFill/>
          <a:ln w="9525" cap="flat" cmpd="sng" algn="ctr">
            <a:solidFill>
              <a:schemeClr val="accent4">
                <a:lumMod val="50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accent4">
                    <a:lumMod val="50000"/>
                  </a:schemeClr>
                </a:solidFill>
                <a:latin typeface="Calibri" panose="020F0502020204030204" pitchFamily="34" charset="0"/>
                <a:ea typeface="+mn-ea"/>
                <a:cs typeface="+mn-cs"/>
              </a:defRPr>
            </a:pPr>
            <a:endParaRPr lang="en-US"/>
          </a:p>
        </c:txPr>
        <c:crossAx val="389206904"/>
        <c:crosses val="max"/>
        <c:crossBetween val="between"/>
      </c:valAx>
      <c:catAx>
        <c:axId val="389206904"/>
        <c:scaling>
          <c:orientation val="minMax"/>
        </c:scaling>
        <c:delete val="1"/>
        <c:axPos val="b"/>
        <c:numFmt formatCode="General" sourceLinked="1"/>
        <c:majorTickMark val="out"/>
        <c:minorTickMark val="none"/>
        <c:tickLblPos val="nextTo"/>
        <c:crossAx val="389206512"/>
        <c:crosses val="autoZero"/>
        <c:auto val="1"/>
        <c:lblAlgn val="ctr"/>
        <c:lblOffset val="100"/>
        <c:noMultiLvlLbl val="0"/>
      </c:catAx>
      <c:spPr>
        <a:noFill/>
        <a:ln w="25400">
          <a:noFill/>
        </a:ln>
        <a:effectLst/>
      </c:spPr>
    </c:plotArea>
    <c:legend>
      <c:legendPos val="b"/>
      <c:layout>
        <c:manualLayout>
          <c:xMode val="edge"/>
          <c:yMode val="edge"/>
          <c:x val="0.2245795324535482"/>
          <c:y val="5.050231399340669E-2"/>
          <c:w val="0.60399198411009436"/>
          <c:h val="6.8235596019809372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accent4">
                  <a:lumMod val="50000"/>
                </a:schemeClr>
              </a:solidFill>
              <a:latin typeface="Calibri" panose="020F0502020204030204" pitchFamily="34" charset="0"/>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userShapes r:id="rId4"/>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U.S.-born</c:v>
                </c:pt>
              </c:strCache>
            </c:strRef>
          </c:tx>
          <c:spPr>
            <a:ln>
              <a:solidFill>
                <a:srgbClr val="00B050"/>
              </a:solidFill>
            </a:ln>
          </c:spPr>
          <c:marker>
            <c:symbol val="triangle"/>
            <c:size val="7"/>
            <c:spPr>
              <a:solidFill>
                <a:srgbClr val="00B050"/>
              </a:solidFill>
              <a:ln>
                <a:solidFill>
                  <a:srgbClr val="000000"/>
                </a:solidFill>
              </a:ln>
            </c:spPr>
          </c:marker>
          <c:cat>
            <c:numRef>
              <c:f>Sheet1!$A$2:$A$25</c:f>
              <c:numCache>
                <c:formatCode>General</c:formatCode>
                <c:ptCount val="24"/>
                <c:pt idx="1">
                  <c:v>1994</c:v>
                </c:pt>
                <c:pt idx="3">
                  <c:v>1996</c:v>
                </c:pt>
                <c:pt idx="5">
                  <c:v>1998</c:v>
                </c:pt>
                <c:pt idx="7">
                  <c:v>2000</c:v>
                </c:pt>
                <c:pt idx="9">
                  <c:v>2002</c:v>
                </c:pt>
                <c:pt idx="11">
                  <c:v>2004</c:v>
                </c:pt>
                <c:pt idx="13">
                  <c:v>2006</c:v>
                </c:pt>
                <c:pt idx="15">
                  <c:v>2008</c:v>
                </c:pt>
                <c:pt idx="17">
                  <c:v>2010</c:v>
                </c:pt>
                <c:pt idx="19">
                  <c:v>2012</c:v>
                </c:pt>
                <c:pt idx="21">
                  <c:v>2014</c:v>
                </c:pt>
                <c:pt idx="23">
                  <c:v>2016</c:v>
                </c:pt>
              </c:numCache>
            </c:numRef>
          </c:cat>
          <c:val>
            <c:numRef>
              <c:f>Sheet1!$B$2:$B$25</c:f>
              <c:numCache>
                <c:formatCode>\(0.0\)</c:formatCode>
                <c:ptCount val="24"/>
                <c:pt idx="0">
                  <c:v>6.7</c:v>
                </c:pt>
                <c:pt idx="1">
                  <c:v>6.4</c:v>
                </c:pt>
                <c:pt idx="2">
                  <c:v>5.4</c:v>
                </c:pt>
                <c:pt idx="3">
                  <c:v>5.0999999999999996</c:v>
                </c:pt>
                <c:pt idx="4">
                  <c:v>5</c:v>
                </c:pt>
                <c:pt idx="5">
                  <c:v>4.8</c:v>
                </c:pt>
                <c:pt idx="6">
                  <c:v>4.0999999999999996</c:v>
                </c:pt>
                <c:pt idx="7">
                  <c:v>4.4000000000000004</c:v>
                </c:pt>
                <c:pt idx="8">
                  <c:v>4.3</c:v>
                </c:pt>
                <c:pt idx="9">
                  <c:v>4.0999999999999996</c:v>
                </c:pt>
                <c:pt idx="10">
                  <c:v>4.4000000000000004</c:v>
                </c:pt>
                <c:pt idx="11">
                  <c:v>4.5999999999999996</c:v>
                </c:pt>
                <c:pt idx="12">
                  <c:v>4.3</c:v>
                </c:pt>
                <c:pt idx="13">
                  <c:v>4.2</c:v>
                </c:pt>
                <c:pt idx="14">
                  <c:v>4.2</c:v>
                </c:pt>
                <c:pt idx="15">
                  <c:v>5.2</c:v>
                </c:pt>
                <c:pt idx="16">
                  <c:v>6.2</c:v>
                </c:pt>
                <c:pt idx="17">
                  <c:v>5.6</c:v>
                </c:pt>
                <c:pt idx="18">
                  <c:v>6.4</c:v>
                </c:pt>
                <c:pt idx="19">
                  <c:v>6</c:v>
                </c:pt>
                <c:pt idx="20">
                  <c:v>5.7</c:v>
                </c:pt>
                <c:pt idx="21">
                  <c:v>7.5</c:v>
                </c:pt>
                <c:pt idx="22">
                  <c:v>6.7</c:v>
                </c:pt>
                <c:pt idx="23">
                  <c:v>5.9</c:v>
                </c:pt>
              </c:numCache>
            </c:numRef>
          </c:val>
          <c:smooth val="0"/>
          <c:extLst>
            <c:ext xmlns:c16="http://schemas.microsoft.com/office/drawing/2014/chart" uri="{C3380CC4-5D6E-409C-BE32-E72D297353CC}">
              <c16:uniqueId val="{00000000-9E1F-4D5C-8AC7-ABB2CB5B4DD4}"/>
            </c:ext>
          </c:extLst>
        </c:ser>
        <c:ser>
          <c:idx val="1"/>
          <c:order val="1"/>
          <c:tx>
            <c:strRef>
              <c:f>Sheet1!$C$1</c:f>
              <c:strCache>
                <c:ptCount val="1"/>
                <c:pt idx="0">
                  <c:v>Non-U.S.–born</c:v>
                </c:pt>
              </c:strCache>
            </c:strRef>
          </c:tx>
          <c:spPr>
            <a:ln>
              <a:solidFill>
                <a:srgbClr val="0039A6"/>
              </a:solidFill>
            </a:ln>
          </c:spPr>
          <c:marker>
            <c:spPr>
              <a:solidFill>
                <a:srgbClr val="0039A6"/>
              </a:solidFill>
              <a:ln>
                <a:solidFill>
                  <a:srgbClr val="000000"/>
                </a:solidFill>
              </a:ln>
            </c:spPr>
          </c:marker>
          <c:cat>
            <c:numRef>
              <c:f>Sheet1!$A$2:$A$25</c:f>
              <c:numCache>
                <c:formatCode>General</c:formatCode>
                <c:ptCount val="24"/>
                <c:pt idx="1">
                  <c:v>1994</c:v>
                </c:pt>
                <c:pt idx="3">
                  <c:v>1996</c:v>
                </c:pt>
                <c:pt idx="5">
                  <c:v>1998</c:v>
                </c:pt>
                <c:pt idx="7">
                  <c:v>2000</c:v>
                </c:pt>
                <c:pt idx="9">
                  <c:v>2002</c:v>
                </c:pt>
                <c:pt idx="11">
                  <c:v>2004</c:v>
                </c:pt>
                <c:pt idx="13">
                  <c:v>2006</c:v>
                </c:pt>
                <c:pt idx="15">
                  <c:v>2008</c:v>
                </c:pt>
                <c:pt idx="17">
                  <c:v>2010</c:v>
                </c:pt>
                <c:pt idx="19">
                  <c:v>2012</c:v>
                </c:pt>
                <c:pt idx="21">
                  <c:v>2014</c:v>
                </c:pt>
                <c:pt idx="23">
                  <c:v>2016</c:v>
                </c:pt>
              </c:numCache>
            </c:numRef>
          </c:cat>
          <c:val>
            <c:numRef>
              <c:f>Sheet1!$C$2:$C$25</c:f>
              <c:numCache>
                <c:formatCode>\(0.0\)</c:formatCode>
                <c:ptCount val="24"/>
                <c:pt idx="0">
                  <c:v>12.1</c:v>
                </c:pt>
                <c:pt idx="1">
                  <c:v>11.9</c:v>
                </c:pt>
                <c:pt idx="2">
                  <c:v>10.9</c:v>
                </c:pt>
                <c:pt idx="3">
                  <c:v>11.2</c:v>
                </c:pt>
                <c:pt idx="4">
                  <c:v>11.2</c:v>
                </c:pt>
                <c:pt idx="5">
                  <c:v>11.3</c:v>
                </c:pt>
                <c:pt idx="6">
                  <c:v>11</c:v>
                </c:pt>
                <c:pt idx="7">
                  <c:v>10.9</c:v>
                </c:pt>
                <c:pt idx="8">
                  <c:v>9.4</c:v>
                </c:pt>
                <c:pt idx="9">
                  <c:v>10.8</c:v>
                </c:pt>
                <c:pt idx="10">
                  <c:v>10.3</c:v>
                </c:pt>
                <c:pt idx="11">
                  <c:v>10.1</c:v>
                </c:pt>
                <c:pt idx="12">
                  <c:v>10</c:v>
                </c:pt>
                <c:pt idx="13">
                  <c:v>10.3</c:v>
                </c:pt>
                <c:pt idx="14">
                  <c:v>9.5</c:v>
                </c:pt>
                <c:pt idx="15">
                  <c:v>10.3</c:v>
                </c:pt>
                <c:pt idx="16">
                  <c:v>9.9</c:v>
                </c:pt>
                <c:pt idx="17">
                  <c:v>9.5</c:v>
                </c:pt>
                <c:pt idx="18">
                  <c:v>10.6</c:v>
                </c:pt>
                <c:pt idx="19">
                  <c:v>10.7</c:v>
                </c:pt>
                <c:pt idx="20">
                  <c:v>10.7</c:v>
                </c:pt>
                <c:pt idx="21">
                  <c:v>10.1</c:v>
                </c:pt>
                <c:pt idx="22">
                  <c:v>10.1</c:v>
                </c:pt>
                <c:pt idx="23">
                  <c:v>10</c:v>
                </c:pt>
              </c:numCache>
            </c:numRef>
          </c:val>
          <c:smooth val="0"/>
          <c:extLst>
            <c:ext xmlns:c16="http://schemas.microsoft.com/office/drawing/2014/chart" uri="{C3380CC4-5D6E-409C-BE32-E72D297353CC}">
              <c16:uniqueId val="{00000001-9E1F-4D5C-8AC7-ABB2CB5B4DD4}"/>
            </c:ext>
          </c:extLst>
        </c:ser>
        <c:dLbls>
          <c:showLegendKey val="0"/>
          <c:showVal val="0"/>
          <c:showCatName val="0"/>
          <c:showSerName val="0"/>
          <c:showPercent val="0"/>
          <c:showBubbleSize val="0"/>
        </c:dLbls>
        <c:marker val="1"/>
        <c:smooth val="0"/>
        <c:axId val="389209256"/>
        <c:axId val="389209648"/>
      </c:lineChart>
      <c:catAx>
        <c:axId val="389209256"/>
        <c:scaling>
          <c:orientation val="minMax"/>
        </c:scaling>
        <c:delete val="0"/>
        <c:axPos val="b"/>
        <c:numFmt formatCode="General" sourceLinked="1"/>
        <c:majorTickMark val="out"/>
        <c:minorTickMark val="none"/>
        <c:tickLblPos val="nextTo"/>
        <c:spPr>
          <a:ln>
            <a:solidFill>
              <a:srgbClr val="000000"/>
            </a:solidFill>
          </a:ln>
        </c:spPr>
        <c:txPr>
          <a:bodyPr/>
          <a:lstStyle/>
          <a:p>
            <a:pPr>
              <a:defRPr sz="1600"/>
            </a:pPr>
            <a:endParaRPr lang="en-US"/>
          </a:p>
        </c:txPr>
        <c:crossAx val="389209648"/>
        <c:crosses val="autoZero"/>
        <c:auto val="1"/>
        <c:lblAlgn val="ctr"/>
        <c:lblOffset val="100"/>
        <c:noMultiLvlLbl val="0"/>
      </c:catAx>
      <c:valAx>
        <c:axId val="389209648"/>
        <c:scaling>
          <c:orientation val="minMax"/>
        </c:scaling>
        <c:delete val="0"/>
        <c:axPos val="l"/>
        <c:numFmt formatCode="0" sourceLinked="0"/>
        <c:majorTickMark val="out"/>
        <c:minorTickMark val="none"/>
        <c:tickLblPos val="nextTo"/>
        <c:spPr>
          <a:ln>
            <a:solidFill>
              <a:srgbClr val="000000"/>
            </a:solidFill>
          </a:ln>
        </c:spPr>
        <c:crossAx val="389209256"/>
        <c:crosses val="autoZero"/>
        <c:crossBetween val="between"/>
      </c:valAx>
    </c:plotArea>
    <c:legend>
      <c:legendPos val="b"/>
      <c:layout>
        <c:manualLayout>
          <c:xMode val="edge"/>
          <c:yMode val="edge"/>
          <c:x val="0.53786398023776438"/>
          <c:y val="5.7667322834645679E-2"/>
          <c:w val="0.40793217024342543"/>
          <c:h val="6.7332677165354335E-2"/>
        </c:manualLayout>
      </c:layout>
      <c:overlay val="0"/>
    </c:legend>
    <c:plotVisOnly val="1"/>
    <c:dispBlanksAs val="gap"/>
    <c:showDLblsOverMax val="0"/>
  </c:chart>
  <c:txPr>
    <a:bodyPr/>
    <a:lstStyle/>
    <a:p>
      <a:pPr>
        <a:defRPr sz="1800">
          <a:solidFill>
            <a:srgbClr val="000000"/>
          </a:solidFill>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Series 1</c:v>
                </c:pt>
              </c:strCache>
            </c:strRef>
          </c:tx>
          <c:spPr>
            <a:solidFill>
              <a:srgbClr val="5A4099"/>
            </a:solidFill>
            <a:ln>
              <a:solidFill>
                <a:schemeClr val="bg2"/>
              </a:solidFill>
            </a:ln>
          </c:spPr>
          <c:invertIfNegative val="0"/>
          <c:dLbls>
            <c:dLbl>
              <c:idx val="0"/>
              <c:tx>
                <c:rich>
                  <a:bodyPr/>
                  <a:lstStyle/>
                  <a:p>
                    <a:fld id="{42296215-40FA-4E3D-A99D-EFBBFF43D61F}"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737-4C7C-8F21-721F23ECCBE4}"/>
                </c:ext>
              </c:extLst>
            </c:dLbl>
            <c:dLbl>
              <c:idx val="8"/>
              <c:tx>
                <c:rich>
                  <a:bodyPr/>
                  <a:lstStyle/>
                  <a:p>
                    <a:r>
                      <a:rPr lang="en-US" dirty="0" smtClean="0"/>
                      <a:t>46.1</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737-4C7C-8F21-721F23ECCBE4}"/>
                </c:ext>
              </c:extLst>
            </c:dLbl>
            <c:spPr>
              <a:noFill/>
              <a:ln>
                <a:noFill/>
              </a:ln>
              <a:effectLst/>
            </c:spPr>
            <c:txPr>
              <a:bodyPr wrap="square" lIns="38100" tIns="19050" rIns="38100" bIns="19050" anchor="ctr">
                <a:spAutoFit/>
              </a:bodyPr>
              <a:lstStyle/>
              <a:p>
                <a:pPr>
                  <a:defRPr sz="1600">
                    <a:solidFill>
                      <a:srgbClr val="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Marshall Islands</c:v>
                </c:pt>
                <c:pt idx="2">
                  <c:v>Federated States of Micronesia</c:v>
                </c:pt>
                <c:pt idx="4">
                  <c:v>Palau</c:v>
                </c:pt>
                <c:pt idx="6">
                  <c:v>Northern Mariana Islands</c:v>
                </c:pt>
                <c:pt idx="8">
                  <c:v>Guam</c:v>
                </c:pt>
                <c:pt idx="10">
                  <c:v>American Samoa</c:v>
                </c:pt>
                <c:pt idx="14">
                  <c:v>Hawaii</c:v>
                </c:pt>
                <c:pt idx="16">
                  <c:v>United States overall</c:v>
                </c:pt>
              </c:strCache>
            </c:strRef>
          </c:cat>
          <c:val>
            <c:numRef>
              <c:f>Sheet1!$B$2:$B$18</c:f>
              <c:numCache>
                <c:formatCode>General</c:formatCode>
                <c:ptCount val="17"/>
                <c:pt idx="0">
                  <c:v>243.9</c:v>
                </c:pt>
                <c:pt idx="2">
                  <c:v>120.3</c:v>
                </c:pt>
                <c:pt idx="4">
                  <c:v>98.4</c:v>
                </c:pt>
                <c:pt idx="6">
                  <c:v>50.5</c:v>
                </c:pt>
                <c:pt idx="8" formatCode="0.0">
                  <c:v>46.1</c:v>
                </c:pt>
                <c:pt idx="10">
                  <c:v>1.8</c:v>
                </c:pt>
                <c:pt idx="14">
                  <c:v>8.3000000000000007</c:v>
                </c:pt>
                <c:pt idx="16" formatCode="0.0">
                  <c:v>2.9</c:v>
                </c:pt>
              </c:numCache>
            </c:numRef>
          </c:val>
          <c:extLst>
            <c:ext xmlns:c16="http://schemas.microsoft.com/office/drawing/2014/chart" uri="{C3380CC4-5D6E-409C-BE32-E72D297353CC}">
              <c16:uniqueId val="{00000001-F737-4C7C-8F21-721F23ECCBE4}"/>
            </c:ext>
          </c:extLst>
        </c:ser>
        <c:dLbls>
          <c:showLegendKey val="0"/>
          <c:showVal val="1"/>
          <c:showCatName val="0"/>
          <c:showSerName val="0"/>
          <c:showPercent val="0"/>
          <c:showBubbleSize val="0"/>
        </c:dLbls>
        <c:gapWidth val="75"/>
        <c:axId val="196571704"/>
        <c:axId val="286096992"/>
      </c:barChart>
      <c:catAx>
        <c:axId val="196571704"/>
        <c:scaling>
          <c:orientation val="minMax"/>
        </c:scaling>
        <c:delete val="0"/>
        <c:axPos val="l"/>
        <c:numFmt formatCode="General" sourceLinked="0"/>
        <c:majorTickMark val="none"/>
        <c:minorTickMark val="none"/>
        <c:tickLblPos val="nextTo"/>
        <c:spPr>
          <a:ln>
            <a:solidFill>
              <a:srgbClr val="000000"/>
            </a:solidFill>
          </a:ln>
        </c:spPr>
        <c:txPr>
          <a:bodyPr/>
          <a:lstStyle/>
          <a:p>
            <a:pPr>
              <a:defRPr sz="1600" baseline="0">
                <a:solidFill>
                  <a:srgbClr val="000000"/>
                </a:solidFill>
              </a:defRPr>
            </a:pPr>
            <a:endParaRPr lang="en-US"/>
          </a:p>
        </c:txPr>
        <c:crossAx val="286096992"/>
        <c:crosses val="autoZero"/>
        <c:auto val="1"/>
        <c:lblAlgn val="ctr"/>
        <c:lblOffset val="100"/>
        <c:noMultiLvlLbl val="0"/>
      </c:catAx>
      <c:valAx>
        <c:axId val="286096992"/>
        <c:scaling>
          <c:orientation val="minMax"/>
        </c:scaling>
        <c:delete val="0"/>
        <c:axPos val="b"/>
        <c:numFmt formatCode="General" sourceLinked="1"/>
        <c:majorTickMark val="none"/>
        <c:minorTickMark val="none"/>
        <c:tickLblPos val="nextTo"/>
        <c:txPr>
          <a:bodyPr/>
          <a:lstStyle/>
          <a:p>
            <a:pPr>
              <a:defRPr sz="1600">
                <a:solidFill>
                  <a:srgbClr val="000000"/>
                </a:solidFill>
              </a:defRPr>
            </a:pPr>
            <a:endParaRPr lang="en-US"/>
          </a:p>
        </c:txPr>
        <c:crossAx val="196571704"/>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U.S.-born</c:v>
                </c:pt>
              </c:strCache>
            </c:strRef>
          </c:tx>
          <c:spPr>
            <a:ln>
              <a:solidFill>
                <a:srgbClr val="00B050"/>
              </a:solidFill>
            </a:ln>
          </c:spPr>
          <c:marker>
            <c:symbol val="triangle"/>
            <c:size val="7"/>
            <c:spPr>
              <a:solidFill>
                <a:srgbClr val="00B050"/>
              </a:solidFill>
              <a:ln>
                <a:solidFill>
                  <a:srgbClr val="000000"/>
                </a:solidFill>
              </a:ln>
            </c:spPr>
          </c:marker>
          <c:cat>
            <c:numRef>
              <c:f>Sheet1!$A$2:$A$25</c:f>
              <c:numCache>
                <c:formatCode>General</c:formatCode>
                <c:ptCount val="24"/>
                <c:pt idx="1">
                  <c:v>1994</c:v>
                </c:pt>
                <c:pt idx="3">
                  <c:v>1996</c:v>
                </c:pt>
                <c:pt idx="5">
                  <c:v>1998</c:v>
                </c:pt>
                <c:pt idx="7">
                  <c:v>2000</c:v>
                </c:pt>
                <c:pt idx="9">
                  <c:v>2002</c:v>
                </c:pt>
                <c:pt idx="11">
                  <c:v>2004</c:v>
                </c:pt>
                <c:pt idx="13">
                  <c:v>2006</c:v>
                </c:pt>
                <c:pt idx="15">
                  <c:v>2008</c:v>
                </c:pt>
                <c:pt idx="17">
                  <c:v>2010</c:v>
                </c:pt>
                <c:pt idx="19">
                  <c:v>2012</c:v>
                </c:pt>
                <c:pt idx="21">
                  <c:v>2014</c:v>
                </c:pt>
                <c:pt idx="23">
                  <c:v>2016</c:v>
                </c:pt>
              </c:numCache>
            </c:numRef>
          </c:cat>
          <c:val>
            <c:numRef>
              <c:f>Sheet1!$B$2:$B$25</c:f>
              <c:numCache>
                <c:formatCode>\(0.0\)</c:formatCode>
                <c:ptCount val="24"/>
                <c:pt idx="0">
                  <c:v>2.5</c:v>
                </c:pt>
                <c:pt idx="1">
                  <c:v>2.2000000000000002</c:v>
                </c:pt>
                <c:pt idx="2">
                  <c:v>1.6</c:v>
                </c:pt>
                <c:pt idx="3">
                  <c:v>1.1000000000000001</c:v>
                </c:pt>
                <c:pt idx="4">
                  <c:v>0.9</c:v>
                </c:pt>
                <c:pt idx="5">
                  <c:v>0.7</c:v>
                </c:pt>
                <c:pt idx="6">
                  <c:v>0.6</c:v>
                </c:pt>
                <c:pt idx="7">
                  <c:v>0.7</c:v>
                </c:pt>
                <c:pt idx="8">
                  <c:v>0.6</c:v>
                </c:pt>
                <c:pt idx="9">
                  <c:v>0.7</c:v>
                </c:pt>
                <c:pt idx="10">
                  <c:v>0.5</c:v>
                </c:pt>
                <c:pt idx="11">
                  <c:v>0.6</c:v>
                </c:pt>
                <c:pt idx="12">
                  <c:v>0.5</c:v>
                </c:pt>
                <c:pt idx="13">
                  <c:v>0.5</c:v>
                </c:pt>
                <c:pt idx="14">
                  <c:v>0.5</c:v>
                </c:pt>
                <c:pt idx="15">
                  <c:v>0.6</c:v>
                </c:pt>
                <c:pt idx="16">
                  <c:v>0.4</c:v>
                </c:pt>
                <c:pt idx="17">
                  <c:v>0.5</c:v>
                </c:pt>
                <c:pt idx="18">
                  <c:v>0.6</c:v>
                </c:pt>
                <c:pt idx="19">
                  <c:v>0.5</c:v>
                </c:pt>
                <c:pt idx="20">
                  <c:v>0.3</c:v>
                </c:pt>
                <c:pt idx="21">
                  <c:v>0.5</c:v>
                </c:pt>
                <c:pt idx="22">
                  <c:v>0.5</c:v>
                </c:pt>
                <c:pt idx="23" formatCode="General">
                  <c:v>0.4</c:v>
                </c:pt>
              </c:numCache>
            </c:numRef>
          </c:val>
          <c:smooth val="0"/>
          <c:extLst>
            <c:ext xmlns:c16="http://schemas.microsoft.com/office/drawing/2014/chart" uri="{C3380CC4-5D6E-409C-BE32-E72D297353CC}">
              <c16:uniqueId val="{00000000-D4E9-4622-B795-71711695C78B}"/>
            </c:ext>
          </c:extLst>
        </c:ser>
        <c:ser>
          <c:idx val="1"/>
          <c:order val="1"/>
          <c:tx>
            <c:strRef>
              <c:f>Sheet1!$C$1</c:f>
              <c:strCache>
                <c:ptCount val="1"/>
                <c:pt idx="0">
                  <c:v>Non-U.S.–born</c:v>
                </c:pt>
              </c:strCache>
            </c:strRef>
          </c:tx>
          <c:spPr>
            <a:ln>
              <a:solidFill>
                <a:srgbClr val="0039A6"/>
              </a:solidFill>
            </a:ln>
          </c:spPr>
          <c:marker>
            <c:spPr>
              <a:solidFill>
                <a:srgbClr val="0039A6"/>
              </a:solidFill>
              <a:ln>
                <a:solidFill>
                  <a:srgbClr val="000000"/>
                </a:solidFill>
              </a:ln>
            </c:spPr>
          </c:marker>
          <c:cat>
            <c:numRef>
              <c:f>Sheet1!$A$2:$A$25</c:f>
              <c:numCache>
                <c:formatCode>General</c:formatCode>
                <c:ptCount val="24"/>
                <c:pt idx="1">
                  <c:v>1994</c:v>
                </c:pt>
                <c:pt idx="3">
                  <c:v>1996</c:v>
                </c:pt>
                <c:pt idx="5">
                  <c:v>1998</c:v>
                </c:pt>
                <c:pt idx="7">
                  <c:v>2000</c:v>
                </c:pt>
                <c:pt idx="9">
                  <c:v>2002</c:v>
                </c:pt>
                <c:pt idx="11">
                  <c:v>2004</c:v>
                </c:pt>
                <c:pt idx="13">
                  <c:v>2006</c:v>
                </c:pt>
                <c:pt idx="15">
                  <c:v>2008</c:v>
                </c:pt>
                <c:pt idx="17">
                  <c:v>2010</c:v>
                </c:pt>
                <c:pt idx="19">
                  <c:v>2012</c:v>
                </c:pt>
                <c:pt idx="21">
                  <c:v>2014</c:v>
                </c:pt>
                <c:pt idx="23">
                  <c:v>2016</c:v>
                </c:pt>
              </c:numCache>
            </c:numRef>
          </c:cat>
          <c:val>
            <c:numRef>
              <c:f>Sheet1!$C$2:$C$25</c:f>
              <c:numCache>
                <c:formatCode>\(0.0\)</c:formatCode>
                <c:ptCount val="24"/>
                <c:pt idx="0">
                  <c:v>2.2000000000000002</c:v>
                </c:pt>
                <c:pt idx="1">
                  <c:v>2.1</c:v>
                </c:pt>
                <c:pt idx="2">
                  <c:v>1.5</c:v>
                </c:pt>
                <c:pt idx="3">
                  <c:v>1.8</c:v>
                </c:pt>
                <c:pt idx="4">
                  <c:v>1.4</c:v>
                </c:pt>
                <c:pt idx="5">
                  <c:v>1.3</c:v>
                </c:pt>
                <c:pt idx="6">
                  <c:v>1.6</c:v>
                </c:pt>
                <c:pt idx="7">
                  <c:v>1.4</c:v>
                </c:pt>
                <c:pt idx="8">
                  <c:v>1.4</c:v>
                </c:pt>
                <c:pt idx="9">
                  <c:v>1.7</c:v>
                </c:pt>
                <c:pt idx="10">
                  <c:v>1.2</c:v>
                </c:pt>
                <c:pt idx="11">
                  <c:v>1.3</c:v>
                </c:pt>
                <c:pt idx="12">
                  <c:v>1.4</c:v>
                </c:pt>
                <c:pt idx="13">
                  <c:v>1.5</c:v>
                </c:pt>
                <c:pt idx="14">
                  <c:v>1.4</c:v>
                </c:pt>
                <c:pt idx="15">
                  <c:v>1.2</c:v>
                </c:pt>
                <c:pt idx="16">
                  <c:v>1.7</c:v>
                </c:pt>
                <c:pt idx="17">
                  <c:v>1.5</c:v>
                </c:pt>
                <c:pt idx="18">
                  <c:v>1.7</c:v>
                </c:pt>
                <c:pt idx="19">
                  <c:v>1.4</c:v>
                </c:pt>
                <c:pt idx="20">
                  <c:v>1.7</c:v>
                </c:pt>
                <c:pt idx="21">
                  <c:v>1.3</c:v>
                </c:pt>
                <c:pt idx="22">
                  <c:v>1.3</c:v>
                </c:pt>
                <c:pt idx="23" formatCode="General">
                  <c:v>1.5</c:v>
                </c:pt>
              </c:numCache>
            </c:numRef>
          </c:val>
          <c:smooth val="0"/>
          <c:extLst>
            <c:ext xmlns:c16="http://schemas.microsoft.com/office/drawing/2014/chart" uri="{C3380CC4-5D6E-409C-BE32-E72D297353CC}">
              <c16:uniqueId val="{00000001-D4E9-4622-B795-71711695C78B}"/>
            </c:ext>
          </c:extLst>
        </c:ser>
        <c:dLbls>
          <c:showLegendKey val="0"/>
          <c:showVal val="0"/>
          <c:showCatName val="0"/>
          <c:showSerName val="0"/>
          <c:showPercent val="0"/>
          <c:showBubbleSize val="0"/>
        </c:dLbls>
        <c:marker val="1"/>
        <c:smooth val="0"/>
        <c:axId val="389211216"/>
        <c:axId val="389211608"/>
      </c:lineChart>
      <c:catAx>
        <c:axId val="389211216"/>
        <c:scaling>
          <c:orientation val="minMax"/>
        </c:scaling>
        <c:delete val="0"/>
        <c:axPos val="b"/>
        <c:numFmt formatCode="General" sourceLinked="1"/>
        <c:majorTickMark val="out"/>
        <c:minorTickMark val="none"/>
        <c:tickLblPos val="nextTo"/>
        <c:spPr>
          <a:ln>
            <a:solidFill>
              <a:srgbClr val="000000"/>
            </a:solidFill>
          </a:ln>
        </c:spPr>
        <c:txPr>
          <a:bodyPr/>
          <a:lstStyle/>
          <a:p>
            <a:pPr>
              <a:defRPr sz="1600">
                <a:solidFill>
                  <a:srgbClr val="000000"/>
                </a:solidFill>
              </a:defRPr>
            </a:pPr>
            <a:endParaRPr lang="en-US"/>
          </a:p>
        </c:txPr>
        <c:crossAx val="389211608"/>
        <c:crosses val="autoZero"/>
        <c:auto val="1"/>
        <c:lblAlgn val="ctr"/>
        <c:lblOffset val="100"/>
        <c:noMultiLvlLbl val="0"/>
      </c:catAx>
      <c:valAx>
        <c:axId val="389211608"/>
        <c:scaling>
          <c:orientation val="minMax"/>
          <c:max val="3"/>
        </c:scaling>
        <c:delete val="0"/>
        <c:axPos val="l"/>
        <c:numFmt formatCode="0" sourceLinked="0"/>
        <c:majorTickMark val="out"/>
        <c:minorTickMark val="none"/>
        <c:tickLblPos val="nextTo"/>
        <c:spPr>
          <a:ln>
            <a:solidFill>
              <a:srgbClr val="000000"/>
            </a:solidFill>
          </a:ln>
        </c:spPr>
        <c:txPr>
          <a:bodyPr/>
          <a:lstStyle/>
          <a:p>
            <a:pPr>
              <a:defRPr>
                <a:solidFill>
                  <a:srgbClr val="000000"/>
                </a:solidFill>
              </a:defRPr>
            </a:pPr>
            <a:endParaRPr lang="en-US"/>
          </a:p>
        </c:txPr>
        <c:crossAx val="389211216"/>
        <c:crosses val="autoZero"/>
        <c:crossBetween val="between"/>
        <c:majorUnit val="1"/>
      </c:valAx>
    </c:plotArea>
    <c:legend>
      <c:legendPos val="b"/>
      <c:layout>
        <c:manualLayout>
          <c:xMode val="edge"/>
          <c:yMode val="edge"/>
          <c:x val="0.56473703758728255"/>
          <c:y val="0.12869005010737294"/>
          <c:w val="0.39253850344178676"/>
          <c:h val="6.7332677165354335E-2"/>
        </c:manualLayout>
      </c:layout>
      <c:overlay val="0"/>
      <c:txPr>
        <a:bodyPr/>
        <a:lstStyle/>
        <a:p>
          <a:pPr>
            <a:defRPr sz="1600">
              <a:solidFill>
                <a:srgbClr val="000000"/>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tx1"/>
            </a:solidFill>
            <a:ln>
              <a:solidFill>
                <a:srgbClr val="000000"/>
              </a:solidFill>
            </a:ln>
          </c:spPr>
          <c:invertIfNegative val="0"/>
          <c:cat>
            <c:numRef>
              <c:f>Sheet1!$A$2:$A$25</c:f>
              <c:numCache>
                <c:formatCode>General</c:formatCode>
                <c:ptCount val="24"/>
                <c:pt idx="1">
                  <c:v>1994</c:v>
                </c:pt>
                <c:pt idx="3">
                  <c:v>1996</c:v>
                </c:pt>
                <c:pt idx="5">
                  <c:v>1998</c:v>
                </c:pt>
                <c:pt idx="7">
                  <c:v>2000</c:v>
                </c:pt>
                <c:pt idx="9">
                  <c:v>2002</c:v>
                </c:pt>
                <c:pt idx="11">
                  <c:v>2004</c:v>
                </c:pt>
                <c:pt idx="13">
                  <c:v>2006</c:v>
                </c:pt>
                <c:pt idx="15">
                  <c:v>2008</c:v>
                </c:pt>
                <c:pt idx="17">
                  <c:v>2010</c:v>
                </c:pt>
                <c:pt idx="19">
                  <c:v>2012</c:v>
                </c:pt>
                <c:pt idx="21">
                  <c:v>2014</c:v>
                </c:pt>
                <c:pt idx="23">
                  <c:v>2016</c:v>
                </c:pt>
              </c:numCache>
            </c:numRef>
          </c:cat>
          <c:val>
            <c:numRef>
              <c:f>Sheet1!$B$2:$B$25</c:f>
              <c:numCache>
                <c:formatCode>General</c:formatCode>
                <c:ptCount val="24"/>
                <c:pt idx="0">
                  <c:v>10</c:v>
                </c:pt>
                <c:pt idx="1">
                  <c:v>6</c:v>
                </c:pt>
                <c:pt idx="2">
                  <c:v>1</c:v>
                </c:pt>
                <c:pt idx="3">
                  <c:v>3</c:v>
                </c:pt>
                <c:pt idx="4">
                  <c:v>2</c:v>
                </c:pt>
                <c:pt idx="5">
                  <c:v>1</c:v>
                </c:pt>
                <c:pt idx="6">
                  <c:v>6</c:v>
                </c:pt>
                <c:pt idx="7">
                  <c:v>1</c:v>
                </c:pt>
                <c:pt idx="8">
                  <c:v>4</c:v>
                </c:pt>
                <c:pt idx="9">
                  <c:v>6</c:v>
                </c:pt>
                <c:pt idx="10">
                  <c:v>0</c:v>
                </c:pt>
                <c:pt idx="11">
                  <c:v>4</c:v>
                </c:pt>
                <c:pt idx="12">
                  <c:v>3</c:v>
                </c:pt>
                <c:pt idx="13">
                  <c:v>4</c:v>
                </c:pt>
                <c:pt idx="14">
                  <c:v>2</c:v>
                </c:pt>
                <c:pt idx="15">
                  <c:v>6</c:v>
                </c:pt>
                <c:pt idx="16">
                  <c:v>0</c:v>
                </c:pt>
                <c:pt idx="17">
                  <c:v>1</c:v>
                </c:pt>
                <c:pt idx="18">
                  <c:v>5</c:v>
                </c:pt>
                <c:pt idx="19">
                  <c:v>2</c:v>
                </c:pt>
                <c:pt idx="20">
                  <c:v>5</c:v>
                </c:pt>
                <c:pt idx="21">
                  <c:v>2</c:v>
                </c:pt>
                <c:pt idx="22">
                  <c:v>1</c:v>
                </c:pt>
                <c:pt idx="23">
                  <c:v>1</c:v>
                </c:pt>
              </c:numCache>
            </c:numRef>
          </c:val>
          <c:extLst>
            <c:ext xmlns:c16="http://schemas.microsoft.com/office/drawing/2014/chart" uri="{C3380CC4-5D6E-409C-BE32-E72D297353CC}">
              <c16:uniqueId val="{00000000-E7CB-41C6-831E-0C9154258DAC}"/>
            </c:ext>
          </c:extLst>
        </c:ser>
        <c:dLbls>
          <c:showLegendKey val="0"/>
          <c:showVal val="0"/>
          <c:showCatName val="0"/>
          <c:showSerName val="0"/>
          <c:showPercent val="0"/>
          <c:showBubbleSize val="0"/>
        </c:dLbls>
        <c:gapWidth val="150"/>
        <c:axId val="389207296"/>
        <c:axId val="389210432"/>
      </c:barChart>
      <c:catAx>
        <c:axId val="389207296"/>
        <c:scaling>
          <c:orientation val="minMax"/>
        </c:scaling>
        <c:delete val="0"/>
        <c:axPos val="b"/>
        <c:numFmt formatCode="General" sourceLinked="1"/>
        <c:majorTickMark val="out"/>
        <c:minorTickMark val="none"/>
        <c:tickLblPos val="nextTo"/>
        <c:spPr>
          <a:ln>
            <a:solidFill>
              <a:srgbClr val="000000"/>
            </a:solidFill>
          </a:ln>
        </c:spPr>
        <c:txPr>
          <a:bodyPr/>
          <a:lstStyle/>
          <a:p>
            <a:pPr>
              <a:defRPr sz="1600">
                <a:solidFill>
                  <a:srgbClr val="000000"/>
                </a:solidFill>
                <a:latin typeface="Calibri" panose="020F0502020204030204" pitchFamily="34" charset="0"/>
              </a:defRPr>
            </a:pPr>
            <a:endParaRPr lang="en-US"/>
          </a:p>
        </c:txPr>
        <c:crossAx val="389210432"/>
        <c:crosses val="autoZero"/>
        <c:auto val="1"/>
        <c:lblAlgn val="ctr"/>
        <c:lblOffset val="100"/>
        <c:noMultiLvlLbl val="0"/>
      </c:catAx>
      <c:valAx>
        <c:axId val="389210432"/>
        <c:scaling>
          <c:orientation val="minMax"/>
        </c:scaling>
        <c:delete val="0"/>
        <c:axPos val="l"/>
        <c:numFmt formatCode="General" sourceLinked="1"/>
        <c:majorTickMark val="out"/>
        <c:minorTickMark val="none"/>
        <c:tickLblPos val="nextTo"/>
        <c:spPr>
          <a:ln>
            <a:solidFill>
              <a:srgbClr val="000000"/>
            </a:solidFill>
          </a:ln>
        </c:spPr>
        <c:txPr>
          <a:bodyPr/>
          <a:lstStyle/>
          <a:p>
            <a:pPr>
              <a:defRPr>
                <a:solidFill>
                  <a:srgbClr val="000000"/>
                </a:solidFill>
                <a:latin typeface="Calibri" panose="020F0502020204030204" pitchFamily="34" charset="0"/>
              </a:defRPr>
            </a:pPr>
            <a:endParaRPr lang="en-US"/>
          </a:p>
        </c:txPr>
        <c:crossAx val="389207296"/>
        <c:crosses val="autoZero"/>
        <c:crossBetween val="between"/>
      </c:valAx>
    </c:plotArea>
    <c:plotVisOnly val="1"/>
    <c:dispBlanksAs val="gap"/>
    <c:showDLblsOverMax val="0"/>
  </c:chart>
  <c:txPr>
    <a:bodyPr/>
    <a:lstStyle/>
    <a:p>
      <a:pPr>
        <a:defRPr sz="16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All ages</c:v>
                </c:pt>
              </c:strCache>
            </c:strRef>
          </c:tx>
          <c:spPr>
            <a:solidFill>
              <a:srgbClr val="4B87FF"/>
            </a:solidFill>
            <a:ln>
              <a:solidFill>
                <a:schemeClr val="bg2"/>
              </a:solidFill>
            </a:ln>
          </c:spPr>
          <c:invertIfNegative val="0"/>
          <c:cat>
            <c:numRef>
              <c:f>Sheet1!$A$2:$A$25</c:f>
              <c:numCache>
                <c:formatCode>General</c:formatCode>
                <c:ptCount val="24"/>
                <c:pt idx="1">
                  <c:v>1994</c:v>
                </c:pt>
                <c:pt idx="3">
                  <c:v>1996</c:v>
                </c:pt>
                <c:pt idx="5">
                  <c:v>1998</c:v>
                </c:pt>
                <c:pt idx="7">
                  <c:v>2000</c:v>
                </c:pt>
                <c:pt idx="9">
                  <c:v>2002</c:v>
                </c:pt>
                <c:pt idx="11">
                  <c:v>2004</c:v>
                </c:pt>
                <c:pt idx="13">
                  <c:v>2006</c:v>
                </c:pt>
                <c:pt idx="15">
                  <c:v>2008</c:v>
                </c:pt>
                <c:pt idx="17">
                  <c:v>2010</c:v>
                </c:pt>
                <c:pt idx="19">
                  <c:v>2012</c:v>
                </c:pt>
                <c:pt idx="21">
                  <c:v>2014</c:v>
                </c:pt>
                <c:pt idx="23">
                  <c:v>2016</c:v>
                </c:pt>
              </c:numCache>
            </c:numRef>
          </c:cat>
          <c:val>
            <c:numRef>
              <c:f>Sheet1!$B$2:$B$25</c:f>
              <c:numCache>
                <c:formatCode>\(0\)</c:formatCode>
                <c:ptCount val="24"/>
                <c:pt idx="0">
                  <c:v>29.87277565275237</c:v>
                </c:pt>
                <c:pt idx="1">
                  <c:v>32.844927598504704</c:v>
                </c:pt>
                <c:pt idx="2">
                  <c:v>36.285531487066997</c:v>
                </c:pt>
                <c:pt idx="3">
                  <c:v>42.047845017367059</c:v>
                </c:pt>
                <c:pt idx="4">
                  <c:v>45.031967299025261</c:v>
                </c:pt>
                <c:pt idx="5">
                  <c:v>45.973513665821358</c:v>
                </c:pt>
                <c:pt idx="6">
                  <c:v>48.886138613861384</c:v>
                </c:pt>
                <c:pt idx="7">
                  <c:v>50.289526686807648</c:v>
                </c:pt>
                <c:pt idx="8">
                  <c:v>51.43572942763538</c:v>
                </c:pt>
                <c:pt idx="9">
                  <c:v>53.813242784380307</c:v>
                </c:pt>
                <c:pt idx="10">
                  <c:v>55.393204218071546</c:v>
                </c:pt>
                <c:pt idx="11">
                  <c:v>59.227195945945944</c:v>
                </c:pt>
                <c:pt idx="12">
                  <c:v>59.16781642582238</c:v>
                </c:pt>
                <c:pt idx="13">
                  <c:v>61.370414554130626</c:v>
                </c:pt>
                <c:pt idx="14">
                  <c:v>63.616071428571431</c:v>
                </c:pt>
                <c:pt idx="15">
                  <c:v>64.601629875781313</c:v>
                </c:pt>
                <c:pt idx="16">
                  <c:v>65.098526540031955</c:v>
                </c:pt>
                <c:pt idx="17">
                  <c:v>68.151406837136832</c:v>
                </c:pt>
                <c:pt idx="18">
                  <c:v>84.846123880015583</c:v>
                </c:pt>
                <c:pt idx="19">
                  <c:v>86.685173761052852</c:v>
                </c:pt>
                <c:pt idx="20">
                  <c:v>89.433155080213893</c:v>
                </c:pt>
                <c:pt idx="21" formatCode="General">
                  <c:v>89.906562364189483</c:v>
                </c:pt>
                <c:pt idx="22" formatCode="General">
                  <c:v>90.269749518304437</c:v>
                </c:pt>
                <c:pt idx="23" formatCode="General">
                  <c:v>89.92607304424584</c:v>
                </c:pt>
              </c:numCache>
            </c:numRef>
          </c:val>
          <c:extLst>
            <c:ext xmlns:c16="http://schemas.microsoft.com/office/drawing/2014/chart" uri="{C3380CC4-5D6E-409C-BE32-E72D297353CC}">
              <c16:uniqueId val="{00000000-465B-4955-AE4B-D673CEA7B8CF}"/>
            </c:ext>
          </c:extLst>
        </c:ser>
        <c:ser>
          <c:idx val="1"/>
          <c:order val="1"/>
          <c:tx>
            <c:strRef>
              <c:f>Sheet1!$C$1</c:f>
              <c:strCache>
                <c:ptCount val="1"/>
                <c:pt idx="0">
                  <c:v>Ages 25–44 yrs</c:v>
                </c:pt>
              </c:strCache>
            </c:strRef>
          </c:tx>
          <c:spPr>
            <a:solidFill>
              <a:schemeClr val="accent3"/>
            </a:solidFill>
            <a:ln>
              <a:solidFill>
                <a:schemeClr val="bg2"/>
              </a:solidFill>
            </a:ln>
          </c:spPr>
          <c:invertIfNegative val="0"/>
          <c:cat>
            <c:numRef>
              <c:f>Sheet1!$A$2:$A$25</c:f>
              <c:numCache>
                <c:formatCode>General</c:formatCode>
                <c:ptCount val="24"/>
                <c:pt idx="1">
                  <c:v>1994</c:v>
                </c:pt>
                <c:pt idx="3">
                  <c:v>1996</c:v>
                </c:pt>
                <c:pt idx="5">
                  <c:v>1998</c:v>
                </c:pt>
                <c:pt idx="7">
                  <c:v>2000</c:v>
                </c:pt>
                <c:pt idx="9">
                  <c:v>2002</c:v>
                </c:pt>
                <c:pt idx="11">
                  <c:v>2004</c:v>
                </c:pt>
                <c:pt idx="13">
                  <c:v>2006</c:v>
                </c:pt>
                <c:pt idx="15">
                  <c:v>2008</c:v>
                </c:pt>
                <c:pt idx="17">
                  <c:v>2010</c:v>
                </c:pt>
                <c:pt idx="19">
                  <c:v>2012</c:v>
                </c:pt>
                <c:pt idx="21">
                  <c:v>2014</c:v>
                </c:pt>
                <c:pt idx="23">
                  <c:v>2016</c:v>
                </c:pt>
              </c:numCache>
            </c:numRef>
          </c:cat>
          <c:val>
            <c:numRef>
              <c:f>Sheet1!$C$2:$C$25</c:f>
              <c:numCache>
                <c:formatCode>\(0\)</c:formatCode>
                <c:ptCount val="24"/>
                <c:pt idx="0">
                  <c:v>45.138814449565871</c:v>
                </c:pt>
                <c:pt idx="1">
                  <c:v>48.699602498580354</c:v>
                </c:pt>
                <c:pt idx="2">
                  <c:v>51.846307385229537</c:v>
                </c:pt>
                <c:pt idx="3">
                  <c:v>57.378378378378379</c:v>
                </c:pt>
                <c:pt idx="4">
                  <c:v>60.056237975432879</c:v>
                </c:pt>
                <c:pt idx="5">
                  <c:v>60.852898897939625</c:v>
                </c:pt>
                <c:pt idx="6">
                  <c:v>62.711014541200072</c:v>
                </c:pt>
                <c:pt idx="7">
                  <c:v>63.211492998727039</c:v>
                </c:pt>
                <c:pt idx="8">
                  <c:v>63.855855855855857</c:v>
                </c:pt>
                <c:pt idx="9">
                  <c:v>66.354783272866143</c:v>
                </c:pt>
                <c:pt idx="10">
                  <c:v>67.5417661097852</c:v>
                </c:pt>
                <c:pt idx="11">
                  <c:v>69.566107245190352</c:v>
                </c:pt>
                <c:pt idx="12">
                  <c:v>69.229131175468481</c:v>
                </c:pt>
                <c:pt idx="13">
                  <c:v>70.352839931153184</c:v>
                </c:pt>
                <c:pt idx="14">
                  <c:v>73.434935521688161</c:v>
                </c:pt>
                <c:pt idx="15">
                  <c:v>73.495122531525098</c:v>
                </c:pt>
                <c:pt idx="16">
                  <c:v>73.559937727036839</c:v>
                </c:pt>
                <c:pt idx="17">
                  <c:v>75.963656387665196</c:v>
                </c:pt>
                <c:pt idx="18">
                  <c:v>91.449144914491455</c:v>
                </c:pt>
                <c:pt idx="19">
                  <c:v>92.997741206840914</c:v>
                </c:pt>
                <c:pt idx="20">
                  <c:v>94.896223205171822</c:v>
                </c:pt>
                <c:pt idx="21" formatCode="General">
                  <c:v>94.969675347841601</c:v>
                </c:pt>
                <c:pt idx="22" formatCode="General">
                  <c:v>95.742434904996472</c:v>
                </c:pt>
                <c:pt idx="23" formatCode="General">
                  <c:v>94.648590795576169</c:v>
                </c:pt>
              </c:numCache>
            </c:numRef>
          </c:val>
          <c:extLst>
            <c:ext xmlns:c16="http://schemas.microsoft.com/office/drawing/2014/chart" uri="{C3380CC4-5D6E-409C-BE32-E72D297353CC}">
              <c16:uniqueId val="{00000001-465B-4955-AE4B-D673CEA7B8CF}"/>
            </c:ext>
          </c:extLst>
        </c:ser>
        <c:dLbls>
          <c:showLegendKey val="0"/>
          <c:showVal val="0"/>
          <c:showCatName val="0"/>
          <c:showSerName val="0"/>
          <c:showPercent val="0"/>
          <c:showBubbleSize val="0"/>
        </c:dLbls>
        <c:gapWidth val="150"/>
        <c:axId val="389212392"/>
        <c:axId val="389212784"/>
      </c:barChart>
      <c:catAx>
        <c:axId val="389212392"/>
        <c:scaling>
          <c:orientation val="minMax"/>
        </c:scaling>
        <c:delete val="0"/>
        <c:axPos val="b"/>
        <c:numFmt formatCode="General" sourceLinked="1"/>
        <c:majorTickMark val="out"/>
        <c:minorTickMark val="none"/>
        <c:tickLblPos val="nextTo"/>
        <c:spPr>
          <a:ln>
            <a:solidFill>
              <a:srgbClr val="000000"/>
            </a:solidFill>
          </a:ln>
        </c:spPr>
        <c:txPr>
          <a:bodyPr/>
          <a:lstStyle/>
          <a:p>
            <a:pPr>
              <a:defRPr sz="1400">
                <a:solidFill>
                  <a:srgbClr val="000000"/>
                </a:solidFill>
              </a:defRPr>
            </a:pPr>
            <a:endParaRPr lang="en-US"/>
          </a:p>
        </c:txPr>
        <c:crossAx val="389212784"/>
        <c:crosses val="autoZero"/>
        <c:auto val="1"/>
        <c:lblAlgn val="ctr"/>
        <c:lblOffset val="100"/>
        <c:noMultiLvlLbl val="0"/>
      </c:catAx>
      <c:valAx>
        <c:axId val="389212784"/>
        <c:scaling>
          <c:orientation val="minMax"/>
          <c:max val="100"/>
        </c:scaling>
        <c:delete val="0"/>
        <c:axPos val="l"/>
        <c:numFmt formatCode="0" sourceLinked="0"/>
        <c:majorTickMark val="out"/>
        <c:minorTickMark val="none"/>
        <c:tickLblPos val="nextTo"/>
        <c:spPr>
          <a:ln>
            <a:solidFill>
              <a:srgbClr val="000000"/>
            </a:solidFill>
          </a:ln>
        </c:spPr>
        <c:txPr>
          <a:bodyPr/>
          <a:lstStyle/>
          <a:p>
            <a:pPr>
              <a:defRPr>
                <a:solidFill>
                  <a:srgbClr val="000000"/>
                </a:solidFill>
              </a:defRPr>
            </a:pPr>
            <a:endParaRPr lang="en-US"/>
          </a:p>
        </c:txPr>
        <c:crossAx val="389212392"/>
        <c:crosses val="autoZero"/>
        <c:crossBetween val="between"/>
      </c:valAx>
    </c:plotArea>
    <c:legend>
      <c:legendPos val="b"/>
      <c:layout>
        <c:manualLayout>
          <c:xMode val="edge"/>
          <c:yMode val="edge"/>
          <c:x val="0.34128996375453063"/>
          <c:y val="1.2018295507179326E-2"/>
          <c:w val="0.40789626296712911"/>
          <c:h val="7.6216998610467809E-2"/>
        </c:manualLayout>
      </c:layout>
      <c:overlay val="0"/>
      <c:txPr>
        <a:bodyPr/>
        <a:lstStyle/>
        <a:p>
          <a:pPr>
            <a:defRPr>
              <a:solidFill>
                <a:srgbClr val="000000"/>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8047173891389451E-2"/>
          <c:y val="5.5633232033896036E-2"/>
          <c:w val="0.91413552347987603"/>
          <c:h val="0.68281290092845215"/>
        </c:manualLayout>
      </c:layout>
      <c:lineChart>
        <c:grouping val="standard"/>
        <c:varyColors val="0"/>
        <c:ser>
          <c:idx val="0"/>
          <c:order val="0"/>
          <c:tx>
            <c:strRef>
              <c:f>Sheet1!$B$1</c:f>
              <c:strCache>
                <c:ptCount val="1"/>
                <c:pt idx="0">
                  <c:v>All ages</c:v>
                </c:pt>
              </c:strCache>
            </c:strRef>
          </c:tx>
          <c:spPr>
            <a:ln>
              <a:solidFill>
                <a:srgbClr val="4B87FF"/>
              </a:solidFill>
            </a:ln>
          </c:spPr>
          <c:marker>
            <c:spPr>
              <a:solidFill>
                <a:srgbClr val="4B87FF"/>
              </a:solidFill>
              <a:ln>
                <a:solidFill>
                  <a:srgbClr val="000000"/>
                </a:solidFill>
              </a:ln>
            </c:spPr>
          </c:marker>
          <c:cat>
            <c:numRef>
              <c:f>Sheet1!$A$2:$A$25</c:f>
              <c:numCache>
                <c:formatCode>General</c:formatCode>
                <c:ptCount val="24"/>
                <c:pt idx="1">
                  <c:v>1994</c:v>
                </c:pt>
                <c:pt idx="3">
                  <c:v>1996</c:v>
                </c:pt>
                <c:pt idx="5">
                  <c:v>1998</c:v>
                </c:pt>
                <c:pt idx="7">
                  <c:v>2000</c:v>
                </c:pt>
                <c:pt idx="9">
                  <c:v>2002</c:v>
                </c:pt>
                <c:pt idx="11">
                  <c:v>2004</c:v>
                </c:pt>
                <c:pt idx="13">
                  <c:v>2006</c:v>
                </c:pt>
                <c:pt idx="15">
                  <c:v>2008</c:v>
                </c:pt>
                <c:pt idx="17">
                  <c:v>2010</c:v>
                </c:pt>
                <c:pt idx="19">
                  <c:v>2012</c:v>
                </c:pt>
                <c:pt idx="21">
                  <c:v>2014</c:v>
                </c:pt>
                <c:pt idx="23">
                  <c:v>2016</c:v>
                </c:pt>
              </c:numCache>
            </c:numRef>
          </c:cat>
          <c:val>
            <c:numRef>
              <c:f>Sheet1!$B$2:$B$25</c:f>
              <c:numCache>
                <c:formatCode>\(0.0\)</c:formatCode>
                <c:ptCount val="24"/>
                <c:pt idx="0">
                  <c:v>48.2</c:v>
                </c:pt>
                <c:pt idx="1">
                  <c:v>44.5</c:v>
                </c:pt>
                <c:pt idx="2">
                  <c:v>36.1</c:v>
                </c:pt>
                <c:pt idx="3">
                  <c:v>28.6</c:v>
                </c:pt>
                <c:pt idx="4">
                  <c:v>23.3</c:v>
                </c:pt>
                <c:pt idx="5">
                  <c:v>21.5</c:v>
                </c:pt>
                <c:pt idx="6">
                  <c:v>20</c:v>
                </c:pt>
                <c:pt idx="7">
                  <c:v>17.5</c:v>
                </c:pt>
                <c:pt idx="8">
                  <c:v>17.100000000000001</c:v>
                </c:pt>
                <c:pt idx="9">
                  <c:v>17</c:v>
                </c:pt>
                <c:pt idx="10">
                  <c:v>15.9</c:v>
                </c:pt>
                <c:pt idx="11">
                  <c:v>13.7</c:v>
                </c:pt>
                <c:pt idx="12">
                  <c:v>12.5</c:v>
                </c:pt>
                <c:pt idx="13">
                  <c:v>11.3</c:v>
                </c:pt>
                <c:pt idx="14">
                  <c:v>10.199999999999999</c:v>
                </c:pt>
                <c:pt idx="15">
                  <c:v>9.6999999999999993</c:v>
                </c:pt>
                <c:pt idx="16">
                  <c:v>9.4</c:v>
                </c:pt>
                <c:pt idx="17">
                  <c:v>8</c:v>
                </c:pt>
                <c:pt idx="18">
                  <c:v>7.4</c:v>
                </c:pt>
                <c:pt idx="19">
                  <c:v>7.2</c:v>
                </c:pt>
                <c:pt idx="20">
                  <c:v>6.4</c:v>
                </c:pt>
                <c:pt idx="21">
                  <c:v>5.9</c:v>
                </c:pt>
                <c:pt idx="22">
                  <c:v>5.4</c:v>
                </c:pt>
                <c:pt idx="23">
                  <c:v>5.6</c:v>
                </c:pt>
              </c:numCache>
            </c:numRef>
          </c:val>
          <c:smooth val="0"/>
          <c:extLst>
            <c:ext xmlns:c16="http://schemas.microsoft.com/office/drawing/2014/chart" uri="{C3380CC4-5D6E-409C-BE32-E72D297353CC}">
              <c16:uniqueId val="{00000000-9843-4C61-B243-3F0354473C86}"/>
            </c:ext>
          </c:extLst>
        </c:ser>
        <c:ser>
          <c:idx val="1"/>
          <c:order val="1"/>
          <c:tx>
            <c:strRef>
              <c:f>Sheet1!$C$1</c:f>
              <c:strCache>
                <c:ptCount val="1"/>
                <c:pt idx="0">
                  <c:v>Ages 25–44 yrs</c:v>
                </c:pt>
              </c:strCache>
            </c:strRef>
          </c:tx>
          <c:spPr>
            <a:ln>
              <a:solidFill>
                <a:schemeClr val="accent3"/>
              </a:solidFill>
            </a:ln>
          </c:spPr>
          <c:marker>
            <c:spPr>
              <a:solidFill>
                <a:schemeClr val="accent3"/>
              </a:solidFill>
              <a:ln>
                <a:solidFill>
                  <a:srgbClr val="000000"/>
                </a:solidFill>
              </a:ln>
            </c:spPr>
          </c:marker>
          <c:cat>
            <c:numRef>
              <c:f>Sheet1!$A$2:$A$25</c:f>
              <c:numCache>
                <c:formatCode>General</c:formatCode>
                <c:ptCount val="24"/>
                <c:pt idx="1">
                  <c:v>1994</c:v>
                </c:pt>
                <c:pt idx="3">
                  <c:v>1996</c:v>
                </c:pt>
                <c:pt idx="5">
                  <c:v>1998</c:v>
                </c:pt>
                <c:pt idx="7">
                  <c:v>2000</c:v>
                </c:pt>
                <c:pt idx="9">
                  <c:v>2002</c:v>
                </c:pt>
                <c:pt idx="11">
                  <c:v>2004</c:v>
                </c:pt>
                <c:pt idx="13">
                  <c:v>2006</c:v>
                </c:pt>
                <c:pt idx="15">
                  <c:v>2008</c:v>
                </c:pt>
                <c:pt idx="17">
                  <c:v>2010</c:v>
                </c:pt>
                <c:pt idx="19">
                  <c:v>2012</c:v>
                </c:pt>
                <c:pt idx="21">
                  <c:v>2014</c:v>
                </c:pt>
                <c:pt idx="23">
                  <c:v>2016</c:v>
                </c:pt>
              </c:numCache>
            </c:numRef>
          </c:cat>
          <c:val>
            <c:numRef>
              <c:f>Sheet1!$C$2:$C$25</c:f>
              <c:numCache>
                <c:formatCode>\(0.0\)</c:formatCode>
                <c:ptCount val="24"/>
                <c:pt idx="0">
                  <c:v>62.5</c:v>
                </c:pt>
                <c:pt idx="1">
                  <c:v>58.9</c:v>
                </c:pt>
                <c:pt idx="2">
                  <c:v>49.6</c:v>
                </c:pt>
                <c:pt idx="3">
                  <c:v>41.4</c:v>
                </c:pt>
                <c:pt idx="4">
                  <c:v>34.700000000000003</c:v>
                </c:pt>
                <c:pt idx="5">
                  <c:v>31.3</c:v>
                </c:pt>
                <c:pt idx="6">
                  <c:v>30</c:v>
                </c:pt>
                <c:pt idx="7">
                  <c:v>26.4</c:v>
                </c:pt>
                <c:pt idx="8">
                  <c:v>25.2</c:v>
                </c:pt>
                <c:pt idx="9">
                  <c:v>23.7</c:v>
                </c:pt>
                <c:pt idx="10">
                  <c:v>23.1</c:v>
                </c:pt>
                <c:pt idx="11">
                  <c:v>19.3</c:v>
                </c:pt>
                <c:pt idx="12">
                  <c:v>18.399999999999999</c:v>
                </c:pt>
                <c:pt idx="13">
                  <c:v>16.7</c:v>
                </c:pt>
                <c:pt idx="14">
                  <c:v>14.9</c:v>
                </c:pt>
                <c:pt idx="15">
                  <c:v>12.9</c:v>
                </c:pt>
                <c:pt idx="16">
                  <c:v>13.5</c:v>
                </c:pt>
                <c:pt idx="17">
                  <c:v>11.3</c:v>
                </c:pt>
                <c:pt idx="18">
                  <c:v>10.9</c:v>
                </c:pt>
                <c:pt idx="19">
                  <c:v>11.4</c:v>
                </c:pt>
                <c:pt idx="20">
                  <c:v>9.3000000000000007</c:v>
                </c:pt>
                <c:pt idx="21">
                  <c:v>8.6</c:v>
                </c:pt>
                <c:pt idx="22">
                  <c:v>7.5</c:v>
                </c:pt>
                <c:pt idx="23">
                  <c:v>8.6</c:v>
                </c:pt>
              </c:numCache>
            </c:numRef>
          </c:val>
          <c:smooth val="0"/>
          <c:extLst>
            <c:ext xmlns:c16="http://schemas.microsoft.com/office/drawing/2014/chart" uri="{C3380CC4-5D6E-409C-BE32-E72D297353CC}">
              <c16:uniqueId val="{00000001-9843-4C61-B243-3F0354473C86}"/>
            </c:ext>
          </c:extLst>
        </c:ser>
        <c:dLbls>
          <c:showLegendKey val="0"/>
          <c:showVal val="0"/>
          <c:showCatName val="0"/>
          <c:showSerName val="0"/>
          <c:showPercent val="0"/>
          <c:showBubbleSize val="0"/>
        </c:dLbls>
        <c:marker val="1"/>
        <c:smooth val="0"/>
        <c:axId val="389213568"/>
        <c:axId val="327204480"/>
      </c:lineChart>
      <c:catAx>
        <c:axId val="389213568"/>
        <c:scaling>
          <c:orientation val="minMax"/>
        </c:scaling>
        <c:delete val="0"/>
        <c:axPos val="b"/>
        <c:numFmt formatCode="General" sourceLinked="1"/>
        <c:majorTickMark val="out"/>
        <c:minorTickMark val="none"/>
        <c:tickLblPos val="nextTo"/>
        <c:spPr>
          <a:ln>
            <a:solidFill>
              <a:srgbClr val="000000"/>
            </a:solidFill>
          </a:ln>
        </c:spPr>
        <c:txPr>
          <a:bodyPr rot="0" vert="horz"/>
          <a:lstStyle/>
          <a:p>
            <a:pPr>
              <a:defRPr sz="1600">
                <a:solidFill>
                  <a:srgbClr val="000000"/>
                </a:solidFill>
              </a:defRPr>
            </a:pPr>
            <a:endParaRPr lang="en-US"/>
          </a:p>
        </c:txPr>
        <c:crossAx val="327204480"/>
        <c:crosses val="autoZero"/>
        <c:auto val="1"/>
        <c:lblAlgn val="ctr"/>
        <c:lblOffset val="100"/>
        <c:tickLblSkip val="1"/>
        <c:noMultiLvlLbl val="0"/>
      </c:catAx>
      <c:valAx>
        <c:axId val="327204480"/>
        <c:scaling>
          <c:orientation val="minMax"/>
        </c:scaling>
        <c:delete val="0"/>
        <c:axPos val="l"/>
        <c:numFmt formatCode="General" sourceLinked="0"/>
        <c:majorTickMark val="out"/>
        <c:minorTickMark val="none"/>
        <c:tickLblPos val="nextTo"/>
        <c:spPr>
          <a:ln>
            <a:solidFill>
              <a:srgbClr val="000000"/>
            </a:solidFill>
          </a:ln>
        </c:spPr>
        <c:txPr>
          <a:bodyPr/>
          <a:lstStyle/>
          <a:p>
            <a:pPr>
              <a:defRPr>
                <a:solidFill>
                  <a:srgbClr val="000000"/>
                </a:solidFill>
              </a:defRPr>
            </a:pPr>
            <a:endParaRPr lang="en-US"/>
          </a:p>
        </c:txPr>
        <c:crossAx val="389213568"/>
        <c:crosses val="autoZero"/>
        <c:crossBetween val="between"/>
      </c:valAx>
    </c:plotArea>
    <c:legend>
      <c:legendPos val="b"/>
      <c:layout>
        <c:manualLayout>
          <c:xMode val="edge"/>
          <c:yMode val="edge"/>
          <c:x val="0.57886440012755414"/>
          <c:y val="4.7106640571662653E-2"/>
          <c:w val="0.39367306890377018"/>
          <c:h val="6.850029584452233E-2"/>
        </c:manualLayout>
      </c:layout>
      <c:overlay val="0"/>
      <c:txPr>
        <a:bodyPr/>
        <a:lstStyle/>
        <a:p>
          <a:pPr>
            <a:defRPr sz="1600">
              <a:solidFill>
                <a:srgbClr val="000000"/>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No. of cases</c:v>
                </c:pt>
              </c:strCache>
            </c:strRef>
          </c:tx>
          <c:spPr>
            <a:solidFill>
              <a:srgbClr val="0039A6"/>
            </a:solidFill>
            <a:ln>
              <a:solidFill>
                <a:schemeClr val="bg2">
                  <a:lumMod val="50000"/>
                </a:schemeClr>
              </a:solidFill>
            </a:ln>
          </c:spPr>
          <c:invertIfNegative val="0"/>
          <c:cat>
            <c:numRef>
              <c:f>Sheet1!$A$2:$A$25</c:f>
              <c:numCache>
                <c:formatCode>General</c:formatCode>
                <c:ptCount val="24"/>
                <c:pt idx="1">
                  <c:v>1994</c:v>
                </c:pt>
                <c:pt idx="3">
                  <c:v>1996</c:v>
                </c:pt>
                <c:pt idx="5">
                  <c:v>1998</c:v>
                </c:pt>
                <c:pt idx="7">
                  <c:v>2000</c:v>
                </c:pt>
                <c:pt idx="9">
                  <c:v>2002</c:v>
                </c:pt>
                <c:pt idx="11">
                  <c:v>2004</c:v>
                </c:pt>
                <c:pt idx="13">
                  <c:v>2006</c:v>
                </c:pt>
                <c:pt idx="15">
                  <c:v>2008</c:v>
                </c:pt>
                <c:pt idx="17">
                  <c:v>2010</c:v>
                </c:pt>
                <c:pt idx="19">
                  <c:v>2012</c:v>
                </c:pt>
                <c:pt idx="21">
                  <c:v>2014</c:v>
                </c:pt>
                <c:pt idx="23">
                  <c:v>2016</c:v>
                </c:pt>
              </c:numCache>
            </c:numRef>
          </c:cat>
          <c:val>
            <c:numRef>
              <c:f>Sheet1!$B$2:$B$25</c:f>
              <c:numCache>
                <c:formatCode>General</c:formatCode>
                <c:ptCount val="24"/>
                <c:pt idx="0">
                  <c:v>950</c:v>
                </c:pt>
                <c:pt idx="1">
                  <c:v>1117</c:v>
                </c:pt>
                <c:pt idx="2">
                  <c:v>937</c:v>
                </c:pt>
                <c:pt idx="3">
                  <c:v>782</c:v>
                </c:pt>
                <c:pt idx="4">
                  <c:v>747</c:v>
                </c:pt>
                <c:pt idx="5">
                  <c:v>657</c:v>
                </c:pt>
                <c:pt idx="6">
                  <c:v>576</c:v>
                </c:pt>
                <c:pt idx="7">
                  <c:v>587</c:v>
                </c:pt>
                <c:pt idx="8">
                  <c:v>522</c:v>
                </c:pt>
                <c:pt idx="9">
                  <c:v>460</c:v>
                </c:pt>
                <c:pt idx="10">
                  <c:v>476</c:v>
                </c:pt>
                <c:pt idx="11">
                  <c:v>495</c:v>
                </c:pt>
                <c:pt idx="12">
                  <c:v>537</c:v>
                </c:pt>
                <c:pt idx="13">
                  <c:v>508</c:v>
                </c:pt>
                <c:pt idx="14">
                  <c:v>481</c:v>
                </c:pt>
                <c:pt idx="15">
                  <c:v>496</c:v>
                </c:pt>
                <c:pt idx="16">
                  <c:v>464</c:v>
                </c:pt>
                <c:pt idx="17">
                  <c:v>488</c:v>
                </c:pt>
                <c:pt idx="18">
                  <c:v>423</c:v>
                </c:pt>
                <c:pt idx="19">
                  <c:v>391</c:v>
                </c:pt>
                <c:pt idx="20">
                  <c:v>364</c:v>
                </c:pt>
                <c:pt idx="21">
                  <c:v>377</c:v>
                </c:pt>
                <c:pt idx="22">
                  <c:v>333</c:v>
                </c:pt>
                <c:pt idx="23">
                  <c:v>328</c:v>
                </c:pt>
              </c:numCache>
            </c:numRef>
          </c:val>
          <c:extLst>
            <c:ext xmlns:c16="http://schemas.microsoft.com/office/drawing/2014/chart" uri="{C3380CC4-5D6E-409C-BE32-E72D297353CC}">
              <c16:uniqueId val="{00000000-0263-4AA5-9253-B2C062619964}"/>
            </c:ext>
          </c:extLst>
        </c:ser>
        <c:dLbls>
          <c:showLegendKey val="0"/>
          <c:showVal val="0"/>
          <c:showCatName val="0"/>
          <c:showSerName val="0"/>
          <c:showPercent val="0"/>
          <c:showBubbleSize val="0"/>
        </c:dLbls>
        <c:gapWidth val="150"/>
        <c:axId val="327205264"/>
        <c:axId val="327208400"/>
      </c:barChart>
      <c:lineChart>
        <c:grouping val="standard"/>
        <c:varyColors val="0"/>
        <c:ser>
          <c:idx val="1"/>
          <c:order val="1"/>
          <c:tx>
            <c:strRef>
              <c:f>Sheet1!$C$1</c:f>
              <c:strCache>
                <c:ptCount val="1"/>
                <c:pt idx="0">
                  <c:v>Percentage of total cases</c:v>
                </c:pt>
              </c:strCache>
            </c:strRef>
          </c:tx>
          <c:spPr>
            <a:ln>
              <a:solidFill>
                <a:srgbClr val="FF6600"/>
              </a:solidFill>
            </a:ln>
          </c:spPr>
          <c:marker>
            <c:spPr>
              <a:solidFill>
                <a:srgbClr val="FF6600"/>
              </a:solidFill>
              <a:ln>
                <a:solidFill>
                  <a:srgbClr val="000000"/>
                </a:solidFill>
              </a:ln>
            </c:spPr>
          </c:marker>
          <c:cat>
            <c:numRef>
              <c:f>Sheet1!$A$2:$A$25</c:f>
              <c:numCache>
                <c:formatCode>General</c:formatCode>
                <c:ptCount val="24"/>
                <c:pt idx="1">
                  <c:v>1994</c:v>
                </c:pt>
                <c:pt idx="3">
                  <c:v>1996</c:v>
                </c:pt>
                <c:pt idx="5">
                  <c:v>1998</c:v>
                </c:pt>
                <c:pt idx="7">
                  <c:v>2000</c:v>
                </c:pt>
                <c:pt idx="9">
                  <c:v>2002</c:v>
                </c:pt>
                <c:pt idx="11">
                  <c:v>2004</c:v>
                </c:pt>
                <c:pt idx="13">
                  <c:v>2006</c:v>
                </c:pt>
                <c:pt idx="15">
                  <c:v>2008</c:v>
                </c:pt>
                <c:pt idx="17">
                  <c:v>2010</c:v>
                </c:pt>
                <c:pt idx="19">
                  <c:v>2012</c:v>
                </c:pt>
                <c:pt idx="21">
                  <c:v>2014</c:v>
                </c:pt>
                <c:pt idx="23">
                  <c:v>2016</c:v>
                </c:pt>
              </c:numCache>
            </c:numRef>
          </c:cat>
          <c:val>
            <c:numRef>
              <c:f>Sheet1!$C$2:$C$25</c:f>
              <c:numCache>
                <c:formatCode>General</c:formatCode>
                <c:ptCount val="24"/>
                <c:pt idx="0">
                  <c:v>4.0599999999999996</c:v>
                </c:pt>
                <c:pt idx="1">
                  <c:v>4.96</c:v>
                </c:pt>
                <c:pt idx="2">
                  <c:v>4.42</c:v>
                </c:pt>
                <c:pt idx="3">
                  <c:v>3.94</c:v>
                </c:pt>
                <c:pt idx="4">
                  <c:v>4.04</c:v>
                </c:pt>
                <c:pt idx="5">
                  <c:v>3.82</c:v>
                </c:pt>
                <c:pt idx="6">
                  <c:v>3.5</c:v>
                </c:pt>
                <c:pt idx="7">
                  <c:v>3.83</c:v>
                </c:pt>
                <c:pt idx="8">
                  <c:v>3.48</c:v>
                </c:pt>
                <c:pt idx="9">
                  <c:v>3.26</c:v>
                </c:pt>
                <c:pt idx="10">
                  <c:v>3.42</c:v>
                </c:pt>
                <c:pt idx="11">
                  <c:v>3.65</c:v>
                </c:pt>
                <c:pt idx="12">
                  <c:v>4.0599999999999996</c:v>
                </c:pt>
                <c:pt idx="13">
                  <c:v>3.93</c:v>
                </c:pt>
                <c:pt idx="14">
                  <c:v>3.85</c:v>
                </c:pt>
                <c:pt idx="15">
                  <c:v>4.0999999999999996</c:v>
                </c:pt>
                <c:pt idx="16">
                  <c:v>4.2699999999999996</c:v>
                </c:pt>
                <c:pt idx="17">
                  <c:v>4.6399999999999997</c:v>
                </c:pt>
                <c:pt idx="18">
                  <c:v>4.26</c:v>
                </c:pt>
                <c:pt idx="19">
                  <c:v>4.1399999999999997</c:v>
                </c:pt>
                <c:pt idx="20">
                  <c:v>4.01</c:v>
                </c:pt>
                <c:pt idx="21">
                  <c:v>4.22</c:v>
                </c:pt>
                <c:pt idx="22">
                  <c:v>3.66</c:v>
                </c:pt>
                <c:pt idx="23">
                  <c:v>3.69</c:v>
                </c:pt>
              </c:numCache>
            </c:numRef>
          </c:val>
          <c:smooth val="0"/>
          <c:extLst>
            <c:ext xmlns:c16="http://schemas.microsoft.com/office/drawing/2014/chart" uri="{C3380CC4-5D6E-409C-BE32-E72D297353CC}">
              <c16:uniqueId val="{00000001-0263-4AA5-9253-B2C062619964}"/>
            </c:ext>
          </c:extLst>
        </c:ser>
        <c:dLbls>
          <c:showLegendKey val="0"/>
          <c:showVal val="0"/>
          <c:showCatName val="0"/>
          <c:showSerName val="0"/>
          <c:showPercent val="0"/>
          <c:showBubbleSize val="0"/>
        </c:dLbls>
        <c:marker val="1"/>
        <c:smooth val="0"/>
        <c:axId val="284723264"/>
        <c:axId val="284722872"/>
      </c:lineChart>
      <c:catAx>
        <c:axId val="327205264"/>
        <c:scaling>
          <c:orientation val="minMax"/>
        </c:scaling>
        <c:delete val="0"/>
        <c:axPos val="b"/>
        <c:numFmt formatCode="General" sourceLinked="1"/>
        <c:majorTickMark val="out"/>
        <c:minorTickMark val="none"/>
        <c:tickLblPos val="nextTo"/>
        <c:spPr>
          <a:ln>
            <a:solidFill>
              <a:srgbClr val="000000"/>
            </a:solidFill>
          </a:ln>
        </c:spPr>
        <c:txPr>
          <a:bodyPr/>
          <a:lstStyle/>
          <a:p>
            <a:pPr>
              <a:defRPr sz="1400">
                <a:solidFill>
                  <a:srgbClr val="000000"/>
                </a:solidFill>
              </a:defRPr>
            </a:pPr>
            <a:endParaRPr lang="en-US"/>
          </a:p>
        </c:txPr>
        <c:crossAx val="327208400"/>
        <c:crosses val="autoZero"/>
        <c:auto val="1"/>
        <c:lblAlgn val="ctr"/>
        <c:lblOffset val="100"/>
        <c:noMultiLvlLbl val="0"/>
      </c:catAx>
      <c:valAx>
        <c:axId val="327208400"/>
        <c:scaling>
          <c:orientation val="minMax"/>
        </c:scaling>
        <c:delete val="0"/>
        <c:axPos val="l"/>
        <c:numFmt formatCode="#,##0" sourceLinked="0"/>
        <c:majorTickMark val="out"/>
        <c:minorTickMark val="none"/>
        <c:tickLblPos val="nextTo"/>
        <c:spPr>
          <a:ln>
            <a:solidFill>
              <a:srgbClr val="000000"/>
            </a:solidFill>
          </a:ln>
        </c:spPr>
        <c:txPr>
          <a:bodyPr/>
          <a:lstStyle/>
          <a:p>
            <a:pPr>
              <a:defRPr sz="1400">
                <a:solidFill>
                  <a:srgbClr val="000000"/>
                </a:solidFill>
              </a:defRPr>
            </a:pPr>
            <a:endParaRPr lang="en-US"/>
          </a:p>
        </c:txPr>
        <c:crossAx val="327205264"/>
        <c:crosses val="autoZero"/>
        <c:crossBetween val="between"/>
      </c:valAx>
      <c:valAx>
        <c:axId val="284722872"/>
        <c:scaling>
          <c:orientation val="minMax"/>
        </c:scaling>
        <c:delete val="0"/>
        <c:axPos val="r"/>
        <c:numFmt formatCode="#,##0" sourceLinked="0"/>
        <c:majorTickMark val="out"/>
        <c:minorTickMark val="none"/>
        <c:tickLblPos val="nextTo"/>
        <c:spPr>
          <a:ln>
            <a:solidFill>
              <a:srgbClr val="000000"/>
            </a:solidFill>
          </a:ln>
        </c:spPr>
        <c:txPr>
          <a:bodyPr/>
          <a:lstStyle/>
          <a:p>
            <a:pPr>
              <a:defRPr sz="1400">
                <a:solidFill>
                  <a:srgbClr val="000000"/>
                </a:solidFill>
              </a:defRPr>
            </a:pPr>
            <a:endParaRPr lang="en-US"/>
          </a:p>
        </c:txPr>
        <c:crossAx val="284723264"/>
        <c:crosses val="max"/>
        <c:crossBetween val="between"/>
      </c:valAx>
      <c:catAx>
        <c:axId val="284723264"/>
        <c:scaling>
          <c:orientation val="minMax"/>
        </c:scaling>
        <c:delete val="1"/>
        <c:axPos val="b"/>
        <c:numFmt formatCode="General" sourceLinked="1"/>
        <c:majorTickMark val="out"/>
        <c:minorTickMark val="none"/>
        <c:tickLblPos val="nextTo"/>
        <c:crossAx val="284722872"/>
        <c:crosses val="autoZero"/>
        <c:auto val="1"/>
        <c:lblAlgn val="ctr"/>
        <c:lblOffset val="100"/>
        <c:noMultiLvlLbl val="0"/>
      </c:catAx>
    </c:plotArea>
    <c:legend>
      <c:legendPos val="b"/>
      <c:layout>
        <c:manualLayout>
          <c:xMode val="edge"/>
          <c:yMode val="edge"/>
          <c:x val="0.31118447350044548"/>
          <c:y val="2.8922537337195259E-2"/>
          <c:w val="0.58252401935996534"/>
          <c:h val="7.1101414781244404E-2"/>
        </c:manualLayout>
      </c:layout>
      <c:overlay val="0"/>
      <c:txPr>
        <a:bodyPr/>
        <a:lstStyle/>
        <a:p>
          <a:pPr>
            <a:defRPr sz="1600">
              <a:solidFill>
                <a:srgbClr val="000000"/>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No. of cases</c:v>
                </c:pt>
              </c:strCache>
            </c:strRef>
          </c:tx>
          <c:spPr>
            <a:solidFill>
              <a:srgbClr val="0039A6"/>
            </a:solidFill>
            <a:ln>
              <a:solidFill>
                <a:schemeClr val="bg2"/>
              </a:solidFill>
            </a:ln>
          </c:spPr>
          <c:invertIfNegative val="0"/>
          <c:cat>
            <c:numRef>
              <c:f>Sheet1!$A$2:$A$25</c:f>
              <c:numCache>
                <c:formatCode>General</c:formatCode>
                <c:ptCount val="24"/>
                <c:pt idx="1">
                  <c:v>1994</c:v>
                </c:pt>
                <c:pt idx="3">
                  <c:v>1996</c:v>
                </c:pt>
                <c:pt idx="5">
                  <c:v>1998</c:v>
                </c:pt>
                <c:pt idx="7">
                  <c:v>2000</c:v>
                </c:pt>
                <c:pt idx="9">
                  <c:v>2002</c:v>
                </c:pt>
                <c:pt idx="11">
                  <c:v>2004</c:v>
                </c:pt>
                <c:pt idx="13">
                  <c:v>2006</c:v>
                </c:pt>
                <c:pt idx="15">
                  <c:v>2008</c:v>
                </c:pt>
                <c:pt idx="17">
                  <c:v>2010</c:v>
                </c:pt>
                <c:pt idx="19">
                  <c:v>2012</c:v>
                </c:pt>
                <c:pt idx="21">
                  <c:v>2014</c:v>
                </c:pt>
                <c:pt idx="23">
                  <c:v>2016</c:v>
                </c:pt>
              </c:numCache>
            </c:numRef>
          </c:cat>
          <c:val>
            <c:numRef>
              <c:f>Sheet1!$B$2:$B$25</c:f>
              <c:numCache>
                <c:formatCode>General</c:formatCode>
                <c:ptCount val="24"/>
                <c:pt idx="0">
                  <c:v>1216</c:v>
                </c:pt>
                <c:pt idx="1">
                  <c:v>1379</c:v>
                </c:pt>
                <c:pt idx="2">
                  <c:v>1343</c:v>
                </c:pt>
                <c:pt idx="3">
                  <c:v>1319</c:v>
                </c:pt>
                <c:pt idx="4">
                  <c:v>1259</c:v>
                </c:pt>
                <c:pt idx="5">
                  <c:v>1150</c:v>
                </c:pt>
                <c:pt idx="6">
                  <c:v>1099</c:v>
                </c:pt>
                <c:pt idx="7">
                  <c:v>975</c:v>
                </c:pt>
                <c:pt idx="8">
                  <c:v>927</c:v>
                </c:pt>
                <c:pt idx="9">
                  <c:v>892</c:v>
                </c:pt>
                <c:pt idx="10">
                  <c:v>936</c:v>
                </c:pt>
                <c:pt idx="11">
                  <c:v>832</c:v>
                </c:pt>
                <c:pt idx="12">
                  <c:v>816</c:v>
                </c:pt>
                <c:pt idx="13">
                  <c:v>818</c:v>
                </c:pt>
                <c:pt idx="14">
                  <c:v>733</c:v>
                </c:pt>
                <c:pt idx="15">
                  <c:v>691</c:v>
                </c:pt>
                <c:pt idx="16">
                  <c:v>579</c:v>
                </c:pt>
                <c:pt idx="17">
                  <c:v>594</c:v>
                </c:pt>
                <c:pt idx="18">
                  <c:v>573</c:v>
                </c:pt>
                <c:pt idx="19">
                  <c:v>534</c:v>
                </c:pt>
                <c:pt idx="20">
                  <c:v>532</c:v>
                </c:pt>
                <c:pt idx="21">
                  <c:v>512</c:v>
                </c:pt>
                <c:pt idx="22">
                  <c:v>500</c:v>
                </c:pt>
                <c:pt idx="23">
                  <c:v>430</c:v>
                </c:pt>
              </c:numCache>
            </c:numRef>
          </c:val>
          <c:extLst>
            <c:ext xmlns:c16="http://schemas.microsoft.com/office/drawing/2014/chart" uri="{C3380CC4-5D6E-409C-BE32-E72D297353CC}">
              <c16:uniqueId val="{00000000-4AB8-4F65-8BEA-0ABCB3362FF8}"/>
            </c:ext>
          </c:extLst>
        </c:ser>
        <c:dLbls>
          <c:showLegendKey val="0"/>
          <c:showVal val="0"/>
          <c:showCatName val="0"/>
          <c:showSerName val="0"/>
          <c:showPercent val="0"/>
          <c:showBubbleSize val="0"/>
        </c:dLbls>
        <c:gapWidth val="150"/>
        <c:axId val="389885520"/>
        <c:axId val="389885912"/>
      </c:barChart>
      <c:lineChart>
        <c:grouping val="standard"/>
        <c:varyColors val="0"/>
        <c:ser>
          <c:idx val="1"/>
          <c:order val="1"/>
          <c:tx>
            <c:strRef>
              <c:f>Sheet1!$C$1</c:f>
              <c:strCache>
                <c:ptCount val="1"/>
                <c:pt idx="0">
                  <c:v>Percentage of total cases</c:v>
                </c:pt>
              </c:strCache>
            </c:strRef>
          </c:tx>
          <c:spPr>
            <a:ln>
              <a:solidFill>
                <a:srgbClr val="FF6600"/>
              </a:solidFill>
            </a:ln>
          </c:spPr>
          <c:marker>
            <c:spPr>
              <a:solidFill>
                <a:srgbClr val="FF6600"/>
              </a:solidFill>
              <a:ln>
                <a:solidFill>
                  <a:srgbClr val="000000"/>
                </a:solidFill>
              </a:ln>
            </c:spPr>
          </c:marker>
          <c:cat>
            <c:numRef>
              <c:f>Sheet1!$A$2:$A$25</c:f>
              <c:numCache>
                <c:formatCode>General</c:formatCode>
                <c:ptCount val="24"/>
                <c:pt idx="1">
                  <c:v>1994</c:v>
                </c:pt>
                <c:pt idx="3">
                  <c:v>1996</c:v>
                </c:pt>
                <c:pt idx="5">
                  <c:v>1998</c:v>
                </c:pt>
                <c:pt idx="7">
                  <c:v>2000</c:v>
                </c:pt>
                <c:pt idx="9">
                  <c:v>2002</c:v>
                </c:pt>
                <c:pt idx="11">
                  <c:v>2004</c:v>
                </c:pt>
                <c:pt idx="13">
                  <c:v>2006</c:v>
                </c:pt>
                <c:pt idx="15">
                  <c:v>2008</c:v>
                </c:pt>
                <c:pt idx="17">
                  <c:v>2010</c:v>
                </c:pt>
                <c:pt idx="19">
                  <c:v>2012</c:v>
                </c:pt>
                <c:pt idx="21">
                  <c:v>2014</c:v>
                </c:pt>
                <c:pt idx="23">
                  <c:v>2016</c:v>
                </c:pt>
              </c:numCache>
            </c:numRef>
          </c:cat>
          <c:val>
            <c:numRef>
              <c:f>Sheet1!$C$2:$C$25</c:f>
              <c:numCache>
                <c:formatCode>General</c:formatCode>
                <c:ptCount val="24"/>
                <c:pt idx="0">
                  <c:v>5.19</c:v>
                </c:pt>
                <c:pt idx="1">
                  <c:v>6.12</c:v>
                </c:pt>
                <c:pt idx="2">
                  <c:v>6.34</c:v>
                </c:pt>
                <c:pt idx="3">
                  <c:v>6.65</c:v>
                </c:pt>
                <c:pt idx="4">
                  <c:v>6.81</c:v>
                </c:pt>
                <c:pt idx="5">
                  <c:v>6.68</c:v>
                </c:pt>
                <c:pt idx="6">
                  <c:v>6.68</c:v>
                </c:pt>
                <c:pt idx="7">
                  <c:v>6.35</c:v>
                </c:pt>
                <c:pt idx="8">
                  <c:v>6.17</c:v>
                </c:pt>
                <c:pt idx="9">
                  <c:v>6.32</c:v>
                </c:pt>
                <c:pt idx="10">
                  <c:v>6.72</c:v>
                </c:pt>
                <c:pt idx="11">
                  <c:v>6.14</c:v>
                </c:pt>
                <c:pt idx="12">
                  <c:v>6.18</c:v>
                </c:pt>
                <c:pt idx="13">
                  <c:v>6.33</c:v>
                </c:pt>
                <c:pt idx="14">
                  <c:v>5.86</c:v>
                </c:pt>
                <c:pt idx="15">
                  <c:v>5.71</c:v>
                </c:pt>
                <c:pt idx="16">
                  <c:v>5.33</c:v>
                </c:pt>
                <c:pt idx="17">
                  <c:v>5.65</c:v>
                </c:pt>
                <c:pt idx="18">
                  <c:v>5.77</c:v>
                </c:pt>
                <c:pt idx="19">
                  <c:v>5.65</c:v>
                </c:pt>
                <c:pt idx="20">
                  <c:v>5.86</c:v>
                </c:pt>
                <c:pt idx="21">
                  <c:v>5.73</c:v>
                </c:pt>
                <c:pt idx="22">
                  <c:v>5.49</c:v>
                </c:pt>
                <c:pt idx="23">
                  <c:v>4.84</c:v>
                </c:pt>
              </c:numCache>
            </c:numRef>
          </c:val>
          <c:smooth val="0"/>
          <c:extLst>
            <c:ext xmlns:c16="http://schemas.microsoft.com/office/drawing/2014/chart" uri="{C3380CC4-5D6E-409C-BE32-E72D297353CC}">
              <c16:uniqueId val="{00000001-4AB8-4F65-8BEA-0ABCB3362FF8}"/>
            </c:ext>
          </c:extLst>
        </c:ser>
        <c:dLbls>
          <c:showLegendKey val="0"/>
          <c:showVal val="0"/>
          <c:showCatName val="0"/>
          <c:showSerName val="0"/>
          <c:showPercent val="0"/>
          <c:showBubbleSize val="0"/>
        </c:dLbls>
        <c:marker val="1"/>
        <c:smooth val="0"/>
        <c:axId val="389886696"/>
        <c:axId val="389886304"/>
      </c:lineChart>
      <c:catAx>
        <c:axId val="389885520"/>
        <c:scaling>
          <c:orientation val="minMax"/>
        </c:scaling>
        <c:delete val="0"/>
        <c:axPos val="b"/>
        <c:numFmt formatCode="General" sourceLinked="0"/>
        <c:majorTickMark val="out"/>
        <c:minorTickMark val="none"/>
        <c:tickLblPos val="nextTo"/>
        <c:spPr>
          <a:ln>
            <a:solidFill>
              <a:srgbClr val="000000"/>
            </a:solidFill>
          </a:ln>
        </c:spPr>
        <c:txPr>
          <a:bodyPr/>
          <a:lstStyle/>
          <a:p>
            <a:pPr>
              <a:defRPr sz="1600">
                <a:solidFill>
                  <a:srgbClr val="000000"/>
                </a:solidFill>
              </a:defRPr>
            </a:pPr>
            <a:endParaRPr lang="en-US"/>
          </a:p>
        </c:txPr>
        <c:crossAx val="389885912"/>
        <c:crosses val="autoZero"/>
        <c:auto val="1"/>
        <c:lblAlgn val="ctr"/>
        <c:lblOffset val="100"/>
        <c:noMultiLvlLbl val="0"/>
      </c:catAx>
      <c:valAx>
        <c:axId val="389885912"/>
        <c:scaling>
          <c:orientation val="minMax"/>
        </c:scaling>
        <c:delete val="0"/>
        <c:axPos val="l"/>
        <c:numFmt formatCode="#,##0" sourceLinked="0"/>
        <c:majorTickMark val="out"/>
        <c:minorTickMark val="none"/>
        <c:tickLblPos val="nextTo"/>
        <c:spPr>
          <a:ln>
            <a:solidFill>
              <a:srgbClr val="000000"/>
            </a:solidFill>
          </a:ln>
        </c:spPr>
        <c:txPr>
          <a:bodyPr/>
          <a:lstStyle/>
          <a:p>
            <a:pPr>
              <a:defRPr sz="1600">
                <a:solidFill>
                  <a:srgbClr val="000000"/>
                </a:solidFill>
              </a:defRPr>
            </a:pPr>
            <a:endParaRPr lang="en-US"/>
          </a:p>
        </c:txPr>
        <c:crossAx val="389885520"/>
        <c:crosses val="autoZero"/>
        <c:crossBetween val="between"/>
      </c:valAx>
      <c:valAx>
        <c:axId val="389886304"/>
        <c:scaling>
          <c:orientation val="minMax"/>
        </c:scaling>
        <c:delete val="0"/>
        <c:axPos val="r"/>
        <c:numFmt formatCode="#,##0_);[Red]\(#,##0\)" sourceLinked="0"/>
        <c:majorTickMark val="out"/>
        <c:minorTickMark val="none"/>
        <c:tickLblPos val="nextTo"/>
        <c:spPr>
          <a:ln>
            <a:solidFill>
              <a:srgbClr val="000000"/>
            </a:solidFill>
          </a:ln>
        </c:spPr>
        <c:txPr>
          <a:bodyPr/>
          <a:lstStyle/>
          <a:p>
            <a:pPr>
              <a:defRPr>
                <a:solidFill>
                  <a:srgbClr val="000000"/>
                </a:solidFill>
              </a:defRPr>
            </a:pPr>
            <a:endParaRPr lang="en-US"/>
          </a:p>
        </c:txPr>
        <c:crossAx val="389886696"/>
        <c:crosses val="max"/>
        <c:crossBetween val="between"/>
      </c:valAx>
      <c:catAx>
        <c:axId val="389886696"/>
        <c:scaling>
          <c:orientation val="minMax"/>
        </c:scaling>
        <c:delete val="1"/>
        <c:axPos val="b"/>
        <c:numFmt formatCode="General" sourceLinked="1"/>
        <c:majorTickMark val="out"/>
        <c:minorTickMark val="none"/>
        <c:tickLblPos val="nextTo"/>
        <c:crossAx val="389886304"/>
        <c:crosses val="autoZero"/>
        <c:auto val="1"/>
        <c:lblAlgn val="ctr"/>
        <c:lblOffset val="100"/>
        <c:noMultiLvlLbl val="0"/>
      </c:catAx>
    </c:plotArea>
    <c:legend>
      <c:legendPos val="b"/>
      <c:layout>
        <c:manualLayout>
          <c:xMode val="edge"/>
          <c:yMode val="edge"/>
          <c:x val="0.35313743736578385"/>
          <c:y val="7.3682616596002504E-3"/>
          <c:w val="0.58791783171938272"/>
          <c:h val="0.10022995976869498"/>
        </c:manualLayout>
      </c:layout>
      <c:overlay val="0"/>
      <c:txPr>
        <a:bodyPr/>
        <a:lstStyle/>
        <a:p>
          <a:pPr>
            <a:defRPr sz="1600">
              <a:solidFill>
                <a:srgbClr val="000000"/>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7438849987549176E-2"/>
          <c:y val="0.12964518916842713"/>
          <c:w val="0.90356853876767906"/>
          <c:h val="0.7496384674476666"/>
        </c:manualLayout>
      </c:layout>
      <c:barChart>
        <c:barDir val="col"/>
        <c:grouping val="stacked"/>
        <c:varyColors val="0"/>
        <c:ser>
          <c:idx val="0"/>
          <c:order val="0"/>
          <c:tx>
            <c:strRef>
              <c:f>Sheet1!$B$1</c:f>
              <c:strCache>
                <c:ptCount val="1"/>
                <c:pt idx="0">
                  <c:v>DOT only</c:v>
                </c:pt>
              </c:strCache>
            </c:strRef>
          </c:tx>
          <c:spPr>
            <a:solidFill>
              <a:schemeClr val="tx1">
                <a:lumMod val="75000"/>
              </a:schemeClr>
            </a:solidFill>
            <a:ln>
              <a:solidFill>
                <a:schemeClr val="bg2">
                  <a:lumMod val="50000"/>
                </a:schemeClr>
              </a:solidFill>
            </a:ln>
          </c:spPr>
          <c:invertIfNegative val="0"/>
          <c:cat>
            <c:numRef>
              <c:f>Sheet1!$A$2:$A$23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Sheet1!$B$2:$B$23</c:f>
              <c:numCache>
                <c:formatCode>0.00</c:formatCode>
                <c:ptCount val="22"/>
                <c:pt idx="0">
                  <c:v>21.7</c:v>
                </c:pt>
                <c:pt idx="1">
                  <c:v>28.1</c:v>
                </c:pt>
                <c:pt idx="2">
                  <c:v>37.299999999999997</c:v>
                </c:pt>
                <c:pt idx="3">
                  <c:v>42.5</c:v>
                </c:pt>
                <c:pt idx="4">
                  <c:v>47</c:v>
                </c:pt>
                <c:pt idx="5">
                  <c:v>47.7</c:v>
                </c:pt>
                <c:pt idx="6">
                  <c:v>49.4</c:v>
                </c:pt>
                <c:pt idx="7">
                  <c:v>52.5</c:v>
                </c:pt>
                <c:pt idx="8">
                  <c:v>53.6</c:v>
                </c:pt>
                <c:pt idx="9">
                  <c:v>55.4</c:v>
                </c:pt>
                <c:pt idx="10">
                  <c:v>56.5</c:v>
                </c:pt>
                <c:pt idx="11">
                  <c:v>58.9</c:v>
                </c:pt>
                <c:pt idx="12">
                  <c:v>57.9</c:v>
                </c:pt>
                <c:pt idx="13">
                  <c:v>57.5</c:v>
                </c:pt>
                <c:pt idx="14">
                  <c:v>56.3</c:v>
                </c:pt>
                <c:pt idx="15">
                  <c:v>56.4</c:v>
                </c:pt>
                <c:pt idx="16">
                  <c:v>59.6</c:v>
                </c:pt>
                <c:pt idx="17">
                  <c:v>59.3</c:v>
                </c:pt>
                <c:pt idx="18">
                  <c:v>62.2</c:v>
                </c:pt>
                <c:pt idx="19">
                  <c:v>61.8</c:v>
                </c:pt>
                <c:pt idx="20">
                  <c:v>63.2</c:v>
                </c:pt>
                <c:pt idx="21">
                  <c:v>63.9</c:v>
                </c:pt>
              </c:numCache>
            </c:numRef>
          </c:val>
          <c:extLst>
            <c:ext xmlns:c16="http://schemas.microsoft.com/office/drawing/2014/chart" uri="{C3380CC4-5D6E-409C-BE32-E72D297353CC}">
              <c16:uniqueId val="{00000000-74BF-4E97-B9EF-B29EFC2FF4AC}"/>
            </c:ext>
          </c:extLst>
        </c:ser>
        <c:ser>
          <c:idx val="1"/>
          <c:order val="1"/>
          <c:tx>
            <c:strRef>
              <c:f>Sheet1!$C$1</c:f>
              <c:strCache>
                <c:ptCount val="1"/>
                <c:pt idx="0">
                  <c:v>DOT + SA</c:v>
                </c:pt>
              </c:strCache>
            </c:strRef>
          </c:tx>
          <c:spPr>
            <a:solidFill>
              <a:schemeClr val="tx1">
                <a:lumMod val="60000"/>
                <a:lumOff val="40000"/>
              </a:schemeClr>
            </a:solidFill>
            <a:ln>
              <a:solidFill>
                <a:schemeClr val="bg2">
                  <a:lumMod val="50000"/>
                </a:schemeClr>
              </a:solidFill>
            </a:ln>
          </c:spPr>
          <c:invertIfNegative val="0"/>
          <c:cat>
            <c:numRef>
              <c:f>Sheet1!$A$2:$A$23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Sheet1!$C$2:$C$23</c:f>
              <c:numCache>
                <c:formatCode>0.00</c:formatCode>
                <c:ptCount val="22"/>
                <c:pt idx="0">
                  <c:v>14.4</c:v>
                </c:pt>
                <c:pt idx="1">
                  <c:v>20.5</c:v>
                </c:pt>
                <c:pt idx="2">
                  <c:v>21.5</c:v>
                </c:pt>
                <c:pt idx="3">
                  <c:v>22.4</c:v>
                </c:pt>
                <c:pt idx="4">
                  <c:v>23.8</c:v>
                </c:pt>
                <c:pt idx="5">
                  <c:v>26.6</c:v>
                </c:pt>
                <c:pt idx="6">
                  <c:v>27.6</c:v>
                </c:pt>
                <c:pt idx="7">
                  <c:v>25.8</c:v>
                </c:pt>
                <c:pt idx="8">
                  <c:v>27.5</c:v>
                </c:pt>
                <c:pt idx="9">
                  <c:v>27.8</c:v>
                </c:pt>
                <c:pt idx="10">
                  <c:v>28.5</c:v>
                </c:pt>
                <c:pt idx="11">
                  <c:v>27.7</c:v>
                </c:pt>
                <c:pt idx="12">
                  <c:v>29.6</c:v>
                </c:pt>
                <c:pt idx="13">
                  <c:v>30.4</c:v>
                </c:pt>
                <c:pt idx="14">
                  <c:v>32.9</c:v>
                </c:pt>
                <c:pt idx="15">
                  <c:v>33.5</c:v>
                </c:pt>
                <c:pt idx="16">
                  <c:v>30.3</c:v>
                </c:pt>
                <c:pt idx="17">
                  <c:v>31.1</c:v>
                </c:pt>
                <c:pt idx="18">
                  <c:v>29.2</c:v>
                </c:pt>
                <c:pt idx="19">
                  <c:v>29.1</c:v>
                </c:pt>
                <c:pt idx="20">
                  <c:v>28.8</c:v>
                </c:pt>
                <c:pt idx="21">
                  <c:v>29</c:v>
                </c:pt>
              </c:numCache>
            </c:numRef>
          </c:val>
          <c:extLst>
            <c:ext xmlns:c16="http://schemas.microsoft.com/office/drawing/2014/chart" uri="{C3380CC4-5D6E-409C-BE32-E72D297353CC}">
              <c16:uniqueId val="{00000001-74BF-4E97-B9EF-B29EFC2FF4AC}"/>
            </c:ext>
          </c:extLst>
        </c:ser>
        <c:ser>
          <c:idx val="2"/>
          <c:order val="2"/>
          <c:tx>
            <c:strRef>
              <c:f>Sheet1!$D$1</c:f>
              <c:strCache>
                <c:ptCount val="1"/>
                <c:pt idx="0">
                  <c:v>SA only</c:v>
                </c:pt>
              </c:strCache>
            </c:strRef>
          </c:tx>
          <c:spPr>
            <a:solidFill>
              <a:schemeClr val="tx1">
                <a:lumMod val="20000"/>
                <a:lumOff val="80000"/>
              </a:schemeClr>
            </a:solidFill>
            <a:ln>
              <a:solidFill>
                <a:schemeClr val="bg2">
                  <a:lumMod val="50000"/>
                </a:schemeClr>
              </a:solidFill>
            </a:ln>
          </c:spPr>
          <c:invertIfNegative val="0"/>
          <c:cat>
            <c:numRef>
              <c:f>Sheet1!$A$2:$A$23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Sheet1!$D$2:$D$23</c:f>
              <c:numCache>
                <c:formatCode>0.00</c:formatCode>
                <c:ptCount val="22"/>
                <c:pt idx="0">
                  <c:v>63.83</c:v>
                </c:pt>
                <c:pt idx="1">
                  <c:v>51.42</c:v>
                </c:pt>
                <c:pt idx="2">
                  <c:v>41.25</c:v>
                </c:pt>
                <c:pt idx="3">
                  <c:v>35.1</c:v>
                </c:pt>
                <c:pt idx="4">
                  <c:v>29.21</c:v>
                </c:pt>
                <c:pt idx="5">
                  <c:v>25.75</c:v>
                </c:pt>
                <c:pt idx="6">
                  <c:v>22.97</c:v>
                </c:pt>
                <c:pt idx="7">
                  <c:v>21.68</c:v>
                </c:pt>
                <c:pt idx="8">
                  <c:v>18.84</c:v>
                </c:pt>
                <c:pt idx="9">
                  <c:v>16.84</c:v>
                </c:pt>
                <c:pt idx="10">
                  <c:v>15.02</c:v>
                </c:pt>
                <c:pt idx="11">
                  <c:v>13.38</c:v>
                </c:pt>
                <c:pt idx="12">
                  <c:v>12.52</c:v>
                </c:pt>
                <c:pt idx="13">
                  <c:v>12.09</c:v>
                </c:pt>
                <c:pt idx="14">
                  <c:v>10.79</c:v>
                </c:pt>
                <c:pt idx="15" formatCode="General">
                  <c:v>10.130000000000001</c:v>
                </c:pt>
                <c:pt idx="16">
                  <c:v>10.08</c:v>
                </c:pt>
                <c:pt idx="17" formatCode="General">
                  <c:v>9.66</c:v>
                </c:pt>
                <c:pt idx="18">
                  <c:v>8.6</c:v>
                </c:pt>
                <c:pt idx="19">
                  <c:v>9.09</c:v>
                </c:pt>
                <c:pt idx="20">
                  <c:v>7.95</c:v>
                </c:pt>
                <c:pt idx="21">
                  <c:v>7.11</c:v>
                </c:pt>
              </c:numCache>
            </c:numRef>
          </c:val>
          <c:extLst>
            <c:ext xmlns:c16="http://schemas.microsoft.com/office/drawing/2014/chart" uri="{C3380CC4-5D6E-409C-BE32-E72D297353CC}">
              <c16:uniqueId val="{00000002-74BF-4E97-B9EF-B29EFC2FF4AC}"/>
            </c:ext>
          </c:extLst>
        </c:ser>
        <c:dLbls>
          <c:showLegendKey val="0"/>
          <c:showVal val="0"/>
          <c:showCatName val="0"/>
          <c:showSerName val="0"/>
          <c:showPercent val="0"/>
          <c:showBubbleSize val="0"/>
        </c:dLbls>
        <c:gapWidth val="150"/>
        <c:overlap val="100"/>
        <c:axId val="389210040"/>
        <c:axId val="389207688"/>
      </c:barChart>
      <c:catAx>
        <c:axId val="389210040"/>
        <c:scaling>
          <c:orientation val="minMax"/>
        </c:scaling>
        <c:delete val="0"/>
        <c:axPos val="b"/>
        <c:numFmt formatCode="General" sourceLinked="1"/>
        <c:majorTickMark val="out"/>
        <c:minorTickMark val="none"/>
        <c:tickLblPos val="nextTo"/>
        <c:spPr>
          <a:ln>
            <a:solidFill>
              <a:srgbClr val="000000"/>
            </a:solidFill>
          </a:ln>
        </c:spPr>
        <c:txPr>
          <a:bodyPr/>
          <a:lstStyle/>
          <a:p>
            <a:pPr>
              <a:defRPr sz="1600"/>
            </a:pPr>
            <a:endParaRPr lang="en-US"/>
          </a:p>
        </c:txPr>
        <c:crossAx val="389207688"/>
        <c:crosses val="autoZero"/>
        <c:auto val="1"/>
        <c:lblAlgn val="ctr"/>
        <c:lblOffset val="100"/>
        <c:tickLblSkip val="3"/>
        <c:noMultiLvlLbl val="0"/>
      </c:catAx>
      <c:valAx>
        <c:axId val="389207688"/>
        <c:scaling>
          <c:orientation val="minMax"/>
          <c:max val="100"/>
        </c:scaling>
        <c:delete val="0"/>
        <c:axPos val="l"/>
        <c:numFmt formatCode="#,##0" sourceLinked="0"/>
        <c:majorTickMark val="out"/>
        <c:minorTickMark val="none"/>
        <c:tickLblPos val="nextTo"/>
        <c:spPr>
          <a:ln>
            <a:solidFill>
              <a:srgbClr val="000000"/>
            </a:solidFill>
          </a:ln>
        </c:spPr>
        <c:txPr>
          <a:bodyPr/>
          <a:lstStyle/>
          <a:p>
            <a:pPr>
              <a:defRPr sz="1600"/>
            </a:pPr>
            <a:endParaRPr lang="en-US"/>
          </a:p>
        </c:txPr>
        <c:crossAx val="389210040"/>
        <c:crosses val="autoZero"/>
        <c:crossBetween val="between"/>
      </c:valAx>
    </c:plotArea>
    <c:legend>
      <c:legendPos val="t"/>
      <c:overlay val="0"/>
      <c:txPr>
        <a:bodyPr/>
        <a:lstStyle/>
        <a:p>
          <a:pPr>
            <a:defRPr sz="1600"/>
          </a:pPr>
          <a:endParaRPr lang="en-US"/>
        </a:p>
      </c:txPr>
    </c:legend>
    <c:plotVisOnly val="1"/>
    <c:dispBlanksAs val="gap"/>
    <c:showDLblsOverMax val="0"/>
  </c:chart>
  <c:txPr>
    <a:bodyPr/>
    <a:lstStyle/>
    <a:p>
      <a:pPr>
        <a:defRPr sz="1800">
          <a:solidFill>
            <a:srgbClr val="000000"/>
          </a:solidFill>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5088665141044494E-2"/>
          <c:y val="6.4529411764705863E-2"/>
          <c:w val="0.90230011843844593"/>
          <c:h val="0.74799675775822139"/>
        </c:manualLayout>
      </c:layout>
      <c:barChart>
        <c:barDir val="col"/>
        <c:grouping val="clustered"/>
        <c:varyColors val="0"/>
        <c:ser>
          <c:idx val="0"/>
          <c:order val="0"/>
          <c:tx>
            <c:strRef>
              <c:f>Sheet1!$B$1</c:f>
              <c:strCache>
                <c:ptCount val="1"/>
                <c:pt idx="0">
                  <c:v>Completed in ≤1 year</c:v>
                </c:pt>
              </c:strCache>
            </c:strRef>
          </c:tx>
          <c:spPr>
            <a:solidFill>
              <a:schemeClr val="tx1">
                <a:lumMod val="20000"/>
                <a:lumOff val="80000"/>
              </a:schemeClr>
            </a:solidFill>
            <a:ln>
              <a:solidFill>
                <a:schemeClr val="bg2">
                  <a:lumMod val="50000"/>
                </a:schemeClr>
              </a:solidFill>
            </a:ln>
          </c:spPr>
          <c:invertIfNegative val="0"/>
          <c:cat>
            <c:numRef>
              <c:f>Sheet1!$A$2:$A$23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Sheet1!$B$2:$B$23</c:f>
              <c:numCache>
                <c:formatCode>General</c:formatCode>
                <c:ptCount val="22"/>
                <c:pt idx="0">
                  <c:v>63.4</c:v>
                </c:pt>
                <c:pt idx="1">
                  <c:v>68.599999999999994</c:v>
                </c:pt>
                <c:pt idx="2">
                  <c:v>74.099999999999994</c:v>
                </c:pt>
                <c:pt idx="3">
                  <c:v>76.8</c:v>
                </c:pt>
                <c:pt idx="4">
                  <c:v>78.7</c:v>
                </c:pt>
                <c:pt idx="5">
                  <c:v>81.2</c:v>
                </c:pt>
                <c:pt idx="6">
                  <c:v>81.400000000000006</c:v>
                </c:pt>
                <c:pt idx="7">
                  <c:v>82.2</c:v>
                </c:pt>
                <c:pt idx="8">
                  <c:v>82.5</c:v>
                </c:pt>
                <c:pt idx="9">
                  <c:v>83</c:v>
                </c:pt>
                <c:pt idx="10">
                  <c:v>83.6</c:v>
                </c:pt>
                <c:pt idx="11">
                  <c:v>84.3</c:v>
                </c:pt>
                <c:pt idx="12">
                  <c:v>84</c:v>
                </c:pt>
                <c:pt idx="13">
                  <c:v>84.8</c:v>
                </c:pt>
                <c:pt idx="14">
                  <c:v>85.6</c:v>
                </c:pt>
                <c:pt idx="15">
                  <c:v>86.1</c:v>
                </c:pt>
                <c:pt idx="16">
                  <c:v>88.8</c:v>
                </c:pt>
                <c:pt idx="17">
                  <c:v>89.7</c:v>
                </c:pt>
                <c:pt idx="18">
                  <c:v>89.7</c:v>
                </c:pt>
                <c:pt idx="19">
                  <c:v>90.1</c:v>
                </c:pt>
                <c:pt idx="20">
                  <c:v>89.8</c:v>
                </c:pt>
                <c:pt idx="21">
                  <c:v>90.1</c:v>
                </c:pt>
              </c:numCache>
            </c:numRef>
          </c:val>
          <c:extLst>
            <c:ext xmlns:c16="http://schemas.microsoft.com/office/drawing/2014/chart" uri="{C3380CC4-5D6E-409C-BE32-E72D297353CC}">
              <c16:uniqueId val="{00000000-B996-4D2D-8361-F51EC5D0AD6E}"/>
            </c:ext>
          </c:extLst>
        </c:ser>
        <c:ser>
          <c:idx val="1"/>
          <c:order val="1"/>
          <c:tx>
            <c:strRef>
              <c:f>Sheet1!$C$1</c:f>
              <c:strCache>
                <c:ptCount val="1"/>
                <c:pt idx="0">
                  <c:v>Completed</c:v>
                </c:pt>
              </c:strCache>
            </c:strRef>
          </c:tx>
          <c:spPr>
            <a:solidFill>
              <a:schemeClr val="tx1"/>
            </a:solidFill>
            <a:ln>
              <a:solidFill>
                <a:schemeClr val="bg2">
                  <a:lumMod val="50000"/>
                </a:schemeClr>
              </a:solidFill>
            </a:ln>
          </c:spPr>
          <c:invertIfNegative val="0"/>
          <c:cat>
            <c:numRef>
              <c:f>Sheet1!$A$2:$A$23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Sheet1!$C$2:$C$23</c:f>
              <c:numCache>
                <c:formatCode>General</c:formatCode>
                <c:ptCount val="22"/>
                <c:pt idx="0">
                  <c:v>86</c:v>
                </c:pt>
                <c:pt idx="1">
                  <c:v>86.8</c:v>
                </c:pt>
                <c:pt idx="2">
                  <c:v>89.2</c:v>
                </c:pt>
                <c:pt idx="3">
                  <c:v>90.2</c:v>
                </c:pt>
                <c:pt idx="4">
                  <c:v>91</c:v>
                </c:pt>
                <c:pt idx="5">
                  <c:v>92.2</c:v>
                </c:pt>
                <c:pt idx="6">
                  <c:v>92.2</c:v>
                </c:pt>
                <c:pt idx="7">
                  <c:v>92.5</c:v>
                </c:pt>
                <c:pt idx="8">
                  <c:v>92.7</c:v>
                </c:pt>
                <c:pt idx="9">
                  <c:v>92.5</c:v>
                </c:pt>
                <c:pt idx="10">
                  <c:v>92.8</c:v>
                </c:pt>
                <c:pt idx="11">
                  <c:v>92.6</c:v>
                </c:pt>
                <c:pt idx="12">
                  <c:v>92.5</c:v>
                </c:pt>
                <c:pt idx="13">
                  <c:v>93.2</c:v>
                </c:pt>
                <c:pt idx="14">
                  <c:v>93.9</c:v>
                </c:pt>
                <c:pt idx="15">
                  <c:v>93.3</c:v>
                </c:pt>
                <c:pt idx="16">
                  <c:v>95.6</c:v>
                </c:pt>
                <c:pt idx="17">
                  <c:v>96.1</c:v>
                </c:pt>
                <c:pt idx="18">
                  <c:v>96.4</c:v>
                </c:pt>
                <c:pt idx="19">
                  <c:v>96.4</c:v>
                </c:pt>
                <c:pt idx="20">
                  <c:v>96.2</c:v>
                </c:pt>
                <c:pt idx="21">
                  <c:v>96.6</c:v>
                </c:pt>
              </c:numCache>
            </c:numRef>
          </c:val>
          <c:extLst>
            <c:ext xmlns:c16="http://schemas.microsoft.com/office/drawing/2014/chart" uri="{C3380CC4-5D6E-409C-BE32-E72D297353CC}">
              <c16:uniqueId val="{00000001-B996-4D2D-8361-F51EC5D0AD6E}"/>
            </c:ext>
          </c:extLst>
        </c:ser>
        <c:dLbls>
          <c:showLegendKey val="0"/>
          <c:showVal val="0"/>
          <c:showCatName val="0"/>
          <c:showSerName val="0"/>
          <c:showPercent val="0"/>
          <c:showBubbleSize val="0"/>
        </c:dLbls>
        <c:gapWidth val="150"/>
        <c:axId val="389887480"/>
        <c:axId val="389887872"/>
      </c:barChart>
      <c:catAx>
        <c:axId val="389887480"/>
        <c:scaling>
          <c:orientation val="minMax"/>
        </c:scaling>
        <c:delete val="0"/>
        <c:axPos val="b"/>
        <c:numFmt formatCode="General" sourceLinked="1"/>
        <c:majorTickMark val="out"/>
        <c:minorTickMark val="none"/>
        <c:tickLblPos val="nextTo"/>
        <c:spPr>
          <a:ln>
            <a:solidFill>
              <a:srgbClr val="000000"/>
            </a:solidFill>
          </a:ln>
        </c:spPr>
        <c:txPr>
          <a:bodyPr rot="0" vert="horz"/>
          <a:lstStyle/>
          <a:p>
            <a:pPr>
              <a:defRPr sz="1400">
                <a:solidFill>
                  <a:srgbClr val="000000"/>
                </a:solidFill>
              </a:defRPr>
            </a:pPr>
            <a:endParaRPr lang="en-US"/>
          </a:p>
        </c:txPr>
        <c:crossAx val="389887872"/>
        <c:crosses val="autoZero"/>
        <c:auto val="1"/>
        <c:lblAlgn val="ctr"/>
        <c:lblOffset val="100"/>
        <c:tickLblSkip val="3"/>
        <c:noMultiLvlLbl val="0"/>
      </c:catAx>
      <c:valAx>
        <c:axId val="389887872"/>
        <c:scaling>
          <c:orientation val="minMax"/>
          <c:max val="100"/>
        </c:scaling>
        <c:delete val="0"/>
        <c:axPos val="l"/>
        <c:numFmt formatCode="General" sourceLinked="1"/>
        <c:majorTickMark val="out"/>
        <c:minorTickMark val="none"/>
        <c:tickLblPos val="nextTo"/>
        <c:spPr>
          <a:ln>
            <a:solidFill>
              <a:srgbClr val="000000"/>
            </a:solidFill>
          </a:ln>
        </c:spPr>
        <c:txPr>
          <a:bodyPr/>
          <a:lstStyle/>
          <a:p>
            <a:pPr>
              <a:defRPr sz="1600">
                <a:solidFill>
                  <a:srgbClr val="000000"/>
                </a:solidFill>
              </a:defRPr>
            </a:pPr>
            <a:endParaRPr lang="en-US"/>
          </a:p>
        </c:txPr>
        <c:crossAx val="389887480"/>
        <c:crosses val="autoZero"/>
        <c:crossBetween val="between"/>
        <c:majorUnit val="20"/>
      </c:valAx>
    </c:plotArea>
    <c:legend>
      <c:legendPos val="b"/>
      <c:layout>
        <c:manualLayout>
          <c:xMode val="edge"/>
          <c:yMode val="edge"/>
          <c:x val="0.40802523093985932"/>
          <c:y val="0"/>
          <c:w val="0.49418624124523808"/>
          <c:h val="6.9709124594719771E-2"/>
        </c:manualLayout>
      </c:layout>
      <c:overlay val="0"/>
      <c:txPr>
        <a:bodyPr/>
        <a:lstStyle/>
        <a:p>
          <a:pPr>
            <a:defRPr sz="1600">
              <a:solidFill>
                <a:srgbClr val="000000"/>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 </a:t>
            </a:r>
          </a:p>
        </c:rich>
      </c:tx>
      <c:overlay val="0"/>
      <c:spPr>
        <a:noFill/>
        <a:ln>
          <a:noFill/>
        </a:ln>
        <a:effectLst/>
      </c:spPr>
    </c:title>
    <c:autoTitleDeleted val="0"/>
    <c:plotArea>
      <c:layout/>
      <c:barChart>
        <c:barDir val="col"/>
        <c:grouping val="clustered"/>
        <c:varyColors val="0"/>
        <c:ser>
          <c:idx val="0"/>
          <c:order val="0"/>
          <c:tx>
            <c:strRef>
              <c:f>'Slide33-Table13'!$B$1</c:f>
              <c:strCache>
                <c:ptCount val="1"/>
                <c:pt idx="0">
                  <c:v>Coverage (%)</c:v>
                </c:pt>
              </c:strCache>
            </c:strRef>
          </c:tx>
          <c:spPr>
            <a:solidFill>
              <a:srgbClr val="86B2D8"/>
            </a:solidFill>
            <a:ln>
              <a:noFill/>
            </a:ln>
            <a:effectLst/>
          </c:spPr>
          <c:invertIfNegative val="0"/>
          <c:dLbls>
            <c:dLbl>
              <c:idx val="6"/>
              <c:spPr>
                <a:noFill/>
                <a:ln>
                  <a:noFill/>
                </a:ln>
                <a:effectLst/>
              </c:spPr>
              <c:txPr>
                <a:bodyPr rot="0" spcFirstLastPara="1" vertOverflow="ellipsis" vert="horz" wrap="square" lIns="0" tIns="45720" rIns="0" bIns="0" anchor="ctr" anchorCtr="1">
                  <a:spAutoFit/>
                </a:bodyPr>
                <a:lstStyle/>
                <a:p>
                  <a:pPr>
                    <a:defRPr sz="1100" b="1" i="0" u="none" strike="noStrike" kern="1200" baseline="0">
                      <a:solidFill>
                        <a:srgbClr val="000000"/>
                      </a:solidFill>
                      <a:latin typeface="+mj-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B9F-46C3-8665-E13E445C8076}"/>
                </c:ext>
              </c:extLst>
            </c:dLbl>
            <c:spPr>
              <a:noFill/>
              <a:ln>
                <a:noFill/>
              </a:ln>
              <a:effectLst/>
            </c:spPr>
            <c:txPr>
              <a:bodyPr rot="0" spcFirstLastPara="1" vertOverflow="ellipsis" vert="horz" wrap="square" lIns="0" tIns="0" rIns="0" bIns="0" anchor="ctr" anchorCtr="1">
                <a:spAutoFit/>
              </a:bodyPr>
              <a:lstStyle/>
              <a:p>
                <a:pPr>
                  <a:defRPr sz="1100" b="1" i="0" u="none" strike="noStrike" kern="1200" baseline="0">
                    <a:solidFill>
                      <a:srgbClr val="000000"/>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'Slide33-Table13'!$A$2:$A$14</c:f>
              <c:numCache>
                <c:formatCode>General</c:formatCode>
                <c:ptCount val="13"/>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numCache>
            </c:numRef>
          </c:cat>
          <c:val>
            <c:numRef>
              <c:f>'Slide33-Table13'!$B$2:$B$14</c:f>
              <c:numCache>
                <c:formatCode>0.0</c:formatCode>
                <c:ptCount val="13"/>
                <c:pt idx="0">
                  <c:v>52.564668491215684</c:v>
                </c:pt>
                <c:pt idx="1">
                  <c:v>68.449393082048005</c:v>
                </c:pt>
                <c:pt idx="2">
                  <c:v>70.069799906933454</c:v>
                </c:pt>
                <c:pt idx="3">
                  <c:v>80.844124700239803</c:v>
                </c:pt>
                <c:pt idx="4">
                  <c:v>81.608621894022548</c:v>
                </c:pt>
                <c:pt idx="5">
                  <c:v>86.885061353146469</c:v>
                </c:pt>
                <c:pt idx="6">
                  <c:v>91.616412439399326</c:v>
                </c:pt>
                <c:pt idx="7">
                  <c:v>94.225299863979231</c:v>
                </c:pt>
                <c:pt idx="8">
                  <c:v>94.861038280020978</c:v>
                </c:pt>
                <c:pt idx="9">
                  <c:v>95.860477741585242</c:v>
                </c:pt>
                <c:pt idx="10">
                  <c:v>96.667588495575217</c:v>
                </c:pt>
                <c:pt idx="11">
                  <c:v>97.111231101511876</c:v>
                </c:pt>
                <c:pt idx="12">
                  <c:v>96.38369170622731</c:v>
                </c:pt>
              </c:numCache>
            </c:numRef>
          </c:val>
          <c:extLst>
            <c:ext xmlns:c16="http://schemas.microsoft.com/office/drawing/2014/chart" uri="{C3380CC4-5D6E-409C-BE32-E72D297353CC}">
              <c16:uniqueId val="{00000000-C700-4FB9-9FC7-D88C5AEC11CA}"/>
            </c:ext>
          </c:extLst>
        </c:ser>
        <c:dLbls>
          <c:dLblPos val="outEnd"/>
          <c:showLegendKey val="0"/>
          <c:showVal val="1"/>
          <c:showCatName val="0"/>
          <c:showSerName val="0"/>
          <c:showPercent val="0"/>
          <c:showBubbleSize val="0"/>
        </c:dLbls>
        <c:gapWidth val="50"/>
        <c:axId val="320306920"/>
        <c:axId val="320303784"/>
      </c:barChart>
      <c:catAx>
        <c:axId val="320306920"/>
        <c:scaling>
          <c:orientation val="minMax"/>
        </c:scaling>
        <c:delete val="0"/>
        <c:axPos val="b"/>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200" b="0" i="0" u="none" strike="noStrike" kern="1200" baseline="0">
                <a:solidFill>
                  <a:srgbClr val="000000"/>
                </a:solidFill>
                <a:latin typeface="+mn-lt"/>
                <a:ea typeface="+mn-ea"/>
                <a:cs typeface="+mn-cs"/>
              </a:defRPr>
            </a:pPr>
            <a:endParaRPr lang="en-US"/>
          </a:p>
        </c:txPr>
        <c:crossAx val="320303784"/>
        <c:crosses val="autoZero"/>
        <c:auto val="1"/>
        <c:lblAlgn val="ctr"/>
        <c:lblOffset val="100"/>
        <c:noMultiLvlLbl val="0"/>
      </c:catAx>
      <c:valAx>
        <c:axId val="320303784"/>
        <c:scaling>
          <c:orientation val="minMax"/>
          <c:max val="100"/>
        </c:scaling>
        <c:delete val="0"/>
        <c:axPos val="l"/>
        <c:title>
          <c:tx>
            <c:rich>
              <a:bodyPr rot="-5400000" spcFirstLastPara="1" vertOverflow="ellipsis" vert="horz" wrap="square" anchor="ctr" anchorCtr="1"/>
              <a:lstStyle/>
              <a:p>
                <a:pPr>
                  <a:defRPr sz="1400" b="0" i="0" u="none" strike="noStrike" kern="1200" baseline="0">
                    <a:solidFill>
                      <a:srgbClr val="000000"/>
                    </a:solidFill>
                    <a:latin typeface="+mj-lt"/>
                    <a:ea typeface="+mn-ea"/>
                    <a:cs typeface="+mn-cs"/>
                  </a:defRPr>
                </a:pPr>
                <a:r>
                  <a:rPr lang="en-US" sz="1400" dirty="0">
                    <a:solidFill>
                      <a:srgbClr val="000000"/>
                    </a:solidFill>
                    <a:latin typeface="+mj-lt"/>
                  </a:rPr>
                  <a:t>Proportion of culture confirmed TB cases genotyped (%)</a:t>
                </a:r>
              </a:p>
            </c:rich>
          </c:tx>
          <c:overlay val="0"/>
          <c:spPr>
            <a:noFill/>
            <a:ln>
              <a:noFill/>
            </a:ln>
            <a:effectLst/>
          </c:spPr>
        </c:title>
        <c:numFmt formatCode="0" sourceLinked="0"/>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200" b="0" i="0" u="none" strike="noStrike" kern="1200" baseline="0">
                <a:solidFill>
                  <a:srgbClr val="000000"/>
                </a:solidFill>
                <a:latin typeface="+mj-lt"/>
                <a:ea typeface="+mn-ea"/>
                <a:cs typeface="+mn-cs"/>
              </a:defRPr>
            </a:pPr>
            <a:endParaRPr lang="en-US"/>
          </a:p>
        </c:txPr>
        <c:crossAx val="32030692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'Slide 35-Table24'!$B$2</c:f>
              <c:strCache>
                <c:ptCount val="1"/>
                <c:pt idx="0">
                  <c:v>Number of clusters</c:v>
                </c:pt>
              </c:strCache>
            </c:strRef>
          </c:tx>
          <c:spPr>
            <a:solidFill>
              <a:srgbClr val="86B2D8"/>
            </a:solidFill>
            <a:ln>
              <a:noFill/>
            </a:ln>
            <a:effectLst/>
          </c:spPr>
          <c:invertIfNegative val="0"/>
          <c:dLbls>
            <c:spPr>
              <a:noFill/>
              <a:ln>
                <a:noFill/>
              </a:ln>
              <a:effectLst/>
            </c:spPr>
            <c:txPr>
              <a:bodyPr rot="0" spcFirstLastPara="1" vertOverflow="ellipsis" horzOverflow="clip" vert="horz" wrap="square" lIns="38100" tIns="0" rIns="38100" bIns="19050" anchor="ctr" anchorCtr="1">
                <a:spAutoFit/>
              </a:bodyPr>
              <a:lstStyle/>
              <a:p>
                <a:pPr>
                  <a:defRPr sz="1200" b="0" i="0" u="none" strike="noStrike" kern="1200" baseline="0">
                    <a:solidFill>
                      <a:srgbClr val="000000"/>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'Slide 35-Table24'!$A$3:$A$11</c:f>
              <c:strCache>
                <c:ptCount val="9"/>
                <c:pt idx="0">
                  <c:v>2 case cluster</c:v>
                </c:pt>
                <c:pt idx="1">
                  <c:v>3 case cluster</c:v>
                </c:pt>
                <c:pt idx="2">
                  <c:v>4 case cluster</c:v>
                </c:pt>
                <c:pt idx="3">
                  <c:v>5 case cluster</c:v>
                </c:pt>
                <c:pt idx="4">
                  <c:v>6 case cluster</c:v>
                </c:pt>
                <c:pt idx="5">
                  <c:v>7 case cluster</c:v>
                </c:pt>
                <c:pt idx="6">
                  <c:v>8 case cluster</c:v>
                </c:pt>
                <c:pt idx="7">
                  <c:v>9 case cluster</c:v>
                </c:pt>
                <c:pt idx="8">
                  <c:v>≥10 case cluster</c:v>
                </c:pt>
              </c:strCache>
            </c:strRef>
          </c:cat>
          <c:val>
            <c:numRef>
              <c:f>'Slide 35-Table24'!$B$3:$B$11</c:f>
              <c:numCache>
                <c:formatCode>General</c:formatCode>
                <c:ptCount val="9"/>
                <c:pt idx="0" formatCode="#,##0">
                  <c:v>878</c:v>
                </c:pt>
                <c:pt idx="1">
                  <c:v>263</c:v>
                </c:pt>
                <c:pt idx="2">
                  <c:v>105</c:v>
                </c:pt>
                <c:pt idx="3">
                  <c:v>43</c:v>
                </c:pt>
                <c:pt idx="4">
                  <c:v>25</c:v>
                </c:pt>
                <c:pt idx="5">
                  <c:v>26</c:v>
                </c:pt>
                <c:pt idx="6">
                  <c:v>14</c:v>
                </c:pt>
                <c:pt idx="7">
                  <c:v>10</c:v>
                </c:pt>
                <c:pt idx="8">
                  <c:v>37</c:v>
                </c:pt>
              </c:numCache>
            </c:numRef>
          </c:val>
          <c:extLst>
            <c:ext xmlns:c16="http://schemas.microsoft.com/office/drawing/2014/chart" uri="{C3380CC4-5D6E-409C-BE32-E72D297353CC}">
              <c16:uniqueId val="{00000000-B957-4F07-98FB-A69DD087015D}"/>
            </c:ext>
          </c:extLst>
        </c:ser>
        <c:dLbls>
          <c:dLblPos val="outEnd"/>
          <c:showLegendKey val="0"/>
          <c:showVal val="1"/>
          <c:showCatName val="0"/>
          <c:showSerName val="0"/>
          <c:showPercent val="0"/>
          <c:showBubbleSize val="0"/>
        </c:dLbls>
        <c:gapWidth val="100"/>
        <c:axId val="319694592"/>
        <c:axId val="315682520"/>
      </c:barChart>
      <c:catAx>
        <c:axId val="319694592"/>
        <c:scaling>
          <c:orientation val="minMax"/>
        </c:scaling>
        <c:delete val="0"/>
        <c:axPos val="b"/>
        <c:title>
          <c:tx>
            <c:rich>
              <a:bodyPr rot="0" spcFirstLastPara="1" vertOverflow="ellipsis" vert="horz" wrap="square" anchor="ctr" anchorCtr="1"/>
              <a:lstStyle/>
              <a:p>
                <a:pPr>
                  <a:defRPr sz="1400" b="0" i="0" u="none" strike="noStrike" kern="1200" baseline="0">
                    <a:solidFill>
                      <a:srgbClr val="005DAA"/>
                    </a:solidFill>
                    <a:latin typeface="Calibri" panose="020F0502020204030204" pitchFamily="34" charset="0"/>
                    <a:ea typeface="+mn-ea"/>
                    <a:cs typeface="+mn-cs"/>
                  </a:defRPr>
                </a:pPr>
                <a:r>
                  <a:rPr lang="en-US" sz="1400">
                    <a:solidFill>
                      <a:srgbClr val="005DAA"/>
                    </a:solidFill>
                    <a:latin typeface="Calibri" panose="020F0502020204030204" pitchFamily="34" charset="0"/>
                  </a:rPr>
                  <a:t>Number of Persons in Cluster</a:t>
                </a:r>
              </a:p>
            </c:rich>
          </c:tx>
          <c:layout>
            <c:manualLayout>
              <c:xMode val="edge"/>
              <c:yMode val="edge"/>
              <c:x val="0.37399193046510398"/>
              <c:y val="0.89681276983956348"/>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005DAA"/>
                  </a:solidFill>
                  <a:latin typeface="Calibri" panose="020F0502020204030204" pitchFamily="34" charset="0"/>
                  <a:ea typeface="+mn-ea"/>
                  <a:cs typeface="+mn-cs"/>
                </a:defRPr>
              </a:pPr>
              <a:endParaRPr lang="en-US"/>
            </a:p>
          </c:txPr>
        </c:title>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200" b="0" i="0" u="none" strike="noStrike" kern="1200" baseline="0">
                <a:solidFill>
                  <a:srgbClr val="000000"/>
                </a:solidFill>
                <a:latin typeface="+mj-lt"/>
                <a:ea typeface="+mn-ea"/>
                <a:cs typeface="+mn-cs"/>
              </a:defRPr>
            </a:pPr>
            <a:endParaRPr lang="en-US"/>
          </a:p>
        </c:txPr>
        <c:crossAx val="315682520"/>
        <c:crosses val="autoZero"/>
        <c:auto val="1"/>
        <c:lblAlgn val="ctr"/>
        <c:lblOffset val="100"/>
        <c:noMultiLvlLbl val="0"/>
      </c:catAx>
      <c:valAx>
        <c:axId val="315682520"/>
        <c:scaling>
          <c:orientation val="minMax"/>
        </c:scaling>
        <c:delete val="0"/>
        <c:axPos val="l"/>
        <c:title>
          <c:tx>
            <c:rich>
              <a:bodyPr rot="-5400000" spcFirstLastPara="1" vertOverflow="ellipsis" vert="horz" wrap="square" anchor="ctr" anchorCtr="1"/>
              <a:lstStyle/>
              <a:p>
                <a:pPr>
                  <a:defRPr sz="1400" b="0" i="0" u="none" strike="noStrike" kern="1200" baseline="0">
                    <a:solidFill>
                      <a:srgbClr val="000000"/>
                    </a:solidFill>
                    <a:latin typeface="+mj-lt"/>
                    <a:ea typeface="+mn-ea"/>
                    <a:cs typeface="+mn-cs"/>
                  </a:defRPr>
                </a:pPr>
                <a:r>
                  <a:rPr lang="en-US" sz="1400">
                    <a:solidFill>
                      <a:srgbClr val="000000"/>
                    </a:solidFill>
                    <a:latin typeface="+mj-lt"/>
                  </a:rPr>
                  <a:t>Number of</a:t>
                </a:r>
                <a:r>
                  <a:rPr lang="en-US" sz="1400" baseline="0">
                    <a:solidFill>
                      <a:srgbClr val="000000"/>
                    </a:solidFill>
                    <a:latin typeface="+mj-lt"/>
                  </a:rPr>
                  <a:t> Clusters</a:t>
                </a:r>
                <a:endParaRPr lang="en-US" sz="1400">
                  <a:solidFill>
                    <a:srgbClr val="000000"/>
                  </a:solidFill>
                  <a:latin typeface="+mj-lt"/>
                </a:endParaRPr>
              </a:p>
            </c:rich>
          </c:tx>
          <c:overlay val="0"/>
          <c:spPr>
            <a:noFill/>
            <a:ln>
              <a:noFill/>
            </a:ln>
            <a:effectLst/>
          </c:spPr>
          <c:txPr>
            <a:bodyPr rot="-5400000" spcFirstLastPara="1" vertOverflow="ellipsis" vert="horz" wrap="square" anchor="ctr" anchorCtr="1"/>
            <a:lstStyle/>
            <a:p>
              <a:pPr>
                <a:defRPr sz="1400" b="0" i="0" u="none" strike="noStrike" kern="1200" baseline="0">
                  <a:solidFill>
                    <a:srgbClr val="000000"/>
                  </a:solidFill>
                  <a:latin typeface="+mj-lt"/>
                  <a:ea typeface="+mn-ea"/>
                  <a:cs typeface="+mn-cs"/>
                </a:defRPr>
              </a:pPr>
              <a:endParaRPr lang="en-US"/>
            </a:p>
          </c:txPr>
        </c:title>
        <c:numFmt formatCode="#,##0" sourceLinked="1"/>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200" b="0" i="0" u="none" strike="noStrike" kern="1200" baseline="0">
                <a:solidFill>
                  <a:srgbClr val="000000"/>
                </a:solidFill>
                <a:latin typeface="+mj-lt"/>
                <a:ea typeface="+mn-ea"/>
                <a:cs typeface="+mn-cs"/>
              </a:defRPr>
            </a:pPr>
            <a:endParaRPr lang="en-US"/>
          </a:p>
        </c:txPr>
        <c:crossAx val="319694592"/>
        <c:crosses val="autoZero"/>
        <c:crossBetween val="between"/>
        <c:majorUnit val="2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 0– 4</c:v>
                </c:pt>
              </c:strCache>
            </c:strRef>
          </c:tx>
          <c:cat>
            <c:numRef>
              <c:f>Sheet1!$A$2:$A$25</c:f>
              <c:numCache>
                <c:formatCode>General</c:formatCode>
                <c:ptCount val="24"/>
                <c:pt idx="1">
                  <c:v>1994</c:v>
                </c:pt>
                <c:pt idx="3">
                  <c:v>1996</c:v>
                </c:pt>
                <c:pt idx="5">
                  <c:v>1998</c:v>
                </c:pt>
                <c:pt idx="7">
                  <c:v>2000</c:v>
                </c:pt>
                <c:pt idx="9">
                  <c:v>2002</c:v>
                </c:pt>
                <c:pt idx="11">
                  <c:v>2004</c:v>
                </c:pt>
                <c:pt idx="13">
                  <c:v>2006</c:v>
                </c:pt>
                <c:pt idx="15">
                  <c:v>2008</c:v>
                </c:pt>
                <c:pt idx="17">
                  <c:v>2010</c:v>
                </c:pt>
                <c:pt idx="19">
                  <c:v>2012</c:v>
                </c:pt>
                <c:pt idx="21">
                  <c:v>2014</c:v>
                </c:pt>
                <c:pt idx="23">
                  <c:v>2016</c:v>
                </c:pt>
              </c:numCache>
            </c:numRef>
          </c:cat>
          <c:val>
            <c:numRef>
              <c:f>Sheet1!$B$2:$B$25</c:f>
              <c:numCache>
                <c:formatCode>0.0</c:formatCode>
                <c:ptCount val="24"/>
                <c:pt idx="0">
                  <c:v>5.1540452113455881</c:v>
                </c:pt>
                <c:pt idx="1">
                  <c:v>5.0507337320181191</c:v>
                </c:pt>
                <c:pt idx="2">
                  <c:v>4.5770646362930814</c:v>
                </c:pt>
                <c:pt idx="3">
                  <c:v>3.9913947602421005</c:v>
                </c:pt>
                <c:pt idx="4">
                  <c:v>3.8430830447835933</c:v>
                </c:pt>
                <c:pt idx="5">
                  <c:v>3.3597944353483653</c:v>
                </c:pt>
                <c:pt idx="6">
                  <c:v>3.1780988654820557</c:v>
                </c:pt>
                <c:pt idx="7">
                  <c:v>2.8365402489157927</c:v>
                </c:pt>
                <c:pt idx="8">
                  <c:v>2.8137314447236239</c:v>
                </c:pt>
                <c:pt idx="9">
                  <c:v>2.8616733006704549</c:v>
                </c:pt>
                <c:pt idx="10">
                  <c:v>2.791892344631191</c:v>
                </c:pt>
                <c:pt idx="11">
                  <c:v>2.7747053012791696</c:v>
                </c:pt>
                <c:pt idx="12">
                  <c:v>2.3798286925000252</c:v>
                </c:pt>
                <c:pt idx="13">
                  <c:v>2.4173871725913632</c:v>
                </c:pt>
                <c:pt idx="14">
                  <c:v>2.3203859770777666</c:v>
                </c:pt>
                <c:pt idx="15">
                  <c:v>2.4468299172512706</c:v>
                </c:pt>
                <c:pt idx="16">
                  <c:v>1.990662361040159</c:v>
                </c:pt>
                <c:pt idx="17">
                  <c:v>1.8078624582204224</c:v>
                </c:pt>
                <c:pt idx="18">
                  <c:v>1.7440137597220071</c:v>
                </c:pt>
                <c:pt idx="19">
                  <c:v>1.3062730283798076</c:v>
                </c:pt>
                <c:pt idx="20">
                  <c:v>1.4858367272950173</c:v>
                </c:pt>
                <c:pt idx="21">
                  <c:v>1.3231010833129082</c:v>
                </c:pt>
                <c:pt idx="22">
                  <c:v>1.2253610157117898</c:v>
                </c:pt>
                <c:pt idx="23">
                  <c:v>1.1241008886569539</c:v>
                </c:pt>
              </c:numCache>
            </c:numRef>
          </c:val>
          <c:smooth val="0"/>
          <c:extLst>
            <c:ext xmlns:c16="http://schemas.microsoft.com/office/drawing/2014/chart" uri="{C3380CC4-5D6E-409C-BE32-E72D297353CC}">
              <c16:uniqueId val="{00000000-BFDE-4D6A-BB30-1E19D9DC0027}"/>
            </c:ext>
          </c:extLst>
        </c:ser>
        <c:ser>
          <c:idx val="1"/>
          <c:order val="1"/>
          <c:tx>
            <c:strRef>
              <c:f>Sheet1!$I$4</c:f>
              <c:strCache>
                <c:ptCount val="1"/>
              </c:strCache>
            </c:strRef>
          </c:tx>
          <c:cat>
            <c:numRef>
              <c:f>Sheet1!$A$2:$A$25</c:f>
              <c:numCache>
                <c:formatCode>General</c:formatCode>
                <c:ptCount val="24"/>
                <c:pt idx="1">
                  <c:v>1994</c:v>
                </c:pt>
                <c:pt idx="3">
                  <c:v>1996</c:v>
                </c:pt>
                <c:pt idx="5">
                  <c:v>1998</c:v>
                </c:pt>
                <c:pt idx="7">
                  <c:v>2000</c:v>
                </c:pt>
                <c:pt idx="9">
                  <c:v>2002</c:v>
                </c:pt>
                <c:pt idx="11">
                  <c:v>2004</c:v>
                </c:pt>
                <c:pt idx="13">
                  <c:v>2006</c:v>
                </c:pt>
                <c:pt idx="15">
                  <c:v>2008</c:v>
                </c:pt>
                <c:pt idx="17">
                  <c:v>2010</c:v>
                </c:pt>
                <c:pt idx="19">
                  <c:v>2012</c:v>
                </c:pt>
                <c:pt idx="21">
                  <c:v>2014</c:v>
                </c:pt>
                <c:pt idx="23">
                  <c:v>2016</c:v>
                </c:pt>
              </c:numCache>
            </c:numRef>
          </c:cat>
          <c:val>
            <c:numRef>
              <c:f>Sheet1!$C$2:$C$25</c:f>
              <c:numCache>
                <c:formatCode>0.0</c:formatCode>
                <c:ptCount val="24"/>
                <c:pt idx="0">
                  <c:v>1.7482791425886997</c:v>
                </c:pt>
                <c:pt idx="1">
                  <c:v>1.7721430272083472</c:v>
                </c:pt>
                <c:pt idx="2">
                  <c:v>1.6917333502541803</c:v>
                </c:pt>
                <c:pt idx="3">
                  <c:v>1.5243237062146471</c:v>
                </c:pt>
                <c:pt idx="4">
                  <c:v>1.3307249066015152</c:v>
                </c:pt>
                <c:pt idx="5">
                  <c:v>1.1207411739654021</c:v>
                </c:pt>
                <c:pt idx="6">
                  <c:v>1.1039307784762868</c:v>
                </c:pt>
                <c:pt idx="7">
                  <c:v>1.0218593226707666</c:v>
                </c:pt>
                <c:pt idx="8">
                  <c:v>0.93798509138307595</c:v>
                </c:pt>
                <c:pt idx="9">
                  <c:v>0.94326233306991669</c:v>
                </c:pt>
                <c:pt idx="10">
                  <c:v>0.88702161632689025</c:v>
                </c:pt>
                <c:pt idx="11">
                  <c:v>0.98615185852797571</c:v>
                </c:pt>
                <c:pt idx="12">
                  <c:v>0.92853378407368004</c:v>
                </c:pt>
                <c:pt idx="13">
                  <c:v>0.79107244434435697</c:v>
                </c:pt>
                <c:pt idx="14">
                  <c:v>0.76438172503349899</c:v>
                </c:pt>
                <c:pt idx="15">
                  <c:v>0.71118754859730315</c:v>
                </c:pt>
                <c:pt idx="16">
                  <c:v>0.59740867133299969</c:v>
                </c:pt>
                <c:pt idx="17">
                  <c:v>0.66076574410927336</c:v>
                </c:pt>
                <c:pt idx="18">
                  <c:v>0.55299092817164297</c:v>
                </c:pt>
                <c:pt idx="19">
                  <c:v>0.54931901577879982</c:v>
                </c:pt>
                <c:pt idx="20">
                  <c:v>0.4560489385145603</c:v>
                </c:pt>
                <c:pt idx="21">
                  <c:v>0.47342991157858799</c:v>
                </c:pt>
                <c:pt idx="22">
                  <c:v>0.47703991088699754</c:v>
                </c:pt>
                <c:pt idx="23">
                  <c:v>0.39709577306897442</c:v>
                </c:pt>
              </c:numCache>
            </c:numRef>
          </c:val>
          <c:smooth val="0"/>
          <c:extLst>
            <c:ext xmlns:c16="http://schemas.microsoft.com/office/drawing/2014/chart" uri="{C3380CC4-5D6E-409C-BE32-E72D297353CC}">
              <c16:uniqueId val="{00000001-BFDE-4D6A-BB30-1E19D9DC0027}"/>
            </c:ext>
          </c:extLst>
        </c:ser>
        <c:ser>
          <c:idx val="2"/>
          <c:order val="2"/>
          <c:tx>
            <c:strRef>
              <c:f>Sheet1!$D$1</c:f>
              <c:strCache>
                <c:ptCount val="1"/>
                <c:pt idx="0">
                  <c:v>15–24</c:v>
                </c:pt>
              </c:strCache>
            </c:strRef>
          </c:tx>
          <c:cat>
            <c:numRef>
              <c:f>Sheet1!$A$2:$A$25</c:f>
              <c:numCache>
                <c:formatCode>General</c:formatCode>
                <c:ptCount val="24"/>
                <c:pt idx="1">
                  <c:v>1994</c:v>
                </c:pt>
                <c:pt idx="3">
                  <c:v>1996</c:v>
                </c:pt>
                <c:pt idx="5">
                  <c:v>1998</c:v>
                </c:pt>
                <c:pt idx="7">
                  <c:v>2000</c:v>
                </c:pt>
                <c:pt idx="9">
                  <c:v>2002</c:v>
                </c:pt>
                <c:pt idx="11">
                  <c:v>2004</c:v>
                </c:pt>
                <c:pt idx="13">
                  <c:v>2006</c:v>
                </c:pt>
                <c:pt idx="15">
                  <c:v>2008</c:v>
                </c:pt>
                <c:pt idx="17">
                  <c:v>2010</c:v>
                </c:pt>
                <c:pt idx="19">
                  <c:v>2012</c:v>
                </c:pt>
                <c:pt idx="21">
                  <c:v>2014</c:v>
                </c:pt>
                <c:pt idx="23">
                  <c:v>2016</c:v>
                </c:pt>
              </c:numCache>
            </c:numRef>
          </c:cat>
          <c:val>
            <c:numRef>
              <c:f>Sheet1!$D$2:$D$25</c:f>
              <c:numCache>
                <c:formatCode>0.0</c:formatCode>
                <c:ptCount val="24"/>
                <c:pt idx="0">
                  <c:v>5.0358514738521363</c:v>
                </c:pt>
                <c:pt idx="1">
                  <c:v>5.070183573302649</c:v>
                </c:pt>
                <c:pt idx="2">
                  <c:v>4.6897119906097426</c:v>
                </c:pt>
                <c:pt idx="3">
                  <c:v>4.5201459203612142</c:v>
                </c:pt>
                <c:pt idx="4">
                  <c:v>4.5695541417234935</c:v>
                </c:pt>
                <c:pt idx="5">
                  <c:v>4.1455806484832669</c:v>
                </c:pt>
                <c:pt idx="6">
                  <c:v>4.0186890750322606</c:v>
                </c:pt>
                <c:pt idx="7">
                  <c:v>4.1053879995093832</c:v>
                </c:pt>
                <c:pt idx="8">
                  <c:v>3.9712962564626815</c:v>
                </c:pt>
                <c:pt idx="9">
                  <c:v>3.6667035050430026</c:v>
                </c:pt>
                <c:pt idx="10">
                  <c:v>3.8005401164284471</c:v>
                </c:pt>
                <c:pt idx="11">
                  <c:v>3.8213877182362821</c:v>
                </c:pt>
                <c:pt idx="12">
                  <c:v>3.6281248373675372</c:v>
                </c:pt>
                <c:pt idx="13">
                  <c:v>3.5757762538767532</c:v>
                </c:pt>
                <c:pt idx="14">
                  <c:v>3.6620005903237662</c:v>
                </c:pt>
                <c:pt idx="15">
                  <c:v>3.3255367204243633</c:v>
                </c:pt>
                <c:pt idx="16">
                  <c:v>2.9350391165674536</c:v>
                </c:pt>
                <c:pt idx="17">
                  <c:v>2.7444761123568835</c:v>
                </c:pt>
                <c:pt idx="18">
                  <c:v>2.3498522011407781</c:v>
                </c:pt>
                <c:pt idx="19">
                  <c:v>2.3173251345657517</c:v>
                </c:pt>
                <c:pt idx="20">
                  <c:v>2.2247057321054351</c:v>
                </c:pt>
                <c:pt idx="21">
                  <c:v>2.1866405319511641</c:v>
                </c:pt>
                <c:pt idx="22">
                  <c:v>2.1357888402451879</c:v>
                </c:pt>
                <c:pt idx="23">
                  <c:v>2.1557753624156009</c:v>
                </c:pt>
              </c:numCache>
            </c:numRef>
          </c:val>
          <c:smooth val="0"/>
          <c:extLst>
            <c:ext xmlns:c16="http://schemas.microsoft.com/office/drawing/2014/chart" uri="{C3380CC4-5D6E-409C-BE32-E72D297353CC}">
              <c16:uniqueId val="{00000002-BFDE-4D6A-BB30-1E19D9DC0027}"/>
            </c:ext>
          </c:extLst>
        </c:ser>
        <c:ser>
          <c:idx val="3"/>
          <c:order val="3"/>
          <c:tx>
            <c:strRef>
              <c:f>Sheet1!$E$1</c:f>
              <c:strCache>
                <c:ptCount val="1"/>
                <c:pt idx="0">
                  <c:v>25–44</c:v>
                </c:pt>
              </c:strCache>
            </c:strRef>
          </c:tx>
          <c:cat>
            <c:numRef>
              <c:f>Sheet1!$A$2:$A$25</c:f>
              <c:numCache>
                <c:formatCode>General</c:formatCode>
                <c:ptCount val="24"/>
                <c:pt idx="1">
                  <c:v>1994</c:v>
                </c:pt>
                <c:pt idx="3">
                  <c:v>1996</c:v>
                </c:pt>
                <c:pt idx="5">
                  <c:v>1998</c:v>
                </c:pt>
                <c:pt idx="7">
                  <c:v>2000</c:v>
                </c:pt>
                <c:pt idx="9">
                  <c:v>2002</c:v>
                </c:pt>
                <c:pt idx="11">
                  <c:v>2004</c:v>
                </c:pt>
                <c:pt idx="13">
                  <c:v>2006</c:v>
                </c:pt>
                <c:pt idx="15">
                  <c:v>2008</c:v>
                </c:pt>
                <c:pt idx="17">
                  <c:v>2010</c:v>
                </c:pt>
                <c:pt idx="19">
                  <c:v>2012</c:v>
                </c:pt>
                <c:pt idx="21">
                  <c:v>2014</c:v>
                </c:pt>
                <c:pt idx="23">
                  <c:v>2016</c:v>
                </c:pt>
              </c:numCache>
            </c:numRef>
          </c:cat>
          <c:val>
            <c:numRef>
              <c:f>Sheet1!$E$2:$E$25</c:f>
              <c:numCache>
                <c:formatCode>0.0</c:formatCode>
                <c:ptCount val="24"/>
                <c:pt idx="0">
                  <c:v>11.6073829879803</c:v>
                </c:pt>
                <c:pt idx="1">
                  <c:v>10.903925539801891</c:v>
                </c:pt>
                <c:pt idx="2">
                  <c:v>9.8456373362608964</c:v>
                </c:pt>
                <c:pt idx="3">
                  <c:v>9.0467056631827276</c:v>
                </c:pt>
                <c:pt idx="4">
                  <c:v>8.2371723629992157</c:v>
                </c:pt>
                <c:pt idx="5">
                  <c:v>7.6103857318301893</c:v>
                </c:pt>
                <c:pt idx="6">
                  <c:v>7.3258160052064287</c:v>
                </c:pt>
                <c:pt idx="7">
                  <c:v>6.5620581702449252</c:v>
                </c:pt>
                <c:pt idx="8">
                  <c:v>6.6372251505543911</c:v>
                </c:pt>
                <c:pt idx="9">
                  <c:v>6.2959655041097307</c:v>
                </c:pt>
                <c:pt idx="10">
                  <c:v>6.0840786819338746</c:v>
                </c:pt>
                <c:pt idx="11">
                  <c:v>5.947018732422813</c:v>
                </c:pt>
                <c:pt idx="12">
                  <c:v>5.7234901787530443</c:v>
                </c:pt>
                <c:pt idx="13">
                  <c:v>5.675287860522964</c:v>
                </c:pt>
                <c:pt idx="14">
                  <c:v>5.2260526529895097</c:v>
                </c:pt>
                <c:pt idx="15">
                  <c:v>5.143206442614856</c:v>
                </c:pt>
                <c:pt idx="16">
                  <c:v>4.7268525719375329</c:v>
                </c:pt>
                <c:pt idx="17">
                  <c:v>4.4622319510016757</c:v>
                </c:pt>
                <c:pt idx="18">
                  <c:v>4.0818330151460023</c:v>
                </c:pt>
                <c:pt idx="19">
                  <c:v>3.7657398420525596</c:v>
                </c:pt>
                <c:pt idx="20">
                  <c:v>3.5567461508632761</c:v>
                </c:pt>
                <c:pt idx="21">
                  <c:v>3.3621261718830215</c:v>
                </c:pt>
                <c:pt idx="22">
                  <c:v>3.3815419862230751</c:v>
                </c:pt>
                <c:pt idx="23">
                  <c:v>3.3201249048135923</c:v>
                </c:pt>
              </c:numCache>
            </c:numRef>
          </c:val>
          <c:smooth val="0"/>
          <c:extLst>
            <c:ext xmlns:c16="http://schemas.microsoft.com/office/drawing/2014/chart" uri="{C3380CC4-5D6E-409C-BE32-E72D297353CC}">
              <c16:uniqueId val="{00000003-BFDE-4D6A-BB30-1E19D9DC0027}"/>
            </c:ext>
          </c:extLst>
        </c:ser>
        <c:ser>
          <c:idx val="4"/>
          <c:order val="4"/>
          <c:tx>
            <c:strRef>
              <c:f>Sheet1!$F$1</c:f>
              <c:strCache>
                <c:ptCount val="1"/>
                <c:pt idx="0">
                  <c:v>45–64</c:v>
                </c:pt>
              </c:strCache>
            </c:strRef>
          </c:tx>
          <c:cat>
            <c:numRef>
              <c:f>Sheet1!$A$2:$A$25</c:f>
              <c:numCache>
                <c:formatCode>General</c:formatCode>
                <c:ptCount val="24"/>
                <c:pt idx="1">
                  <c:v>1994</c:v>
                </c:pt>
                <c:pt idx="3">
                  <c:v>1996</c:v>
                </c:pt>
                <c:pt idx="5">
                  <c:v>1998</c:v>
                </c:pt>
                <c:pt idx="7">
                  <c:v>2000</c:v>
                </c:pt>
                <c:pt idx="9">
                  <c:v>2002</c:v>
                </c:pt>
                <c:pt idx="11">
                  <c:v>2004</c:v>
                </c:pt>
                <c:pt idx="13">
                  <c:v>2006</c:v>
                </c:pt>
                <c:pt idx="15">
                  <c:v>2008</c:v>
                </c:pt>
                <c:pt idx="17">
                  <c:v>2010</c:v>
                </c:pt>
                <c:pt idx="19">
                  <c:v>2012</c:v>
                </c:pt>
                <c:pt idx="21">
                  <c:v>2014</c:v>
                </c:pt>
                <c:pt idx="23">
                  <c:v>2016</c:v>
                </c:pt>
              </c:numCache>
            </c:numRef>
          </c:cat>
          <c:val>
            <c:numRef>
              <c:f>Sheet1!$F$2:$F$25</c:f>
              <c:numCache>
                <c:formatCode>0.0</c:formatCode>
                <c:ptCount val="24"/>
                <c:pt idx="0">
                  <c:v>12.496904267681714</c:v>
                </c:pt>
                <c:pt idx="1">
                  <c:v>12.039765423075117</c:v>
                </c:pt>
                <c:pt idx="2">
                  <c:v>11.410773029519842</c:v>
                </c:pt>
                <c:pt idx="3">
                  <c:v>10.37414989734302</c:v>
                </c:pt>
                <c:pt idx="4">
                  <c:v>9.5198919025112563</c:v>
                </c:pt>
                <c:pt idx="5">
                  <c:v>8.6546158565595075</c:v>
                </c:pt>
                <c:pt idx="6">
                  <c:v>8.2106462584465127</c:v>
                </c:pt>
                <c:pt idx="7">
                  <c:v>7.4245483279628832</c:v>
                </c:pt>
                <c:pt idx="8">
                  <c:v>7.0009157631983587</c:v>
                </c:pt>
                <c:pt idx="9">
                  <c:v>6.270285656042355</c:v>
                </c:pt>
                <c:pt idx="10">
                  <c:v>6.2226769020379074</c:v>
                </c:pt>
                <c:pt idx="11">
                  <c:v>5.9096160872606687</c:v>
                </c:pt>
                <c:pt idx="12">
                  <c:v>5.6414364519187661</c:v>
                </c:pt>
                <c:pt idx="13">
                  <c:v>5.3698486944420756</c:v>
                </c:pt>
                <c:pt idx="14">
                  <c:v>5.2382058201747688</c:v>
                </c:pt>
                <c:pt idx="15">
                  <c:v>4.9963424178659439</c:v>
                </c:pt>
                <c:pt idx="16">
                  <c:v>4.2629692430381798</c:v>
                </c:pt>
                <c:pt idx="17">
                  <c:v>4.1931531934829716</c:v>
                </c:pt>
                <c:pt idx="18">
                  <c:v>3.974487796638257</c:v>
                </c:pt>
                <c:pt idx="19">
                  <c:v>3.7566461059256704</c:v>
                </c:pt>
                <c:pt idx="20">
                  <c:v>3.5552477682849521</c:v>
                </c:pt>
                <c:pt idx="21">
                  <c:v>3.5430258054055166</c:v>
                </c:pt>
                <c:pt idx="22">
                  <c:v>3.6032149259060171</c:v>
                </c:pt>
                <c:pt idx="23">
                  <c:v>3.3816094782774799</c:v>
                </c:pt>
              </c:numCache>
            </c:numRef>
          </c:val>
          <c:smooth val="0"/>
          <c:extLst>
            <c:ext xmlns:c16="http://schemas.microsoft.com/office/drawing/2014/chart" uri="{C3380CC4-5D6E-409C-BE32-E72D297353CC}">
              <c16:uniqueId val="{00000004-BFDE-4D6A-BB30-1E19D9DC0027}"/>
            </c:ext>
          </c:extLst>
        </c:ser>
        <c:ser>
          <c:idx val="5"/>
          <c:order val="5"/>
          <c:tx>
            <c:strRef>
              <c:f>Sheet1!$G$1</c:f>
              <c:strCache>
                <c:ptCount val="1"/>
                <c:pt idx="0">
                  <c:v>≥65</c:v>
                </c:pt>
              </c:strCache>
            </c:strRef>
          </c:tx>
          <c:cat>
            <c:numRef>
              <c:f>Sheet1!$A$2:$A$25</c:f>
              <c:numCache>
                <c:formatCode>General</c:formatCode>
                <c:ptCount val="24"/>
                <c:pt idx="1">
                  <c:v>1994</c:v>
                </c:pt>
                <c:pt idx="3">
                  <c:v>1996</c:v>
                </c:pt>
                <c:pt idx="5">
                  <c:v>1998</c:v>
                </c:pt>
                <c:pt idx="7">
                  <c:v>2000</c:v>
                </c:pt>
                <c:pt idx="9">
                  <c:v>2002</c:v>
                </c:pt>
                <c:pt idx="11">
                  <c:v>2004</c:v>
                </c:pt>
                <c:pt idx="13">
                  <c:v>2006</c:v>
                </c:pt>
                <c:pt idx="15">
                  <c:v>2008</c:v>
                </c:pt>
                <c:pt idx="17">
                  <c:v>2010</c:v>
                </c:pt>
                <c:pt idx="19">
                  <c:v>2012</c:v>
                </c:pt>
                <c:pt idx="21">
                  <c:v>2014</c:v>
                </c:pt>
                <c:pt idx="23">
                  <c:v>2016</c:v>
                </c:pt>
              </c:numCache>
            </c:numRef>
          </c:cat>
          <c:val>
            <c:numRef>
              <c:f>Sheet1!$G$2:$G$25</c:f>
              <c:numCache>
                <c:formatCode>0.0</c:formatCode>
                <c:ptCount val="24"/>
                <c:pt idx="0">
                  <c:v>17.736379618498397</c:v>
                </c:pt>
                <c:pt idx="1">
                  <c:v>16.681463687028039</c:v>
                </c:pt>
                <c:pt idx="2">
                  <c:v>15.848034482324758</c:v>
                </c:pt>
                <c:pt idx="3">
                  <c:v>14.948239512025381</c:v>
                </c:pt>
                <c:pt idx="4">
                  <c:v>13.640322795035825</c:v>
                </c:pt>
                <c:pt idx="5">
                  <c:v>12.729299336846257</c:v>
                </c:pt>
                <c:pt idx="6">
                  <c:v>11.635776175610758</c:v>
                </c:pt>
                <c:pt idx="7">
                  <c:v>10.022934984542724</c:v>
                </c:pt>
                <c:pt idx="8">
                  <c:v>9.3311783685773513</c:v>
                </c:pt>
                <c:pt idx="9">
                  <c:v>8.8451711347777451</c:v>
                </c:pt>
                <c:pt idx="10">
                  <c:v>8.3483139654215286</c:v>
                </c:pt>
                <c:pt idx="11">
                  <c:v>7.7644814830375077</c:v>
                </c:pt>
                <c:pt idx="12">
                  <c:v>7.6698922051357554</c:v>
                </c:pt>
                <c:pt idx="13">
                  <c:v>7.1655159102840811</c:v>
                </c:pt>
                <c:pt idx="14">
                  <c:v>6.8048952206080147</c:v>
                </c:pt>
                <c:pt idx="15">
                  <c:v>6.4367022412231005</c:v>
                </c:pt>
                <c:pt idx="16">
                  <c:v>5.7617795646108627</c:v>
                </c:pt>
                <c:pt idx="17">
                  <c:v>5.4964541941688028</c:v>
                </c:pt>
                <c:pt idx="18">
                  <c:v>5.4225774997653158</c:v>
                </c:pt>
                <c:pt idx="19">
                  <c:v>5.0952817690818302</c:v>
                </c:pt>
                <c:pt idx="20">
                  <c:v>4.8802170863832455</c:v>
                </c:pt>
                <c:pt idx="21">
                  <c:v>4.7650284821895488</c:v>
                </c:pt>
                <c:pt idx="22">
                  <c:v>4.7973896837099836</c:v>
                </c:pt>
                <c:pt idx="23">
                  <c:v>4.5974962124977372</c:v>
                </c:pt>
              </c:numCache>
            </c:numRef>
          </c:val>
          <c:smooth val="0"/>
          <c:extLst>
            <c:ext xmlns:c16="http://schemas.microsoft.com/office/drawing/2014/chart" uri="{C3380CC4-5D6E-409C-BE32-E72D297353CC}">
              <c16:uniqueId val="{00000005-BFDE-4D6A-BB30-1E19D9DC0027}"/>
            </c:ext>
          </c:extLst>
        </c:ser>
        <c:dLbls>
          <c:showLegendKey val="0"/>
          <c:showVal val="0"/>
          <c:showCatName val="0"/>
          <c:showSerName val="0"/>
          <c:showPercent val="0"/>
          <c:showBubbleSize val="0"/>
        </c:dLbls>
        <c:marker val="1"/>
        <c:smooth val="0"/>
        <c:axId val="284718168"/>
        <c:axId val="284718560"/>
      </c:lineChart>
      <c:catAx>
        <c:axId val="284718168"/>
        <c:scaling>
          <c:orientation val="minMax"/>
        </c:scaling>
        <c:delete val="0"/>
        <c:axPos val="b"/>
        <c:numFmt formatCode="General" sourceLinked="1"/>
        <c:majorTickMark val="out"/>
        <c:minorTickMark val="none"/>
        <c:tickLblPos val="nextTo"/>
        <c:spPr>
          <a:ln>
            <a:solidFill>
              <a:srgbClr val="000000"/>
            </a:solidFill>
          </a:ln>
        </c:spPr>
        <c:txPr>
          <a:bodyPr/>
          <a:lstStyle/>
          <a:p>
            <a:pPr>
              <a:defRPr sz="1400"/>
            </a:pPr>
            <a:endParaRPr lang="en-US"/>
          </a:p>
        </c:txPr>
        <c:crossAx val="284718560"/>
        <c:crosses val="autoZero"/>
        <c:auto val="1"/>
        <c:lblAlgn val="ctr"/>
        <c:lblOffset val="100"/>
        <c:noMultiLvlLbl val="0"/>
      </c:catAx>
      <c:valAx>
        <c:axId val="284718560"/>
        <c:scaling>
          <c:orientation val="minMax"/>
        </c:scaling>
        <c:delete val="0"/>
        <c:axPos val="l"/>
        <c:numFmt formatCode="#,##0" sourceLinked="0"/>
        <c:majorTickMark val="out"/>
        <c:minorTickMark val="none"/>
        <c:tickLblPos val="nextTo"/>
        <c:spPr>
          <a:ln>
            <a:solidFill>
              <a:srgbClr val="000000"/>
            </a:solidFill>
          </a:ln>
        </c:spPr>
        <c:txPr>
          <a:bodyPr/>
          <a:lstStyle/>
          <a:p>
            <a:pPr>
              <a:defRPr sz="1400"/>
            </a:pPr>
            <a:endParaRPr lang="en-US"/>
          </a:p>
        </c:txPr>
        <c:crossAx val="284718168"/>
        <c:crosses val="autoZero"/>
        <c:crossBetween val="between"/>
        <c:minorUnit val="5"/>
      </c:valAx>
    </c:plotArea>
    <c:legend>
      <c:legendPos val="b"/>
      <c:layout>
        <c:manualLayout>
          <c:xMode val="edge"/>
          <c:yMode val="edge"/>
          <c:x val="0.84793454731020379"/>
          <c:y val="3.660386201724785E-2"/>
          <c:w val="0.12901141771655308"/>
          <c:h val="0.35840500649465107"/>
        </c:manualLayout>
      </c:layout>
      <c:overlay val="0"/>
    </c:legend>
    <c:plotVisOnly val="1"/>
    <c:dispBlanksAs val="gap"/>
    <c:showDLblsOverMax val="0"/>
  </c:chart>
  <c:txPr>
    <a:bodyPr/>
    <a:lstStyle/>
    <a:p>
      <a:pPr>
        <a:defRPr sz="1800" baseline="0">
          <a:solidFill>
            <a:srgbClr val="000000"/>
          </a:solidFill>
        </a:defRPr>
      </a:pPr>
      <a:endParaRPr lang="en-US"/>
    </a:p>
  </c:txPr>
  <c:externalData r:id="rId1">
    <c:autoUpdate val="0"/>
  </c:externalData>
  <c:userShapes r:id="rId2"/>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857404346135173"/>
          <c:y val="0.13718526753864813"/>
          <c:w val="0.44731164860093359"/>
          <c:h val="0.78852256614995486"/>
        </c:manualLayout>
      </c:layout>
      <c:pieChart>
        <c:varyColors val="1"/>
        <c:ser>
          <c:idx val="0"/>
          <c:order val="0"/>
          <c:spPr>
            <a:solidFill>
              <a:srgbClr val="005DAA"/>
            </a:solidFill>
            <a:ln>
              <a:solidFill>
                <a:srgbClr val="000000"/>
              </a:solidFill>
            </a:ln>
          </c:spPr>
          <c:dPt>
            <c:idx val="0"/>
            <c:bubble3D val="0"/>
            <c:spPr>
              <a:solidFill>
                <a:srgbClr val="005DAA"/>
              </a:solidFill>
              <a:ln w="19050">
                <a:solidFill>
                  <a:srgbClr val="000000"/>
                </a:solidFill>
              </a:ln>
              <a:effectLst/>
            </c:spPr>
            <c:extLst>
              <c:ext xmlns:c16="http://schemas.microsoft.com/office/drawing/2014/chart" uri="{C3380CC4-5D6E-409C-BE32-E72D297353CC}">
                <c16:uniqueId val="{00000001-5D51-4062-996B-E373159E904A}"/>
              </c:ext>
            </c:extLst>
          </c:dPt>
          <c:dPt>
            <c:idx val="1"/>
            <c:bubble3D val="0"/>
            <c:spPr>
              <a:solidFill>
                <a:srgbClr val="68A0CE"/>
              </a:solidFill>
              <a:ln w="19050">
                <a:solidFill>
                  <a:srgbClr val="000000"/>
                </a:solidFill>
              </a:ln>
              <a:effectLst/>
            </c:spPr>
            <c:extLst>
              <c:ext xmlns:c16="http://schemas.microsoft.com/office/drawing/2014/chart" uri="{C3380CC4-5D6E-409C-BE32-E72D297353CC}">
                <c16:uniqueId val="{00000003-5D51-4062-996B-E373159E904A}"/>
              </c:ext>
            </c:extLst>
          </c:dPt>
          <c:dPt>
            <c:idx val="2"/>
            <c:bubble3D val="0"/>
            <c:spPr>
              <a:solidFill>
                <a:srgbClr val="B6D3E8"/>
              </a:solidFill>
              <a:ln w="19050">
                <a:solidFill>
                  <a:srgbClr val="000000"/>
                </a:solidFill>
              </a:ln>
              <a:effectLst/>
            </c:spPr>
            <c:extLst>
              <c:ext xmlns:c16="http://schemas.microsoft.com/office/drawing/2014/chart" uri="{C3380CC4-5D6E-409C-BE32-E72D297353CC}">
                <c16:uniqueId val="{00000005-5D51-4062-996B-E373159E904A}"/>
              </c:ext>
            </c:extLst>
          </c:dPt>
          <c:dLbls>
            <c:dLbl>
              <c:idx val="0"/>
              <c:layout>
                <c:manualLayout>
                  <c:x val="2.1259533819828935E-2"/>
                  <c:y val="2.904098158400393E-3"/>
                </c:manualLayout>
              </c:layout>
              <c:tx>
                <c:rich>
                  <a:bodyPr rot="0" spcFirstLastPara="1" vertOverflow="ellipsis" vert="horz" wrap="square" lIns="38100" tIns="19050" rIns="38100" bIns="19050" anchor="ctr" anchorCtr="1">
                    <a:noAutofit/>
                  </a:bodyPr>
                  <a:lstStyle/>
                  <a:p>
                    <a:pPr>
                      <a:defRPr sz="1400" b="1" i="0" u="none" strike="noStrike" kern="1200" baseline="0">
                        <a:solidFill>
                          <a:srgbClr val="000000"/>
                        </a:solidFill>
                        <a:latin typeface="Calibri" panose="020F0502020204030204" pitchFamily="34" charset="0"/>
                        <a:ea typeface="+mn-ea"/>
                        <a:cs typeface="+mn-cs"/>
                      </a:defRPr>
                    </a:pPr>
                    <a:fld id="{98ECA25A-D2E2-47A1-A4C6-3D19CD2E0A0A}" type="CATEGORYNAME">
                      <a:rPr lang="en-US" sz="1400" b="1">
                        <a:solidFill>
                          <a:srgbClr val="000000"/>
                        </a:solidFill>
                      </a:rPr>
                      <a:pPr>
                        <a:defRPr sz="1400" b="1">
                          <a:solidFill>
                            <a:srgbClr val="000000"/>
                          </a:solidFill>
                          <a:latin typeface="Calibri" panose="020F0502020204030204" pitchFamily="34" charset="0"/>
                        </a:defRPr>
                      </a:pPr>
                      <a:t>[CATEGORY NAME]</a:t>
                    </a:fld>
                    <a:r>
                      <a:rPr lang="en-US" sz="1400" b="1" baseline="0" dirty="0">
                        <a:solidFill>
                          <a:srgbClr val="000000"/>
                        </a:solidFill>
                      </a:rPr>
                      <a:t>, </a:t>
                    </a:r>
                    <a:fld id="{8D6CEAC0-9374-40E0-9E0B-79C560FCF6B2}" type="VALUE">
                      <a:rPr lang="en-US" sz="1400" b="1" baseline="0" smtClean="0">
                        <a:solidFill>
                          <a:srgbClr val="000000"/>
                        </a:solidFill>
                      </a:rPr>
                      <a:pPr>
                        <a:defRPr sz="1400" b="1">
                          <a:solidFill>
                            <a:srgbClr val="000000"/>
                          </a:solidFill>
                          <a:latin typeface="Calibri" panose="020F0502020204030204" pitchFamily="34" charset="0"/>
                        </a:defRPr>
                      </a:pPr>
                      <a:t>[VALUE]</a:t>
                    </a:fld>
                    <a:r>
                      <a:rPr lang="en-US" sz="1400" b="1" baseline="0" dirty="0" smtClean="0">
                        <a:solidFill>
                          <a:srgbClr val="000000"/>
                        </a:solidFill>
                      </a:rPr>
                      <a:t> (</a:t>
                    </a:r>
                    <a:fld id="{3C0B99B7-C5FE-4397-9BD4-BAEDC4194DC2}" type="PERCENTAGE">
                      <a:rPr lang="en-US" sz="1400" b="1" baseline="0" smtClean="0">
                        <a:solidFill>
                          <a:srgbClr val="000000"/>
                        </a:solidFill>
                      </a:rPr>
                      <a:pPr>
                        <a:defRPr sz="1400" b="1">
                          <a:solidFill>
                            <a:srgbClr val="000000"/>
                          </a:solidFill>
                          <a:latin typeface="Calibri" panose="020F0502020204030204" pitchFamily="34" charset="0"/>
                        </a:defRPr>
                      </a:pPr>
                      <a:t>[PERCENTAGE]</a:t>
                    </a:fld>
                    <a:r>
                      <a:rPr lang="en-US" sz="1400" b="1" baseline="0" dirty="0" smtClean="0">
                        <a:solidFill>
                          <a:srgbClr val="000000"/>
                        </a:solidFill>
                      </a:rPr>
                      <a:t>)</a:t>
                    </a:r>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rgbClr val="000000"/>
                      </a:solidFill>
                      <a:latin typeface="Calibri" panose="020F0502020204030204" pitchFamily="34" charset="0"/>
                      <a:ea typeface="+mn-ea"/>
                      <a:cs typeface="+mn-cs"/>
                    </a:defRPr>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38445788638242157"/>
                      <c:h val="0.18217567945422436"/>
                    </c:manualLayout>
                  </c15:layout>
                  <c15:dlblFieldTable/>
                  <c15:showDataLabelsRange val="0"/>
                </c:ext>
                <c:ext xmlns:c16="http://schemas.microsoft.com/office/drawing/2014/chart" uri="{C3380CC4-5D6E-409C-BE32-E72D297353CC}">
                  <c16:uniqueId val="{00000001-5D51-4062-996B-E373159E904A}"/>
                </c:ext>
              </c:extLst>
            </c:dLbl>
            <c:dLbl>
              <c:idx val="1"/>
              <c:layout>
                <c:manualLayout>
                  <c:x val="-9.4974034049070911E-5"/>
                  <c:y val="-4.7869795002592211E-2"/>
                </c:manualLayout>
              </c:layout>
              <c:tx>
                <c:rich>
                  <a:bodyPr rot="0" spcFirstLastPara="1" vertOverflow="ellipsis" vert="horz" wrap="square" lIns="38100" tIns="19050" rIns="38100" bIns="19050" anchor="ctr" anchorCtr="1">
                    <a:noAutofit/>
                  </a:bodyPr>
                  <a:lstStyle/>
                  <a:p>
                    <a:pPr>
                      <a:defRPr sz="1200" b="1" i="0" u="none" strike="noStrike" kern="1200" baseline="0">
                        <a:solidFill>
                          <a:srgbClr val="000000"/>
                        </a:solidFill>
                        <a:latin typeface="Calibri" panose="020F0502020204030204" pitchFamily="34" charset="0"/>
                        <a:ea typeface="+mn-ea"/>
                        <a:cs typeface="+mn-cs"/>
                      </a:defRPr>
                    </a:pPr>
                    <a:fld id="{76522FB3-79BA-46B8-B379-37FF85848623}" type="CATEGORYNAME">
                      <a:rPr lang="en-US" sz="1400" b="1">
                        <a:solidFill>
                          <a:srgbClr val="000000"/>
                        </a:solidFill>
                      </a:rPr>
                      <a:pPr>
                        <a:defRPr sz="1200" b="1">
                          <a:solidFill>
                            <a:srgbClr val="000000"/>
                          </a:solidFill>
                          <a:latin typeface="Calibri" panose="020F0502020204030204" pitchFamily="34" charset="0"/>
                        </a:defRPr>
                      </a:pPr>
                      <a:t>[CATEGORY NAME]</a:t>
                    </a:fld>
                    <a:r>
                      <a:rPr lang="en-US" b="1" baseline="0" dirty="0">
                        <a:solidFill>
                          <a:srgbClr val="000000"/>
                        </a:solidFill>
                      </a:rPr>
                      <a:t>, </a:t>
                    </a:r>
                    <a:fld id="{200C4C06-904A-41A0-9959-D3DCE59FC1E4}" type="VALUE">
                      <a:rPr lang="en-US" sz="1400" b="1" baseline="0" smtClean="0">
                        <a:solidFill>
                          <a:srgbClr val="000000"/>
                        </a:solidFill>
                      </a:rPr>
                      <a:pPr>
                        <a:defRPr sz="1200" b="1">
                          <a:solidFill>
                            <a:srgbClr val="000000"/>
                          </a:solidFill>
                          <a:latin typeface="Calibri" panose="020F0502020204030204" pitchFamily="34" charset="0"/>
                        </a:defRPr>
                      </a:pPr>
                      <a:t>[VALUE]</a:t>
                    </a:fld>
                    <a:r>
                      <a:rPr lang="en-US" sz="1400" b="1" baseline="0" dirty="0" smtClean="0">
                        <a:solidFill>
                          <a:srgbClr val="000000"/>
                        </a:solidFill>
                      </a:rPr>
                      <a:t> (</a:t>
                    </a:r>
                    <a:fld id="{DA69949B-6BFB-4670-9516-62ECCC534BCE}" type="PERCENTAGE">
                      <a:rPr lang="en-US" sz="1400" b="1" baseline="0" smtClean="0">
                        <a:solidFill>
                          <a:srgbClr val="000000"/>
                        </a:solidFill>
                      </a:rPr>
                      <a:pPr>
                        <a:defRPr sz="1200" b="1">
                          <a:solidFill>
                            <a:srgbClr val="000000"/>
                          </a:solidFill>
                          <a:latin typeface="Calibri" panose="020F0502020204030204" pitchFamily="34" charset="0"/>
                        </a:defRPr>
                      </a:pPr>
                      <a:t>[PERCENTAGE]</a:t>
                    </a:fld>
                    <a:r>
                      <a:rPr lang="en-US" sz="1400" b="1" baseline="0" dirty="0" smtClean="0">
                        <a:solidFill>
                          <a:srgbClr val="000000"/>
                        </a:solidFill>
                      </a:rPr>
                      <a:t>)</a:t>
                    </a:r>
                  </a:p>
                </c:rich>
              </c:tx>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rgbClr val="000000"/>
                      </a:solidFill>
                      <a:latin typeface="Calibri" panose="020F0502020204030204" pitchFamily="34" charset="0"/>
                      <a:ea typeface="+mn-ea"/>
                      <a:cs typeface="+mn-cs"/>
                    </a:defRPr>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34136293577969073"/>
                      <c:h val="0.21222575188574874"/>
                    </c:manualLayout>
                  </c15:layout>
                  <c15:dlblFieldTable/>
                  <c15:showDataLabelsRange val="0"/>
                </c:ext>
                <c:ext xmlns:c16="http://schemas.microsoft.com/office/drawing/2014/chart" uri="{C3380CC4-5D6E-409C-BE32-E72D297353CC}">
                  <c16:uniqueId val="{00000003-5D51-4062-996B-E373159E904A}"/>
                </c:ext>
              </c:extLst>
            </c:dLbl>
            <c:dLbl>
              <c:idx val="2"/>
              <c:layout>
                <c:manualLayout>
                  <c:x val="1.0203191468758779E-2"/>
                  <c:y val="-0.11625400704075865"/>
                </c:manualLayout>
              </c:layout>
              <c:tx>
                <c:rich>
                  <a:bodyPr rot="0" spcFirstLastPara="1" vertOverflow="ellipsis" vert="horz" wrap="square" lIns="38100" tIns="19050" rIns="38100" bIns="19050" anchor="ctr" anchorCtr="1">
                    <a:noAutofit/>
                  </a:bodyPr>
                  <a:lstStyle/>
                  <a:p>
                    <a:pPr>
                      <a:defRPr sz="1200" b="1" i="0" u="none" strike="noStrike" kern="1200" baseline="0">
                        <a:solidFill>
                          <a:srgbClr val="000000"/>
                        </a:solidFill>
                        <a:latin typeface="Calibri" panose="020F0502020204030204" pitchFamily="34" charset="0"/>
                        <a:ea typeface="+mn-ea"/>
                        <a:cs typeface="+mn-cs"/>
                      </a:defRPr>
                    </a:pPr>
                    <a:fld id="{9A417843-DE9E-427E-BE23-DACBB86B45CB}" type="CATEGORYNAME">
                      <a:rPr lang="en-US" sz="1400">
                        <a:solidFill>
                          <a:srgbClr val="000000"/>
                        </a:solidFill>
                        <a:latin typeface="Calibri" panose="020F0502020204030204" pitchFamily="34" charset="0"/>
                      </a:rPr>
                      <a:pPr>
                        <a:defRPr sz="1200" b="1">
                          <a:solidFill>
                            <a:srgbClr val="000000"/>
                          </a:solidFill>
                          <a:latin typeface="Calibri" panose="020F0502020204030204" pitchFamily="34" charset="0"/>
                        </a:defRPr>
                      </a:pPr>
                      <a:t>[CATEGORY NAME]</a:t>
                    </a:fld>
                    <a:r>
                      <a:rPr lang="en-US" sz="1400" baseline="0" dirty="0">
                        <a:solidFill>
                          <a:srgbClr val="000000"/>
                        </a:solidFill>
                        <a:latin typeface="Calibri" panose="020F0502020204030204" pitchFamily="34" charset="0"/>
                      </a:rPr>
                      <a:t>, </a:t>
                    </a:r>
                    <a:fld id="{D90914C4-25C6-4921-ACEA-4B9EB42E1A9B}" type="VALUE">
                      <a:rPr lang="en-US" sz="1400" baseline="0" smtClean="0">
                        <a:solidFill>
                          <a:srgbClr val="000000"/>
                        </a:solidFill>
                        <a:latin typeface="Calibri" panose="020F0502020204030204" pitchFamily="34" charset="0"/>
                      </a:rPr>
                      <a:pPr>
                        <a:defRPr sz="1200" b="1">
                          <a:solidFill>
                            <a:srgbClr val="000000"/>
                          </a:solidFill>
                          <a:latin typeface="Calibri" panose="020F0502020204030204" pitchFamily="34" charset="0"/>
                        </a:defRPr>
                      </a:pPr>
                      <a:t>[VALUE]</a:t>
                    </a:fld>
                    <a:r>
                      <a:rPr lang="en-US" sz="1400" baseline="0" dirty="0" smtClean="0">
                        <a:solidFill>
                          <a:srgbClr val="000000"/>
                        </a:solidFill>
                        <a:latin typeface="Calibri" panose="020F0502020204030204" pitchFamily="34" charset="0"/>
                      </a:rPr>
                      <a:t> (</a:t>
                    </a:r>
                    <a:fld id="{8024C227-F57B-4985-BE6A-2170623607E4}" type="PERCENTAGE">
                      <a:rPr lang="en-US" sz="1400" baseline="0" smtClean="0">
                        <a:solidFill>
                          <a:srgbClr val="000000"/>
                        </a:solidFill>
                        <a:latin typeface="Calibri" panose="020F0502020204030204" pitchFamily="34" charset="0"/>
                      </a:rPr>
                      <a:pPr>
                        <a:defRPr sz="1200" b="1">
                          <a:solidFill>
                            <a:srgbClr val="000000"/>
                          </a:solidFill>
                          <a:latin typeface="Calibri" panose="020F0502020204030204" pitchFamily="34" charset="0"/>
                        </a:defRPr>
                      </a:pPr>
                      <a:t>[PERCENTAGE]</a:t>
                    </a:fld>
                    <a:r>
                      <a:rPr lang="en-US" sz="1400" baseline="0" dirty="0" smtClean="0">
                        <a:solidFill>
                          <a:srgbClr val="000000"/>
                        </a:solidFill>
                        <a:latin typeface="Calibri" panose="020F0502020204030204" pitchFamily="34" charset="0"/>
                      </a:rPr>
                      <a:t>)</a:t>
                    </a:r>
                  </a:p>
                </c:rich>
              </c:tx>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rgbClr val="000000"/>
                      </a:solidFill>
                      <a:latin typeface="Calibri" panose="020F0502020204030204" pitchFamily="34" charset="0"/>
                      <a:ea typeface="+mn-ea"/>
                      <a:cs typeface="+mn-cs"/>
                    </a:defRPr>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28953648858227349"/>
                      <c:h val="0.1895273810392013"/>
                    </c:manualLayout>
                  </c15:layout>
                  <c15:dlblFieldTable/>
                  <c15:showDataLabelsRange val="0"/>
                </c:ext>
                <c:ext xmlns:c16="http://schemas.microsoft.com/office/drawing/2014/chart" uri="{C3380CC4-5D6E-409C-BE32-E72D297353CC}">
                  <c16:uniqueId val="{00000005-5D51-4062-996B-E373159E904A}"/>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Calibri" panose="020F0502020204030204" pitchFamily="34" charset="0"/>
                    <a:ea typeface="+mn-ea"/>
                    <a:cs typeface="+mn-cs"/>
                  </a:defRPr>
                </a:pPr>
                <a:endParaRPr lang="en-US"/>
              </a:p>
            </c:txPr>
            <c:dLblPos val="outEnd"/>
            <c:showLegendKey val="0"/>
            <c:showVal val="1"/>
            <c:showCatName val="1"/>
            <c:showSerName val="0"/>
            <c:showPercent val="1"/>
            <c:showBubbleSize val="0"/>
            <c:separator>, </c:separator>
            <c:showLeaderLines val="0"/>
            <c:extLst>
              <c:ext xmlns:c15="http://schemas.microsoft.com/office/drawing/2012/chart" uri="{CE6537A1-D6FC-4f65-9D91-7224C49458BB}"/>
            </c:extLst>
          </c:dLbls>
          <c:cat>
            <c:strRef>
              <c:f>'Slide36-Table22'!$B$2:$D$2</c:f>
              <c:strCache>
                <c:ptCount val="3"/>
                <c:pt idx="0">
                  <c:v>High Alert</c:v>
                </c:pt>
                <c:pt idx="1">
                  <c:v>Medium Alert</c:v>
                </c:pt>
                <c:pt idx="2">
                  <c:v>No Alert</c:v>
                </c:pt>
              </c:strCache>
            </c:strRef>
          </c:cat>
          <c:val>
            <c:numRef>
              <c:f>'Slide36-Table22'!$B$3:$D$3</c:f>
              <c:numCache>
                <c:formatCode>#,##0</c:formatCode>
                <c:ptCount val="3"/>
                <c:pt idx="0">
                  <c:v>86</c:v>
                </c:pt>
                <c:pt idx="1">
                  <c:v>322</c:v>
                </c:pt>
                <c:pt idx="2">
                  <c:v>993</c:v>
                </c:pt>
              </c:numCache>
            </c:numRef>
          </c:val>
          <c:extLst>
            <c:ext xmlns:c16="http://schemas.microsoft.com/office/drawing/2014/chart" uri="{C3380CC4-5D6E-409C-BE32-E72D297353CC}">
              <c16:uniqueId val="{00000006-5D51-4062-996B-E373159E904A}"/>
            </c:ext>
          </c:extLst>
        </c:ser>
        <c:dLbls>
          <c:dLblPos val="outEnd"/>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24017295597484276"/>
          <c:y val="9.6982758620689655E-2"/>
          <c:w val="0.48191823899371067"/>
          <c:h val="0.88074712643678166"/>
        </c:manualLayout>
      </c:layout>
      <c:pieChart>
        <c:varyColors val="1"/>
        <c:ser>
          <c:idx val="0"/>
          <c:order val="0"/>
          <c:tx>
            <c:strRef>
              <c:f>Sheet1!$B$1</c:f>
              <c:strCache>
                <c:ptCount val="1"/>
                <c:pt idx="0">
                  <c:v>Column1</c:v>
                </c:pt>
              </c:strCache>
            </c:strRef>
          </c:tx>
          <c:dPt>
            <c:idx val="0"/>
            <c:bubble3D val="0"/>
            <c:spPr>
              <a:solidFill>
                <a:srgbClr val="001B50"/>
              </a:solidFill>
              <a:ln w="9525">
                <a:solidFill>
                  <a:schemeClr val="accent6">
                    <a:lumMod val="10000"/>
                  </a:schemeClr>
                </a:solidFill>
              </a:ln>
              <a:effectLst/>
            </c:spPr>
            <c:extLst>
              <c:ext xmlns:c16="http://schemas.microsoft.com/office/drawing/2014/chart" uri="{C3380CC4-5D6E-409C-BE32-E72D297353CC}">
                <c16:uniqueId val="{00000001-7FA9-4D4C-B449-FE6789C130C3}"/>
              </c:ext>
            </c:extLst>
          </c:dPt>
          <c:dPt>
            <c:idx val="1"/>
            <c:bubble3D val="0"/>
            <c:spPr>
              <a:solidFill>
                <a:srgbClr val="007D57"/>
              </a:solidFill>
              <a:ln w="9525">
                <a:solidFill>
                  <a:schemeClr val="accent6">
                    <a:lumMod val="10000"/>
                  </a:schemeClr>
                </a:solidFill>
              </a:ln>
              <a:effectLst/>
            </c:spPr>
            <c:extLst>
              <c:ext xmlns:c16="http://schemas.microsoft.com/office/drawing/2014/chart" uri="{C3380CC4-5D6E-409C-BE32-E72D297353CC}">
                <c16:uniqueId val="{00000003-7FA9-4D4C-B449-FE6789C130C3}"/>
              </c:ext>
            </c:extLst>
          </c:dPt>
          <c:dPt>
            <c:idx val="2"/>
            <c:bubble3D val="0"/>
            <c:spPr>
              <a:solidFill>
                <a:srgbClr val="DF907D"/>
              </a:solidFill>
              <a:ln w="9525">
                <a:solidFill>
                  <a:schemeClr val="accent6">
                    <a:lumMod val="10000"/>
                  </a:schemeClr>
                </a:solidFill>
              </a:ln>
              <a:effectLst/>
            </c:spPr>
            <c:extLst>
              <c:ext xmlns:c16="http://schemas.microsoft.com/office/drawing/2014/chart" uri="{C3380CC4-5D6E-409C-BE32-E72D297353CC}">
                <c16:uniqueId val="{00000005-7FA9-4D4C-B449-FE6789C130C3}"/>
              </c:ext>
            </c:extLst>
          </c:dPt>
          <c:dPt>
            <c:idx val="3"/>
            <c:bubble3D val="0"/>
            <c:spPr>
              <a:solidFill>
                <a:srgbClr val="7F7F7F"/>
              </a:solidFill>
              <a:ln w="9525">
                <a:solidFill>
                  <a:srgbClr val="002060"/>
                </a:solidFill>
              </a:ln>
              <a:effectLst/>
            </c:spPr>
            <c:extLst>
              <c:ext xmlns:c16="http://schemas.microsoft.com/office/drawing/2014/chart" uri="{C3380CC4-5D6E-409C-BE32-E72D297353CC}">
                <c16:uniqueId val="{00000007-7FA9-4D4C-B449-FE6789C130C3}"/>
              </c:ext>
            </c:extLst>
          </c:dPt>
          <c:dPt>
            <c:idx val="4"/>
            <c:bubble3D val="0"/>
            <c:spPr>
              <a:solidFill>
                <a:srgbClr val="003FBC"/>
              </a:solidFill>
              <a:ln w="9525">
                <a:solidFill>
                  <a:schemeClr val="accent6">
                    <a:lumMod val="10000"/>
                  </a:schemeClr>
                </a:solidFill>
              </a:ln>
              <a:effectLst/>
            </c:spPr>
            <c:extLst>
              <c:ext xmlns:c16="http://schemas.microsoft.com/office/drawing/2014/chart" uri="{C3380CC4-5D6E-409C-BE32-E72D297353CC}">
                <c16:uniqueId val="{00000009-7FA9-4D4C-B449-FE6789C130C3}"/>
              </c:ext>
            </c:extLst>
          </c:dPt>
          <c:dPt>
            <c:idx val="5"/>
            <c:bubble3D val="0"/>
            <c:spPr>
              <a:solidFill>
                <a:srgbClr val="4B4B4B"/>
              </a:solidFill>
              <a:ln w="9525">
                <a:solidFill>
                  <a:srgbClr val="4B4B4B"/>
                </a:solidFill>
              </a:ln>
              <a:effectLst/>
            </c:spPr>
            <c:extLst>
              <c:ext xmlns:c16="http://schemas.microsoft.com/office/drawing/2014/chart" uri="{C3380CC4-5D6E-409C-BE32-E72D297353CC}">
                <c16:uniqueId val="{0000000B-7FA9-4D4C-B449-FE6789C130C3}"/>
              </c:ext>
            </c:extLst>
          </c:dPt>
          <c:dLbls>
            <c:dLbl>
              <c:idx val="0"/>
              <c:layout>
                <c:manualLayout>
                  <c:x val="-3.7152394591218031E-2"/>
                  <c:y val="-5.5615796997058604E-2"/>
                </c:manualLayout>
              </c:layout>
              <c:tx>
                <c:rich>
                  <a:bodyPr/>
                  <a:lstStyle/>
                  <a:p>
                    <a:fld id="{A7976FF3-3DB6-47E3-8197-0D9677243CA8}" type="CATEGORYNAME">
                      <a:rPr lang="en-US" baseline="0" smtClean="0">
                        <a:solidFill>
                          <a:srgbClr val="000000"/>
                        </a:solidFill>
                        <a:latin typeface="+mn-lt"/>
                      </a:rPr>
                      <a:pPr/>
                      <a:t>[CATEGORY NAME]</a:t>
                    </a:fld>
                    <a:r>
                      <a:rPr lang="en-US" baseline="0" dirty="0" smtClean="0">
                        <a:solidFill>
                          <a:srgbClr val="000000"/>
                        </a:solidFill>
                        <a:latin typeface="+mn-lt"/>
                      </a:rPr>
                      <a:t> (2%)</a:t>
                    </a:r>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FA9-4D4C-B449-FE6789C130C3}"/>
                </c:ext>
              </c:extLst>
            </c:dLbl>
            <c:dLbl>
              <c:idx val="1"/>
              <c:layout>
                <c:manualLayout>
                  <c:x val="1.625154438155146E-2"/>
                  <c:y val="1.939808486108106E-2"/>
                </c:manualLayout>
              </c:layout>
              <c:tx>
                <c:rich>
                  <a:bodyPr/>
                  <a:lstStyle/>
                  <a:p>
                    <a:fld id="{C8FA4795-5158-44F7-9E89-B6B583905245}" type="CATEGORYNAME">
                      <a:rPr lang="en-US" baseline="0" smtClean="0">
                        <a:solidFill>
                          <a:srgbClr val="000000"/>
                        </a:solidFill>
                        <a:latin typeface="+mn-lt"/>
                      </a:rPr>
                      <a:pPr/>
                      <a:t>[CATEGORY NAME]</a:t>
                    </a:fld>
                    <a:r>
                      <a:rPr lang="en-US" baseline="0" dirty="0" smtClean="0">
                        <a:solidFill>
                          <a:schemeClr val="accent1">
                            <a:lumMod val="75000"/>
                          </a:schemeClr>
                        </a:solidFill>
                        <a:latin typeface="+mn-lt"/>
                      </a:rPr>
                      <a:t> </a:t>
                    </a:r>
                    <a:r>
                      <a:rPr lang="en-US" baseline="0" dirty="0" smtClean="0">
                        <a:solidFill>
                          <a:srgbClr val="000000"/>
                        </a:solidFill>
                        <a:latin typeface="+mn-lt"/>
                      </a:rPr>
                      <a:t>(</a:t>
                    </a:r>
                    <a:fld id="{46CFBBAE-064D-4043-931B-A5CCA4C68E40}" type="VALUE">
                      <a:rPr lang="en-US" baseline="0" smtClean="0">
                        <a:solidFill>
                          <a:srgbClr val="000000"/>
                        </a:solidFill>
                        <a:latin typeface="+mn-lt"/>
                      </a:rPr>
                      <a:pPr/>
                      <a:t>[VALUE]</a:t>
                    </a:fld>
                    <a:r>
                      <a:rPr lang="en-US" baseline="0" dirty="0" smtClean="0">
                        <a:solidFill>
                          <a:srgbClr val="000000"/>
                        </a:solidFill>
                        <a:latin typeface="+mn-lt"/>
                      </a:rPr>
                      <a:t>)</a:t>
                    </a:r>
                  </a:p>
                </c:rich>
              </c:tx>
              <c:dLblPos val="bestFit"/>
              <c:showLegendKey val="0"/>
              <c:showVal val="1"/>
              <c:showCatName val="1"/>
              <c:showSerName val="0"/>
              <c:showPercent val="0"/>
              <c:showBubbleSize val="0"/>
              <c:extLst>
                <c:ext xmlns:c15="http://schemas.microsoft.com/office/drawing/2012/chart" uri="{CE6537A1-D6FC-4f65-9D91-7224C49458BB}">
                  <c15:layout>
                    <c:manualLayout>
                      <c:w val="0.20695388920295071"/>
                      <c:h val="0.13983602682264895"/>
                    </c:manualLayout>
                  </c15:layout>
                  <c15:dlblFieldTable/>
                  <c15:showDataLabelsRange val="0"/>
                </c:ext>
                <c:ext xmlns:c16="http://schemas.microsoft.com/office/drawing/2014/chart" uri="{C3380CC4-5D6E-409C-BE32-E72D297353CC}">
                  <c16:uniqueId val="{00000003-7FA9-4D4C-B449-FE6789C130C3}"/>
                </c:ext>
              </c:extLst>
            </c:dLbl>
            <c:dLbl>
              <c:idx val="2"/>
              <c:layout>
                <c:manualLayout>
                  <c:x val="1.1262441630128121E-2"/>
                  <c:y val="5.6301806091069447E-2"/>
                </c:manualLayout>
              </c:layout>
              <c:tx>
                <c:rich>
                  <a:bodyPr rot="0" spcFirstLastPara="1" vertOverflow="ellipsis" vert="horz" wrap="square" lIns="38100" tIns="19050" rIns="38100" bIns="19050" anchor="ctr" anchorCtr="1">
                    <a:noAutofit/>
                  </a:bodyPr>
                  <a:lstStyle/>
                  <a:p>
                    <a:pPr>
                      <a:defRPr sz="1600" b="0" i="0" u="none" strike="noStrike" kern="1200" baseline="0">
                        <a:solidFill>
                          <a:srgbClr val="000000"/>
                        </a:solidFill>
                        <a:latin typeface="+mn-lt"/>
                        <a:ea typeface="+mn-ea"/>
                        <a:cs typeface="+mn-cs"/>
                      </a:defRPr>
                    </a:pPr>
                    <a:fld id="{93190A05-336A-4309-88F9-A8BD9A0159EC}" type="CATEGORYNAME">
                      <a:rPr lang="en-US" baseline="0" smtClean="0">
                        <a:solidFill>
                          <a:srgbClr val="000000"/>
                        </a:solidFill>
                        <a:latin typeface="+mn-lt"/>
                      </a:rPr>
                      <a:pPr>
                        <a:defRPr sz="1600">
                          <a:solidFill>
                            <a:srgbClr val="000000"/>
                          </a:solidFill>
                        </a:defRPr>
                      </a:pPr>
                      <a:t>[CATEGORY NAME]</a:t>
                    </a:fld>
                    <a:r>
                      <a:rPr lang="en-US" baseline="0" dirty="0" smtClean="0">
                        <a:solidFill>
                          <a:schemeClr val="accent1">
                            <a:lumMod val="75000"/>
                          </a:schemeClr>
                        </a:solidFill>
                        <a:latin typeface="+mn-lt"/>
                      </a:rPr>
                      <a:t> </a:t>
                    </a:r>
                    <a:r>
                      <a:rPr lang="en-US" baseline="0" dirty="0" smtClean="0">
                        <a:solidFill>
                          <a:srgbClr val="000000"/>
                        </a:solidFill>
                        <a:latin typeface="+mn-lt"/>
                      </a:rPr>
                      <a:t>(</a:t>
                    </a:r>
                    <a:fld id="{2F192B61-3FC8-4718-9A4F-43070F07E9D5}" type="VALUE">
                      <a:rPr lang="en-US" baseline="0" smtClean="0">
                        <a:solidFill>
                          <a:srgbClr val="000000"/>
                        </a:solidFill>
                        <a:latin typeface="+mn-lt"/>
                      </a:rPr>
                      <a:pPr>
                        <a:defRPr sz="1600">
                          <a:solidFill>
                            <a:srgbClr val="000000"/>
                          </a:solidFill>
                        </a:defRPr>
                      </a:pPr>
                      <a:t>[VALUE]</a:t>
                    </a:fld>
                    <a:r>
                      <a:rPr lang="en-US" baseline="0" dirty="0" smtClean="0">
                        <a:solidFill>
                          <a:srgbClr val="000000"/>
                        </a:solidFill>
                        <a:latin typeface="+mn-lt"/>
                      </a:rPr>
                      <a:t>)</a:t>
                    </a:r>
                  </a:p>
                </c:rich>
              </c:tx>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rgbClr val="000000"/>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6663248633391357"/>
                      <c:h val="0.15399663713380327"/>
                    </c:manualLayout>
                  </c15:layout>
                  <c15:dlblFieldTable/>
                  <c15:showDataLabelsRange val="0"/>
                </c:ext>
                <c:ext xmlns:c16="http://schemas.microsoft.com/office/drawing/2014/chart" uri="{C3380CC4-5D6E-409C-BE32-E72D297353CC}">
                  <c16:uniqueId val="{00000005-7FA9-4D4C-B449-FE6789C130C3}"/>
                </c:ext>
              </c:extLst>
            </c:dLbl>
            <c:dLbl>
              <c:idx val="3"/>
              <c:layout>
                <c:manualLayout>
                  <c:x val="-1.0471780941556656E-2"/>
                  <c:y val="-5.3102288666828715E-2"/>
                </c:manualLayout>
              </c:layout>
              <c:tx>
                <c:rich>
                  <a:bodyPr/>
                  <a:lstStyle/>
                  <a:p>
                    <a:fld id="{7D3491A4-54A1-42D8-B0F6-908E815F0051}" type="CATEGORYNAME">
                      <a:rPr lang="en-US" sz="1600" baseline="0" smtClean="0">
                        <a:solidFill>
                          <a:srgbClr val="000000"/>
                        </a:solidFill>
                        <a:latin typeface="+mn-lt"/>
                      </a:rPr>
                      <a:pPr/>
                      <a:t>[CATEGORY NAME]</a:t>
                    </a:fld>
                    <a:r>
                      <a:rPr lang="en-US" sz="1600" baseline="0" dirty="0" smtClean="0">
                        <a:solidFill>
                          <a:srgbClr val="000000"/>
                        </a:solidFill>
                        <a:latin typeface="+mn-lt"/>
                      </a:rPr>
                      <a:t>  (</a:t>
                    </a:r>
                    <a:fld id="{B45BBAAA-1717-44AD-A232-41DA5BB1C3C2}" type="VALUE">
                      <a:rPr lang="en-US" sz="1600" baseline="0" smtClean="0">
                        <a:solidFill>
                          <a:srgbClr val="000000"/>
                        </a:solidFill>
                        <a:latin typeface="+mn-lt"/>
                      </a:rPr>
                      <a:pPr/>
                      <a:t>[VALUE]</a:t>
                    </a:fld>
                    <a:r>
                      <a:rPr lang="en-US" sz="1600" baseline="0" dirty="0" smtClean="0">
                        <a:solidFill>
                          <a:srgbClr val="000000"/>
                        </a:solidFill>
                        <a:latin typeface="+mn-lt"/>
                      </a:rPr>
                      <a:t>)</a:t>
                    </a:r>
                  </a:p>
                </c:rich>
              </c:tx>
              <c:dLblPos val="bestFit"/>
              <c:showLegendKey val="0"/>
              <c:showVal val="1"/>
              <c:showCatName val="1"/>
              <c:showSerName val="0"/>
              <c:showPercent val="0"/>
              <c:showBubbleSize val="0"/>
              <c:extLst>
                <c:ext xmlns:c15="http://schemas.microsoft.com/office/drawing/2012/chart" uri="{CE6537A1-D6FC-4f65-9D91-7224C49458BB}">
                  <c15:layout>
                    <c:manualLayout>
                      <c:w val="0.24987763682742312"/>
                      <c:h val="0.13983602682264895"/>
                    </c:manualLayout>
                  </c15:layout>
                  <c15:dlblFieldTable/>
                  <c15:showDataLabelsRange val="0"/>
                </c:ext>
                <c:ext xmlns:c16="http://schemas.microsoft.com/office/drawing/2014/chart" uri="{C3380CC4-5D6E-409C-BE32-E72D297353CC}">
                  <c16:uniqueId val="{00000007-7FA9-4D4C-B449-FE6789C130C3}"/>
                </c:ext>
              </c:extLst>
            </c:dLbl>
            <c:dLbl>
              <c:idx val="4"/>
              <c:layout>
                <c:manualLayout>
                  <c:x val="2.1990822432236851E-2"/>
                  <c:y val="-2.6551144333414357E-2"/>
                </c:manualLayout>
              </c:layout>
              <c:tx>
                <c:rich>
                  <a:bodyPr rot="0" spcFirstLastPara="1" vertOverflow="ellipsis" vert="horz" wrap="square" lIns="38100" tIns="19050" rIns="38100" bIns="19050" anchor="ctr" anchorCtr="1">
                    <a:noAutofit/>
                  </a:bodyPr>
                  <a:lstStyle/>
                  <a:p>
                    <a:pPr>
                      <a:defRPr sz="1600" b="0" i="0" u="none" strike="noStrike" kern="1200" baseline="0">
                        <a:solidFill>
                          <a:srgbClr val="000000"/>
                        </a:solidFill>
                        <a:latin typeface="+mn-lt"/>
                        <a:ea typeface="+mn-ea"/>
                        <a:cs typeface="+mn-cs"/>
                      </a:defRPr>
                    </a:pPr>
                    <a:fld id="{5C326337-E80C-43CE-B9A1-3A2D395E3889}" type="CATEGORYNAME">
                      <a:rPr lang="en-US" baseline="0" smtClean="0">
                        <a:solidFill>
                          <a:srgbClr val="000000"/>
                        </a:solidFill>
                        <a:latin typeface="+mn-lt"/>
                      </a:rPr>
                      <a:pPr>
                        <a:defRPr sz="1600">
                          <a:solidFill>
                            <a:srgbClr val="000000"/>
                          </a:solidFill>
                        </a:defRPr>
                      </a:pPr>
                      <a:t>[CATEGORY NAME]</a:t>
                    </a:fld>
                    <a:r>
                      <a:rPr lang="en-US" baseline="0" dirty="0" smtClean="0">
                        <a:solidFill>
                          <a:schemeClr val="accent1">
                            <a:lumMod val="75000"/>
                          </a:schemeClr>
                        </a:solidFill>
                        <a:latin typeface="+mn-lt"/>
                      </a:rPr>
                      <a:t> </a:t>
                    </a:r>
                    <a:r>
                      <a:rPr lang="en-US" baseline="0" dirty="0" smtClean="0">
                        <a:solidFill>
                          <a:srgbClr val="000000"/>
                        </a:solidFill>
                        <a:latin typeface="+mn-lt"/>
                      </a:rPr>
                      <a:t>(</a:t>
                    </a:r>
                    <a:fld id="{B244A239-A924-435E-A131-1639FA8F7AD3}" type="VALUE">
                      <a:rPr lang="en-US" baseline="0" smtClean="0">
                        <a:solidFill>
                          <a:srgbClr val="000000"/>
                        </a:solidFill>
                        <a:latin typeface="+mn-lt"/>
                      </a:rPr>
                      <a:pPr>
                        <a:defRPr sz="1600">
                          <a:solidFill>
                            <a:srgbClr val="000000"/>
                          </a:solidFill>
                        </a:defRPr>
                      </a:pPr>
                      <a:t>[VALUE]</a:t>
                    </a:fld>
                    <a:r>
                      <a:rPr lang="en-US" baseline="0" dirty="0" smtClean="0">
                        <a:solidFill>
                          <a:srgbClr val="000000"/>
                        </a:solidFill>
                        <a:latin typeface="+mn-lt"/>
                      </a:rPr>
                      <a:t>)</a:t>
                    </a:r>
                  </a:p>
                </c:rich>
              </c:tx>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rgbClr val="000000"/>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5406634920404564"/>
                      <c:h val="0.11151480620034029"/>
                    </c:manualLayout>
                  </c15:layout>
                  <c15:dlblFieldTable/>
                  <c15:showDataLabelsRange val="0"/>
                </c:ext>
                <c:ext xmlns:c16="http://schemas.microsoft.com/office/drawing/2014/chart" uri="{C3380CC4-5D6E-409C-BE32-E72D297353CC}">
                  <c16:uniqueId val="{00000009-7FA9-4D4C-B449-FE6789C130C3}"/>
                </c:ext>
              </c:extLst>
            </c:dLbl>
            <c:dLbl>
              <c:idx val="5"/>
              <c:layout>
                <c:manualLayout>
                  <c:x val="9.1123213025042268E-2"/>
                  <c:y val="1.5861387598154988E-2"/>
                </c:manualLayout>
              </c:layout>
              <c:tx>
                <c:rich>
                  <a:bodyPr rot="0" spcFirstLastPara="1" vertOverflow="ellipsis" vert="horz" wrap="square" lIns="38100" tIns="19050" rIns="38100" bIns="19050" anchor="ctr" anchorCtr="1">
                    <a:noAutofit/>
                  </a:bodyPr>
                  <a:lstStyle/>
                  <a:p>
                    <a:pPr>
                      <a:defRPr sz="1600" b="0" i="0" u="none" strike="noStrike" kern="1200" baseline="0">
                        <a:solidFill>
                          <a:srgbClr val="000000"/>
                        </a:solidFill>
                        <a:latin typeface="+mn-lt"/>
                        <a:ea typeface="+mn-ea"/>
                        <a:cs typeface="+mn-cs"/>
                      </a:defRPr>
                    </a:pPr>
                    <a:fld id="{48CDC0D7-74FA-44AD-8AF3-8CA63F80E0DB}" type="CATEGORYNAME">
                      <a:rPr lang="en-US" baseline="0" smtClean="0">
                        <a:solidFill>
                          <a:srgbClr val="000000"/>
                        </a:solidFill>
                        <a:latin typeface="+mn-lt"/>
                      </a:rPr>
                      <a:pPr>
                        <a:defRPr sz="1600">
                          <a:solidFill>
                            <a:srgbClr val="000000"/>
                          </a:solidFill>
                        </a:defRPr>
                      </a:pPr>
                      <a:t>[CATEGORY NAME]</a:t>
                    </a:fld>
                    <a:r>
                      <a:rPr lang="en-US" baseline="0" dirty="0" smtClean="0">
                        <a:solidFill>
                          <a:srgbClr val="000000"/>
                        </a:solidFill>
                        <a:latin typeface="+mn-lt"/>
                      </a:rPr>
                      <a:t> (24%)</a:t>
                    </a:r>
                  </a:p>
                </c:rich>
              </c:tx>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rgbClr val="000000"/>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6149092434657734"/>
                      <c:h val="0.15399663713380327"/>
                    </c:manualLayout>
                  </c15:layout>
                  <c15:dlblFieldTable/>
                  <c15:showDataLabelsRange val="0"/>
                </c:ext>
                <c:ext xmlns:c16="http://schemas.microsoft.com/office/drawing/2014/chart" uri="{C3380CC4-5D6E-409C-BE32-E72D297353CC}">
                  <c16:uniqueId val="{0000000B-7FA9-4D4C-B449-FE6789C130C3}"/>
                </c:ext>
              </c:extLst>
            </c:dLbl>
            <c:dLbl>
              <c:idx val="6"/>
              <c:layout>
                <c:manualLayout>
                  <c:x val="9.433962264150943E-3"/>
                  <c:y val="-1.1494252873563218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FA9-4D4C-B449-FE6789C130C3}"/>
                </c:ext>
              </c:extLst>
            </c:dLbl>
            <c:dLbl>
              <c:idx val="7"/>
              <c:layout>
                <c:manualLayout>
                  <c:x val="0.16666666666666666"/>
                  <c:y val="2.0114942528735625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FA9-4D4C-B449-FE6789C130C3}"/>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000000"/>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rgbClr val="000000"/>
                  </a:solidFill>
                  <a:round/>
                </a:ln>
                <a:effectLst/>
              </c:spPr>
            </c:leaderLines>
            <c:extLst>
              <c:ext xmlns:c15="http://schemas.microsoft.com/office/drawing/2012/chart" uri="{CE6537A1-D6FC-4f65-9D91-7224C49458BB}"/>
            </c:extLst>
          </c:dLbls>
          <c:cat>
            <c:strRef>
              <c:f>Sheet1!$A$2:$A$7</c:f>
              <c:strCache>
                <c:ptCount val="6"/>
                <c:pt idx="0">
                  <c:v>0–4 yrs</c:v>
                </c:pt>
                <c:pt idx="1">
                  <c:v>5–14 yrs</c:v>
                </c:pt>
                <c:pt idx="2">
                  <c:v>15–24 yrs</c:v>
                </c:pt>
                <c:pt idx="3">
                  <c:v>25–44 yrs</c:v>
                </c:pt>
                <c:pt idx="4">
                  <c:v>45–64 yrs</c:v>
                </c:pt>
                <c:pt idx="5">
                  <c:v>≥65 yrs</c:v>
                </c:pt>
              </c:strCache>
            </c:strRef>
          </c:cat>
          <c:val>
            <c:numRef>
              <c:f>Sheet1!$B$2:$B$7</c:f>
              <c:numCache>
                <c:formatCode>0%</c:formatCode>
                <c:ptCount val="6"/>
                <c:pt idx="0">
                  <c:v>0.02</c:v>
                </c:pt>
                <c:pt idx="1">
                  <c:v>0.02</c:v>
                </c:pt>
                <c:pt idx="2">
                  <c:v>0.1</c:v>
                </c:pt>
                <c:pt idx="3">
                  <c:v>0.31</c:v>
                </c:pt>
                <c:pt idx="4">
                  <c:v>0.31</c:v>
                </c:pt>
                <c:pt idx="5">
                  <c:v>0.24</c:v>
                </c:pt>
              </c:numCache>
            </c:numRef>
          </c:val>
          <c:extLst>
            <c:ext xmlns:c16="http://schemas.microsoft.com/office/drawing/2014/chart" uri="{C3380CC4-5D6E-409C-BE32-E72D297353CC}">
              <c16:uniqueId val="{0000000E-7FA9-4D4C-B449-FE6789C130C3}"/>
            </c:ext>
          </c:extLst>
        </c:ser>
        <c:dLbls>
          <c:dLblPos val="outEnd"/>
          <c:showLegendKey val="0"/>
          <c:showVal val="1"/>
          <c:showCatName val="0"/>
          <c:showSerName val="0"/>
          <c:showPercent val="0"/>
          <c:showBubbleSize val="0"/>
          <c:showLeaderLines val="1"/>
        </c:dLbls>
        <c:firstSliceAng val="2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Male</c:v>
                </c:pt>
              </c:strCache>
            </c:strRef>
          </c:tx>
          <c:spPr>
            <a:solidFill>
              <a:srgbClr val="003FBC"/>
            </a:solidFill>
            <a:ln>
              <a:solidFill>
                <a:schemeClr val="bg2">
                  <a:lumMod val="50000"/>
                </a:schemeClr>
              </a:solidFill>
            </a:ln>
          </c:spPr>
          <c:invertIfNegative val="0"/>
          <c:cat>
            <c:strRef>
              <c:f>Sheet1!$A$2:$A$7</c:f>
              <c:strCache>
                <c:ptCount val="6"/>
                <c:pt idx="0">
                  <c:v>&lt;5</c:v>
                </c:pt>
                <c:pt idx="1">
                  <c:v>5–14 </c:v>
                </c:pt>
                <c:pt idx="2">
                  <c:v>15–24</c:v>
                </c:pt>
                <c:pt idx="3">
                  <c:v>25–44</c:v>
                </c:pt>
                <c:pt idx="4">
                  <c:v>45–64</c:v>
                </c:pt>
                <c:pt idx="5">
                  <c:v>≥65</c:v>
                </c:pt>
              </c:strCache>
            </c:strRef>
          </c:cat>
          <c:val>
            <c:numRef>
              <c:f>Sheet1!$B$2:$B$7</c:f>
              <c:numCache>
                <c:formatCode>0.0</c:formatCode>
                <c:ptCount val="6"/>
                <c:pt idx="0">
                  <c:v>1.1987107767341243</c:v>
                </c:pt>
                <c:pt idx="1">
                  <c:v>0.3</c:v>
                </c:pt>
                <c:pt idx="2">
                  <c:v>2.4</c:v>
                </c:pt>
                <c:pt idx="3">
                  <c:v>3.8</c:v>
                </c:pt>
                <c:pt idx="4">
                  <c:v>4.5999999999999996</c:v>
                </c:pt>
                <c:pt idx="5">
                  <c:v>6.4</c:v>
                </c:pt>
              </c:numCache>
            </c:numRef>
          </c:val>
          <c:extLst>
            <c:ext xmlns:c16="http://schemas.microsoft.com/office/drawing/2014/chart" uri="{C3380CC4-5D6E-409C-BE32-E72D297353CC}">
              <c16:uniqueId val="{00000000-E563-4898-B8B1-D29B8FA0A976}"/>
            </c:ext>
          </c:extLst>
        </c:ser>
        <c:ser>
          <c:idx val="1"/>
          <c:order val="1"/>
          <c:tx>
            <c:strRef>
              <c:f>Sheet1!$C$1</c:f>
              <c:strCache>
                <c:ptCount val="1"/>
                <c:pt idx="0">
                  <c:v>Female</c:v>
                </c:pt>
              </c:strCache>
            </c:strRef>
          </c:tx>
          <c:spPr>
            <a:solidFill>
              <a:srgbClr val="D97B66"/>
            </a:solidFill>
            <a:ln>
              <a:solidFill>
                <a:schemeClr val="bg2">
                  <a:lumMod val="50000"/>
                </a:schemeClr>
              </a:solidFill>
            </a:ln>
          </c:spPr>
          <c:invertIfNegative val="0"/>
          <c:cat>
            <c:strRef>
              <c:f>Sheet1!$A$2:$A$7</c:f>
              <c:strCache>
                <c:ptCount val="6"/>
                <c:pt idx="0">
                  <c:v>&lt;5</c:v>
                </c:pt>
                <c:pt idx="1">
                  <c:v>5–14 </c:v>
                </c:pt>
                <c:pt idx="2">
                  <c:v>15–24</c:v>
                </c:pt>
                <c:pt idx="3">
                  <c:v>25–44</c:v>
                </c:pt>
                <c:pt idx="4">
                  <c:v>45–64</c:v>
                </c:pt>
                <c:pt idx="5">
                  <c:v>≥65</c:v>
                </c:pt>
              </c:strCache>
            </c:strRef>
          </c:cat>
          <c:val>
            <c:numRef>
              <c:f>Sheet1!$C$2:$C$7</c:f>
              <c:numCache>
                <c:formatCode>0.0</c:formatCode>
                <c:ptCount val="6"/>
                <c:pt idx="0">
                  <c:v>1</c:v>
                </c:pt>
                <c:pt idx="1">
                  <c:v>0.50173904740917352</c:v>
                </c:pt>
                <c:pt idx="2">
                  <c:v>1.9</c:v>
                </c:pt>
                <c:pt idx="3">
                  <c:v>2.8</c:v>
                </c:pt>
                <c:pt idx="4">
                  <c:v>2.2000000000000002</c:v>
                </c:pt>
                <c:pt idx="5">
                  <c:v>3.2</c:v>
                </c:pt>
              </c:numCache>
            </c:numRef>
          </c:val>
          <c:extLst>
            <c:ext xmlns:c16="http://schemas.microsoft.com/office/drawing/2014/chart" uri="{C3380CC4-5D6E-409C-BE32-E72D297353CC}">
              <c16:uniqueId val="{00000001-E563-4898-B8B1-D29B8FA0A976}"/>
            </c:ext>
          </c:extLst>
        </c:ser>
        <c:dLbls>
          <c:showLegendKey val="0"/>
          <c:showVal val="0"/>
          <c:showCatName val="0"/>
          <c:showSerName val="0"/>
          <c:showPercent val="0"/>
          <c:showBubbleSize val="0"/>
        </c:dLbls>
        <c:gapWidth val="150"/>
        <c:axId val="284719736"/>
        <c:axId val="284718952"/>
      </c:barChart>
      <c:catAx>
        <c:axId val="284719736"/>
        <c:scaling>
          <c:orientation val="minMax"/>
        </c:scaling>
        <c:delete val="0"/>
        <c:axPos val="b"/>
        <c:numFmt formatCode="General" sourceLinked="0"/>
        <c:majorTickMark val="out"/>
        <c:minorTickMark val="none"/>
        <c:tickLblPos val="nextTo"/>
        <c:spPr>
          <a:ln>
            <a:solidFill>
              <a:srgbClr val="000000"/>
            </a:solidFill>
          </a:ln>
        </c:spPr>
        <c:txPr>
          <a:bodyPr/>
          <a:lstStyle/>
          <a:p>
            <a:pPr>
              <a:defRPr>
                <a:solidFill>
                  <a:srgbClr val="000000"/>
                </a:solidFill>
              </a:defRPr>
            </a:pPr>
            <a:endParaRPr lang="en-US"/>
          </a:p>
        </c:txPr>
        <c:crossAx val="284718952"/>
        <c:crosses val="autoZero"/>
        <c:auto val="1"/>
        <c:lblAlgn val="ctr"/>
        <c:lblOffset val="100"/>
        <c:noMultiLvlLbl val="0"/>
      </c:catAx>
      <c:valAx>
        <c:axId val="284718952"/>
        <c:scaling>
          <c:orientation val="minMax"/>
        </c:scaling>
        <c:delete val="0"/>
        <c:axPos val="l"/>
        <c:numFmt formatCode="#,##0" sourceLinked="0"/>
        <c:majorTickMark val="out"/>
        <c:minorTickMark val="none"/>
        <c:tickLblPos val="nextTo"/>
        <c:spPr>
          <a:ln>
            <a:solidFill>
              <a:srgbClr val="000000"/>
            </a:solidFill>
          </a:ln>
        </c:spPr>
        <c:txPr>
          <a:bodyPr/>
          <a:lstStyle/>
          <a:p>
            <a:pPr>
              <a:defRPr>
                <a:solidFill>
                  <a:srgbClr val="000000"/>
                </a:solidFill>
              </a:defRPr>
            </a:pPr>
            <a:endParaRPr lang="en-US"/>
          </a:p>
        </c:txPr>
        <c:crossAx val="284719736"/>
        <c:crosses val="autoZero"/>
        <c:crossBetween val="between"/>
      </c:valAx>
    </c:plotArea>
    <c:legend>
      <c:legendPos val="b"/>
      <c:layout>
        <c:manualLayout>
          <c:xMode val="edge"/>
          <c:yMode val="edge"/>
          <c:x val="0.53343049921790076"/>
          <c:y val="5.3828037120360037E-2"/>
          <c:w val="0.27320620907235083"/>
          <c:h val="7.7124343832020992E-2"/>
        </c:manualLayout>
      </c:layout>
      <c:overlay val="0"/>
      <c:txPr>
        <a:bodyPr/>
        <a:lstStyle/>
        <a:p>
          <a:pPr>
            <a:defRPr>
              <a:solidFill>
                <a:srgbClr val="000000"/>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7481564804399456E-2"/>
          <c:y val="8.0298407301360064E-2"/>
          <c:w val="0.91712160979877511"/>
          <c:h val="0.74808741947029345"/>
        </c:manualLayout>
      </c:layout>
      <c:lineChart>
        <c:grouping val="standard"/>
        <c:varyColors val="0"/>
        <c:ser>
          <c:idx val="0"/>
          <c:order val="0"/>
          <c:tx>
            <c:strRef>
              <c:f>Sheet1!$B$1</c:f>
              <c:strCache>
                <c:ptCount val="1"/>
                <c:pt idx="0">
                  <c:v>American Indian/Alaska Native</c:v>
                </c:pt>
              </c:strCache>
            </c:strRef>
          </c:tx>
          <c:spPr>
            <a:ln>
              <a:solidFill>
                <a:srgbClr val="001D58"/>
              </a:solidFill>
            </a:ln>
          </c:spPr>
          <c:marker>
            <c:spPr>
              <a:solidFill>
                <a:srgbClr val="001D58"/>
              </a:solidFill>
              <a:ln>
                <a:solidFill>
                  <a:srgbClr val="000000"/>
                </a:solidFill>
              </a:ln>
            </c:spPr>
          </c:marker>
          <c:cat>
            <c:numRef>
              <c:f>Sheet1!$A$2:$A$15</c:f>
              <c:numCache>
                <c:formatCode>General</c:formatCode>
                <c:ptCount val="14"/>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numCache>
            </c:numRef>
          </c:cat>
          <c:val>
            <c:numRef>
              <c:f>Sheet1!$B$2:$B$15</c:f>
              <c:numCache>
                <c:formatCode>General</c:formatCode>
                <c:ptCount val="14"/>
                <c:pt idx="0">
                  <c:v>8.3173530186647913</c:v>
                </c:pt>
                <c:pt idx="1">
                  <c:v>7.237160838754674</c:v>
                </c:pt>
                <c:pt idx="2">
                  <c:v>7.0901774511315239</c:v>
                </c:pt>
                <c:pt idx="3">
                  <c:v>7.489477284415397</c:v>
                </c:pt>
                <c:pt idx="4">
                  <c:v>5.9901788090893984</c:v>
                </c:pt>
                <c:pt idx="5">
                  <c:v>6.0787447749612928</c:v>
                </c:pt>
                <c:pt idx="6">
                  <c:v>4.5284868460776204</c:v>
                </c:pt>
                <c:pt idx="7">
                  <c:v>6.6558556763649674</c:v>
                </c:pt>
                <c:pt idx="8">
                  <c:v>5.7660100695503127</c:v>
                </c:pt>
                <c:pt idx="9">
                  <c:v>5.7556472420063578</c:v>
                </c:pt>
                <c:pt idx="10">
                  <c:v>5.3191808804617047</c:v>
                </c:pt>
                <c:pt idx="11">
                  <c:v>4.8488581151807963</c:v>
                </c:pt>
                <c:pt idx="12">
                  <c:v>6.1191039268610936</c:v>
                </c:pt>
                <c:pt idx="13">
                  <c:v>4.691254705391299</c:v>
                </c:pt>
              </c:numCache>
            </c:numRef>
          </c:val>
          <c:smooth val="0"/>
          <c:extLst>
            <c:ext xmlns:c16="http://schemas.microsoft.com/office/drawing/2014/chart" uri="{C3380CC4-5D6E-409C-BE32-E72D297353CC}">
              <c16:uniqueId val="{00000000-C062-4D1B-8B0B-9A9B60DEE7D5}"/>
            </c:ext>
          </c:extLst>
        </c:ser>
        <c:ser>
          <c:idx val="1"/>
          <c:order val="1"/>
          <c:tx>
            <c:strRef>
              <c:f>Sheet1!$C$1</c:f>
              <c:strCache>
                <c:ptCount val="1"/>
                <c:pt idx="0">
                  <c:v>Asian</c:v>
                </c:pt>
              </c:strCache>
            </c:strRef>
          </c:tx>
          <c:spPr>
            <a:ln>
              <a:solidFill>
                <a:srgbClr val="007D57"/>
              </a:solidFill>
            </a:ln>
          </c:spPr>
          <c:marker>
            <c:spPr>
              <a:solidFill>
                <a:srgbClr val="007D57"/>
              </a:solidFill>
              <a:ln>
                <a:solidFill>
                  <a:srgbClr val="000000"/>
                </a:solidFill>
              </a:ln>
            </c:spPr>
          </c:marker>
          <c:cat>
            <c:numRef>
              <c:f>Sheet1!$A$2:$A$15</c:f>
              <c:numCache>
                <c:formatCode>General</c:formatCode>
                <c:ptCount val="14"/>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numCache>
            </c:numRef>
          </c:cat>
          <c:val>
            <c:numRef>
              <c:f>Sheet1!$C$2:$C$15</c:f>
              <c:numCache>
                <c:formatCode>General</c:formatCode>
                <c:ptCount val="14"/>
                <c:pt idx="0">
                  <c:v>29.319447326723129</c:v>
                </c:pt>
                <c:pt idx="1">
                  <c:v>27.291348028926372</c:v>
                </c:pt>
                <c:pt idx="2">
                  <c:v>25.288666853533666</c:v>
                </c:pt>
                <c:pt idx="3">
                  <c:v>25.172287395906636</c:v>
                </c:pt>
                <c:pt idx="4">
                  <c:v>25.482971431275079</c:v>
                </c:pt>
                <c:pt idx="5">
                  <c:v>24.333775129405741</c:v>
                </c:pt>
                <c:pt idx="6">
                  <c:v>22.316650783895859</c:v>
                </c:pt>
                <c:pt idx="7">
                  <c:v>21.587184904463502</c:v>
                </c:pt>
                <c:pt idx="8">
                  <c:v>20.764925989795355</c:v>
                </c:pt>
                <c:pt idx="9">
                  <c:v>19.410925271953754</c:v>
                </c:pt>
                <c:pt idx="10">
                  <c:v>19.152195328892727</c:v>
                </c:pt>
                <c:pt idx="11">
                  <c:v>18.475593908243717</c:v>
                </c:pt>
                <c:pt idx="12">
                  <c:v>19.134060369557393</c:v>
                </c:pt>
                <c:pt idx="13">
                  <c:v>18.008667495572656</c:v>
                </c:pt>
              </c:numCache>
            </c:numRef>
          </c:val>
          <c:smooth val="0"/>
          <c:extLst>
            <c:ext xmlns:c16="http://schemas.microsoft.com/office/drawing/2014/chart" uri="{C3380CC4-5D6E-409C-BE32-E72D297353CC}">
              <c16:uniqueId val="{00000001-C062-4D1B-8B0B-9A9B60DEE7D5}"/>
            </c:ext>
          </c:extLst>
        </c:ser>
        <c:ser>
          <c:idx val="2"/>
          <c:order val="2"/>
          <c:tx>
            <c:strRef>
              <c:f>Sheet1!$D$1</c:f>
              <c:strCache>
                <c:ptCount val="1"/>
                <c:pt idx="0">
                  <c:v>Black/African American</c:v>
                </c:pt>
              </c:strCache>
            </c:strRef>
          </c:tx>
          <c:spPr>
            <a:ln>
              <a:solidFill>
                <a:srgbClr val="DF907D"/>
              </a:solidFill>
            </a:ln>
          </c:spPr>
          <c:marker>
            <c:spPr>
              <a:solidFill>
                <a:srgbClr val="DF907D"/>
              </a:solidFill>
              <a:ln>
                <a:solidFill>
                  <a:srgbClr val="000000"/>
                </a:solidFill>
              </a:ln>
            </c:spPr>
          </c:marker>
          <c:cat>
            <c:numRef>
              <c:f>Sheet1!$A$2:$A$15</c:f>
              <c:numCache>
                <c:formatCode>General</c:formatCode>
                <c:ptCount val="14"/>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numCache>
            </c:numRef>
          </c:cat>
          <c:val>
            <c:numRef>
              <c:f>Sheet1!$D$2:$D$15</c:f>
              <c:numCache>
                <c:formatCode>General</c:formatCode>
                <c:ptCount val="14"/>
                <c:pt idx="0">
                  <c:v>11.735906492676515</c:v>
                </c:pt>
                <c:pt idx="1">
                  <c:v>11.369477600997765</c:v>
                </c:pt>
                <c:pt idx="2">
                  <c:v>10.938561799886399</c:v>
                </c:pt>
                <c:pt idx="3">
                  <c:v>10.213312842452311</c:v>
                </c:pt>
                <c:pt idx="4">
                  <c:v>9.4185844929671951</c:v>
                </c:pt>
                <c:pt idx="5">
                  <c:v>8.7957566052176706</c:v>
                </c:pt>
                <c:pt idx="6">
                  <c:v>7.6188519662108565</c:v>
                </c:pt>
                <c:pt idx="7">
                  <c:v>7.0366107095215815</c:v>
                </c:pt>
                <c:pt idx="8">
                  <c:v>6.2718528360781987</c:v>
                </c:pt>
                <c:pt idx="9">
                  <c:v>5.7896225001080559</c:v>
                </c:pt>
                <c:pt idx="10">
                  <c:v>5.3352428460474792</c:v>
                </c:pt>
                <c:pt idx="11">
                  <c:v>5.0926506798777247</c:v>
                </c:pt>
                <c:pt idx="12">
                  <c:v>5.0054219553154251</c:v>
                </c:pt>
                <c:pt idx="13">
                  <c:v>4.9093649205766674</c:v>
                </c:pt>
              </c:numCache>
            </c:numRef>
          </c:val>
          <c:smooth val="0"/>
          <c:extLst>
            <c:ext xmlns:c16="http://schemas.microsoft.com/office/drawing/2014/chart" uri="{C3380CC4-5D6E-409C-BE32-E72D297353CC}">
              <c16:uniqueId val="{00000002-C062-4D1B-8B0B-9A9B60DEE7D5}"/>
            </c:ext>
          </c:extLst>
        </c:ser>
        <c:ser>
          <c:idx val="3"/>
          <c:order val="3"/>
          <c:tx>
            <c:strRef>
              <c:f>Sheet1!$E$1</c:f>
              <c:strCache>
                <c:ptCount val="1"/>
                <c:pt idx="0">
                  <c:v>Native Hawaiian/Other Pacific Islander</c:v>
                </c:pt>
              </c:strCache>
            </c:strRef>
          </c:tx>
          <c:cat>
            <c:numRef>
              <c:f>Sheet1!$A$2:$A$15</c:f>
              <c:numCache>
                <c:formatCode>General</c:formatCode>
                <c:ptCount val="14"/>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numCache>
            </c:numRef>
          </c:cat>
          <c:val>
            <c:numRef>
              <c:f>Sheet1!$E$2:$E$15</c:f>
              <c:numCache>
                <c:formatCode>General</c:formatCode>
                <c:ptCount val="14"/>
                <c:pt idx="0">
                  <c:v>15.685044310250175</c:v>
                </c:pt>
                <c:pt idx="1">
                  <c:v>14.957939698134531</c:v>
                </c:pt>
                <c:pt idx="2">
                  <c:v>12.437238011884473</c:v>
                </c:pt>
                <c:pt idx="3">
                  <c:v>11.616762988993118</c:v>
                </c:pt>
                <c:pt idx="4">
                  <c:v>20.608582281391751</c:v>
                </c:pt>
                <c:pt idx="5">
                  <c:v>14.540826003211626</c:v>
                </c:pt>
                <c:pt idx="6">
                  <c:v>14.971656398434744</c:v>
                </c:pt>
                <c:pt idx="7">
                  <c:v>19.204455433660609</c:v>
                </c:pt>
                <c:pt idx="8">
                  <c:v>16.060544334936775</c:v>
                </c:pt>
                <c:pt idx="9">
                  <c:v>12.463496336690808</c:v>
                </c:pt>
                <c:pt idx="10">
                  <c:v>11.629717304081469</c:v>
                </c:pt>
                <c:pt idx="11">
                  <c:v>16.720287956431708</c:v>
                </c:pt>
                <c:pt idx="12">
                  <c:v>18.346973648709419</c:v>
                </c:pt>
                <c:pt idx="13">
                  <c:v>13.927871257104977</c:v>
                </c:pt>
              </c:numCache>
            </c:numRef>
          </c:val>
          <c:smooth val="0"/>
          <c:extLst>
            <c:ext xmlns:c16="http://schemas.microsoft.com/office/drawing/2014/chart" uri="{C3380CC4-5D6E-409C-BE32-E72D297353CC}">
              <c16:uniqueId val="{00000003-C062-4D1B-8B0B-9A9B60DEE7D5}"/>
            </c:ext>
          </c:extLst>
        </c:ser>
        <c:ser>
          <c:idx val="4"/>
          <c:order val="4"/>
          <c:tx>
            <c:strRef>
              <c:f>Sheet1!$F$1</c:f>
              <c:strCache>
                <c:ptCount val="1"/>
                <c:pt idx="0">
                  <c:v>White</c:v>
                </c:pt>
              </c:strCache>
            </c:strRef>
          </c:tx>
          <c:spPr>
            <a:ln>
              <a:solidFill>
                <a:srgbClr val="003FBC"/>
              </a:solidFill>
            </a:ln>
          </c:spPr>
          <c:marker>
            <c:spPr>
              <a:noFill/>
              <a:ln>
                <a:solidFill>
                  <a:srgbClr val="003FBC"/>
                </a:solidFill>
              </a:ln>
            </c:spPr>
          </c:marker>
          <c:cat>
            <c:numRef>
              <c:f>Sheet1!$A$2:$A$15</c:f>
              <c:numCache>
                <c:formatCode>General</c:formatCode>
                <c:ptCount val="14"/>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numCache>
            </c:numRef>
          </c:cat>
          <c:val>
            <c:numRef>
              <c:f>Sheet1!$F$2:$F$15</c:f>
              <c:numCache>
                <c:formatCode>General</c:formatCode>
                <c:ptCount val="14"/>
                <c:pt idx="0">
                  <c:v>1.4228001481505943</c:v>
                </c:pt>
                <c:pt idx="1">
                  <c:v>1.3391919051361858</c:v>
                </c:pt>
                <c:pt idx="2">
                  <c:v>1.3070832831712575</c:v>
                </c:pt>
                <c:pt idx="3">
                  <c:v>1.2127050212597554</c:v>
                </c:pt>
                <c:pt idx="4">
                  <c:v>1.1202397765887591</c:v>
                </c:pt>
                <c:pt idx="5">
                  <c:v>1.0862975957906424</c:v>
                </c:pt>
                <c:pt idx="6">
                  <c:v>0.92105140232762617</c:v>
                </c:pt>
                <c:pt idx="7">
                  <c:v>0.89110973857358078</c:v>
                </c:pt>
                <c:pt idx="8">
                  <c:v>0.83283116230028387</c:v>
                </c:pt>
                <c:pt idx="9">
                  <c:v>0.79058737095905718</c:v>
                </c:pt>
                <c:pt idx="10">
                  <c:v>0.71494499064590034</c:v>
                </c:pt>
                <c:pt idx="11">
                  <c:v>0.62808758356445071</c:v>
                </c:pt>
                <c:pt idx="12">
                  <c:v>0.62435467564516978</c:v>
                </c:pt>
                <c:pt idx="13">
                  <c:v>0.61019467190135568</c:v>
                </c:pt>
              </c:numCache>
            </c:numRef>
          </c:val>
          <c:smooth val="0"/>
          <c:extLst>
            <c:ext xmlns:c16="http://schemas.microsoft.com/office/drawing/2014/chart" uri="{C3380CC4-5D6E-409C-BE32-E72D297353CC}">
              <c16:uniqueId val="{00000004-C062-4D1B-8B0B-9A9B60DEE7D5}"/>
            </c:ext>
          </c:extLst>
        </c:ser>
        <c:ser>
          <c:idx val="5"/>
          <c:order val="5"/>
          <c:tx>
            <c:strRef>
              <c:f>Sheet1!$G$1</c:f>
              <c:strCache>
                <c:ptCount val="1"/>
                <c:pt idx="0">
                  <c:v>Hispanic/Latino</c:v>
                </c:pt>
              </c:strCache>
            </c:strRef>
          </c:tx>
          <c:spPr>
            <a:ln>
              <a:solidFill>
                <a:srgbClr val="3077FF"/>
              </a:solidFill>
            </a:ln>
          </c:spPr>
          <c:marker>
            <c:spPr>
              <a:solidFill>
                <a:srgbClr val="3077FF"/>
              </a:solidFill>
              <a:ln>
                <a:solidFill>
                  <a:srgbClr val="000000"/>
                </a:solidFill>
              </a:ln>
            </c:spPr>
          </c:marker>
          <c:cat>
            <c:numRef>
              <c:f>Sheet1!$A$2:$A$15</c:f>
              <c:numCache>
                <c:formatCode>General</c:formatCode>
                <c:ptCount val="14"/>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numCache>
            </c:numRef>
          </c:cat>
          <c:val>
            <c:numRef>
              <c:f>Sheet1!$G$2:$G$15</c:f>
              <c:numCache>
                <c:formatCode>General</c:formatCode>
                <c:ptCount val="14"/>
                <c:pt idx="0">
                  <c:v>10.249834023850877</c:v>
                </c:pt>
                <c:pt idx="1">
                  <c:v>10.074365005978718</c:v>
                </c:pt>
                <c:pt idx="2">
                  <c:v>9.3994893130084325</c:v>
                </c:pt>
                <c:pt idx="3">
                  <c:v>9.0771921144331511</c:v>
                </c:pt>
                <c:pt idx="4">
                  <c:v>8.3880172530366952</c:v>
                </c:pt>
                <c:pt idx="5">
                  <c:v>7.952916890763098</c:v>
                </c:pt>
                <c:pt idx="6">
                  <c:v>6.8339176964795438</c:v>
                </c:pt>
                <c:pt idx="7">
                  <c:v>6.3659920547454041</c:v>
                </c:pt>
                <c:pt idx="8">
                  <c:v>5.7892720761946039</c:v>
                </c:pt>
                <c:pt idx="9">
                  <c:v>5.2629099993704882</c:v>
                </c:pt>
                <c:pt idx="10">
                  <c:v>4.992217670900545</c:v>
                </c:pt>
                <c:pt idx="11">
                  <c:v>4.979166320136259</c:v>
                </c:pt>
                <c:pt idx="12">
                  <c:v>4.790683092301979</c:v>
                </c:pt>
                <c:pt idx="13">
                  <c:v>4.5258169669485033</c:v>
                </c:pt>
              </c:numCache>
            </c:numRef>
          </c:val>
          <c:smooth val="0"/>
          <c:extLst>
            <c:ext xmlns:c16="http://schemas.microsoft.com/office/drawing/2014/chart" uri="{C3380CC4-5D6E-409C-BE32-E72D297353CC}">
              <c16:uniqueId val="{00000005-C062-4D1B-8B0B-9A9B60DEE7D5}"/>
            </c:ext>
          </c:extLst>
        </c:ser>
        <c:dLbls>
          <c:showLegendKey val="0"/>
          <c:showVal val="0"/>
          <c:showCatName val="0"/>
          <c:showSerName val="0"/>
          <c:showPercent val="0"/>
          <c:showBubbleSize val="0"/>
        </c:dLbls>
        <c:marker val="1"/>
        <c:smooth val="0"/>
        <c:axId val="284716992"/>
        <c:axId val="284716600"/>
      </c:lineChart>
      <c:catAx>
        <c:axId val="284716992"/>
        <c:scaling>
          <c:orientation val="minMax"/>
        </c:scaling>
        <c:delete val="0"/>
        <c:axPos val="b"/>
        <c:numFmt formatCode="General" sourceLinked="1"/>
        <c:majorTickMark val="out"/>
        <c:minorTickMark val="none"/>
        <c:tickLblPos val="nextTo"/>
        <c:spPr>
          <a:ln>
            <a:solidFill>
              <a:srgbClr val="000000"/>
            </a:solidFill>
          </a:ln>
        </c:spPr>
        <c:txPr>
          <a:bodyPr/>
          <a:lstStyle/>
          <a:p>
            <a:pPr>
              <a:defRPr sz="1200">
                <a:solidFill>
                  <a:srgbClr val="000000"/>
                </a:solidFill>
              </a:defRPr>
            </a:pPr>
            <a:endParaRPr lang="en-US"/>
          </a:p>
        </c:txPr>
        <c:crossAx val="284716600"/>
        <c:crosses val="autoZero"/>
        <c:auto val="1"/>
        <c:lblAlgn val="ctr"/>
        <c:lblOffset val="100"/>
        <c:noMultiLvlLbl val="0"/>
      </c:catAx>
      <c:valAx>
        <c:axId val="284716600"/>
        <c:scaling>
          <c:orientation val="minMax"/>
        </c:scaling>
        <c:delete val="0"/>
        <c:axPos val="l"/>
        <c:numFmt formatCode="#,##0" sourceLinked="0"/>
        <c:majorTickMark val="out"/>
        <c:minorTickMark val="none"/>
        <c:tickLblPos val="nextTo"/>
        <c:spPr>
          <a:ln>
            <a:solidFill>
              <a:srgbClr val="000000"/>
            </a:solidFill>
          </a:ln>
        </c:spPr>
        <c:txPr>
          <a:bodyPr/>
          <a:lstStyle/>
          <a:p>
            <a:pPr>
              <a:defRPr sz="1400">
                <a:solidFill>
                  <a:srgbClr val="000000"/>
                </a:solidFill>
              </a:defRPr>
            </a:pPr>
            <a:endParaRPr lang="en-US"/>
          </a:p>
        </c:txPr>
        <c:crossAx val="284716992"/>
        <c:crosses val="autoZero"/>
        <c:crossBetween val="between"/>
      </c:valAx>
    </c:plotArea>
    <c:legend>
      <c:legendPos val="t"/>
      <c:layout>
        <c:manualLayout>
          <c:xMode val="edge"/>
          <c:yMode val="edge"/>
          <c:x val="0.55259442569678785"/>
          <c:y val="5.681818181818182E-3"/>
          <c:w val="0.44719210098737655"/>
          <c:h val="0.30495469554157933"/>
        </c:manualLayout>
      </c:layout>
      <c:overlay val="0"/>
      <c:txPr>
        <a:bodyPr/>
        <a:lstStyle/>
        <a:p>
          <a:pPr>
            <a:defRPr sz="1200">
              <a:solidFill>
                <a:srgbClr val="000000"/>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047145050264947E-2"/>
          <c:y val="4.6459261176319419E-2"/>
          <c:w val="0.90585524686772645"/>
          <c:h val="0.77156797101769548"/>
        </c:manualLayout>
      </c:layout>
      <c:barChart>
        <c:barDir val="col"/>
        <c:grouping val="clustered"/>
        <c:varyColors val="0"/>
        <c:ser>
          <c:idx val="0"/>
          <c:order val="0"/>
          <c:tx>
            <c:strRef>
              <c:f>Sheet1!$B$1</c:f>
              <c:strCache>
                <c:ptCount val="1"/>
                <c:pt idx="0">
                  <c:v>American Indian/Alaska Native</c:v>
                </c:pt>
              </c:strCache>
            </c:strRef>
          </c:tx>
          <c:spPr>
            <a:solidFill>
              <a:srgbClr val="001D58"/>
            </a:solidFill>
            <a:ln>
              <a:solidFill>
                <a:schemeClr val="bg2">
                  <a:lumMod val="50000"/>
                </a:schemeClr>
              </a:solidFill>
            </a:ln>
          </c:spPr>
          <c:invertIfNegative val="0"/>
          <c:cat>
            <c:strRef>
              <c:f>Sheet1!$A$2:$A$7</c:f>
              <c:strCache>
                <c:ptCount val="6"/>
                <c:pt idx="0">
                  <c:v>&lt;5</c:v>
                </c:pt>
                <c:pt idx="1">
                  <c:v>5–14</c:v>
                </c:pt>
                <c:pt idx="2">
                  <c:v>15–24</c:v>
                </c:pt>
                <c:pt idx="3">
                  <c:v>24–44</c:v>
                </c:pt>
                <c:pt idx="4">
                  <c:v>45–65</c:v>
                </c:pt>
                <c:pt idx="5">
                  <c:v>≥65</c:v>
                </c:pt>
              </c:strCache>
            </c:strRef>
          </c:cat>
          <c:val>
            <c:numRef>
              <c:f>Sheet1!$B$2:$B$7</c:f>
              <c:numCache>
                <c:formatCode>0.0</c:formatCode>
                <c:ptCount val="6"/>
                <c:pt idx="0">
                  <c:v>2.4</c:v>
                </c:pt>
                <c:pt idx="1">
                  <c:v>1.7</c:v>
                </c:pt>
                <c:pt idx="2">
                  <c:v>1.6</c:v>
                </c:pt>
                <c:pt idx="3">
                  <c:v>3.9</c:v>
                </c:pt>
                <c:pt idx="4">
                  <c:v>7.5</c:v>
                </c:pt>
                <c:pt idx="5">
                  <c:v>10.4</c:v>
                </c:pt>
              </c:numCache>
            </c:numRef>
          </c:val>
          <c:extLst>
            <c:ext xmlns:c16="http://schemas.microsoft.com/office/drawing/2014/chart" uri="{C3380CC4-5D6E-409C-BE32-E72D297353CC}">
              <c16:uniqueId val="{00000000-AF36-4D1E-B2CC-9BE0B876FC8F}"/>
            </c:ext>
          </c:extLst>
        </c:ser>
        <c:ser>
          <c:idx val="1"/>
          <c:order val="1"/>
          <c:tx>
            <c:strRef>
              <c:f>Sheet1!$C$1</c:f>
              <c:strCache>
                <c:ptCount val="1"/>
                <c:pt idx="0">
                  <c:v>Asian</c:v>
                </c:pt>
              </c:strCache>
            </c:strRef>
          </c:tx>
          <c:spPr>
            <a:solidFill>
              <a:srgbClr val="007D57"/>
            </a:solidFill>
            <a:ln>
              <a:solidFill>
                <a:schemeClr val="bg2">
                  <a:lumMod val="50000"/>
                </a:schemeClr>
              </a:solidFill>
            </a:ln>
          </c:spPr>
          <c:invertIfNegative val="0"/>
          <c:cat>
            <c:strRef>
              <c:f>Sheet1!$A$2:$A$7</c:f>
              <c:strCache>
                <c:ptCount val="6"/>
                <c:pt idx="0">
                  <c:v>&lt;5</c:v>
                </c:pt>
                <c:pt idx="1">
                  <c:v>5–14</c:v>
                </c:pt>
                <c:pt idx="2">
                  <c:v>15–24</c:v>
                </c:pt>
                <c:pt idx="3">
                  <c:v>24–44</c:v>
                </c:pt>
                <c:pt idx="4">
                  <c:v>45–65</c:v>
                </c:pt>
                <c:pt idx="5">
                  <c:v>≥65</c:v>
                </c:pt>
              </c:strCache>
            </c:strRef>
          </c:cat>
          <c:val>
            <c:numRef>
              <c:f>Sheet1!$C$2:$C$7</c:f>
              <c:numCache>
                <c:formatCode>0.0</c:formatCode>
                <c:ptCount val="6"/>
                <c:pt idx="0">
                  <c:v>2.9</c:v>
                </c:pt>
                <c:pt idx="1">
                  <c:v>1.7</c:v>
                </c:pt>
                <c:pt idx="2">
                  <c:v>13.6</c:v>
                </c:pt>
                <c:pt idx="3">
                  <c:v>16.399999999999999</c:v>
                </c:pt>
                <c:pt idx="4">
                  <c:v>20.5</c:v>
                </c:pt>
                <c:pt idx="5">
                  <c:v>44.7</c:v>
                </c:pt>
              </c:numCache>
            </c:numRef>
          </c:val>
          <c:extLst>
            <c:ext xmlns:c16="http://schemas.microsoft.com/office/drawing/2014/chart" uri="{C3380CC4-5D6E-409C-BE32-E72D297353CC}">
              <c16:uniqueId val="{00000001-AF36-4D1E-B2CC-9BE0B876FC8F}"/>
            </c:ext>
          </c:extLst>
        </c:ser>
        <c:ser>
          <c:idx val="2"/>
          <c:order val="2"/>
          <c:tx>
            <c:strRef>
              <c:f>Sheet1!$D$1</c:f>
              <c:strCache>
                <c:ptCount val="1"/>
                <c:pt idx="0">
                  <c:v>Black/African American</c:v>
                </c:pt>
              </c:strCache>
            </c:strRef>
          </c:tx>
          <c:spPr>
            <a:solidFill>
              <a:srgbClr val="DF907D"/>
            </a:solidFill>
            <a:ln>
              <a:solidFill>
                <a:schemeClr val="bg2">
                  <a:lumMod val="50000"/>
                </a:schemeClr>
              </a:solidFill>
            </a:ln>
          </c:spPr>
          <c:invertIfNegative val="0"/>
          <c:cat>
            <c:strRef>
              <c:f>Sheet1!$A$2:$A$7</c:f>
              <c:strCache>
                <c:ptCount val="6"/>
                <c:pt idx="0">
                  <c:v>&lt;5</c:v>
                </c:pt>
                <c:pt idx="1">
                  <c:v>5–14</c:v>
                </c:pt>
                <c:pt idx="2">
                  <c:v>15–24</c:v>
                </c:pt>
                <c:pt idx="3">
                  <c:v>24–44</c:v>
                </c:pt>
                <c:pt idx="4">
                  <c:v>45–65</c:v>
                </c:pt>
                <c:pt idx="5">
                  <c:v>≥65</c:v>
                </c:pt>
              </c:strCache>
            </c:strRef>
          </c:cat>
          <c:val>
            <c:numRef>
              <c:f>Sheet1!$D$2:$D$7</c:f>
              <c:numCache>
                <c:formatCode>0.0</c:formatCode>
                <c:ptCount val="6"/>
                <c:pt idx="0">
                  <c:v>1.9</c:v>
                </c:pt>
                <c:pt idx="1">
                  <c:v>1.1000000000000001</c:v>
                </c:pt>
                <c:pt idx="2">
                  <c:v>3.5</c:v>
                </c:pt>
                <c:pt idx="3">
                  <c:v>5.8</c:v>
                </c:pt>
                <c:pt idx="4">
                  <c:v>6.7</c:v>
                </c:pt>
                <c:pt idx="5">
                  <c:v>7.4</c:v>
                </c:pt>
              </c:numCache>
            </c:numRef>
          </c:val>
          <c:extLst>
            <c:ext xmlns:c16="http://schemas.microsoft.com/office/drawing/2014/chart" uri="{C3380CC4-5D6E-409C-BE32-E72D297353CC}">
              <c16:uniqueId val="{00000002-AF36-4D1E-B2CC-9BE0B876FC8F}"/>
            </c:ext>
          </c:extLst>
        </c:ser>
        <c:ser>
          <c:idx val="3"/>
          <c:order val="3"/>
          <c:tx>
            <c:strRef>
              <c:f>Sheet1!$E$1</c:f>
              <c:strCache>
                <c:ptCount val="1"/>
                <c:pt idx="0">
                  <c:v>Native Hawaiian/Other Pacific Islander</c:v>
                </c:pt>
              </c:strCache>
            </c:strRef>
          </c:tx>
          <c:spPr>
            <a:solidFill>
              <a:srgbClr val="7F7F7F"/>
            </a:solidFill>
            <a:ln>
              <a:solidFill>
                <a:schemeClr val="bg2">
                  <a:lumMod val="50000"/>
                </a:schemeClr>
              </a:solidFill>
            </a:ln>
          </c:spPr>
          <c:invertIfNegative val="0"/>
          <c:cat>
            <c:strRef>
              <c:f>Sheet1!$A$2:$A$7</c:f>
              <c:strCache>
                <c:ptCount val="6"/>
                <c:pt idx="0">
                  <c:v>&lt;5</c:v>
                </c:pt>
                <c:pt idx="1">
                  <c:v>5–14</c:v>
                </c:pt>
                <c:pt idx="2">
                  <c:v>15–24</c:v>
                </c:pt>
                <c:pt idx="3">
                  <c:v>24–44</c:v>
                </c:pt>
                <c:pt idx="4">
                  <c:v>45–65</c:v>
                </c:pt>
                <c:pt idx="5">
                  <c:v>≥65</c:v>
                </c:pt>
              </c:strCache>
            </c:strRef>
          </c:cat>
          <c:val>
            <c:numRef>
              <c:f>Sheet1!$E$2:$E$7</c:f>
              <c:numCache>
                <c:formatCode>0.0</c:formatCode>
                <c:ptCount val="6"/>
                <c:pt idx="0">
                  <c:v>19.600000000000001</c:v>
                </c:pt>
                <c:pt idx="1">
                  <c:v>2.4</c:v>
                </c:pt>
                <c:pt idx="2">
                  <c:v>15.3</c:v>
                </c:pt>
                <c:pt idx="3">
                  <c:v>15.3</c:v>
                </c:pt>
                <c:pt idx="4">
                  <c:v>12.6</c:v>
                </c:pt>
                <c:pt idx="5">
                  <c:v>24.4</c:v>
                </c:pt>
              </c:numCache>
            </c:numRef>
          </c:val>
          <c:extLst>
            <c:ext xmlns:c16="http://schemas.microsoft.com/office/drawing/2014/chart" uri="{C3380CC4-5D6E-409C-BE32-E72D297353CC}">
              <c16:uniqueId val="{00000003-AF36-4D1E-B2CC-9BE0B876FC8F}"/>
            </c:ext>
          </c:extLst>
        </c:ser>
        <c:ser>
          <c:idx val="4"/>
          <c:order val="4"/>
          <c:tx>
            <c:strRef>
              <c:f>Sheet1!$F$1</c:f>
              <c:strCache>
                <c:ptCount val="1"/>
                <c:pt idx="0">
                  <c:v>White</c:v>
                </c:pt>
              </c:strCache>
            </c:strRef>
          </c:tx>
          <c:spPr>
            <a:solidFill>
              <a:srgbClr val="003FBC"/>
            </a:solidFill>
            <a:ln>
              <a:solidFill>
                <a:schemeClr val="bg2">
                  <a:lumMod val="50000"/>
                </a:schemeClr>
              </a:solidFill>
            </a:ln>
          </c:spPr>
          <c:invertIfNegative val="0"/>
          <c:cat>
            <c:strRef>
              <c:f>Sheet1!$A$2:$A$7</c:f>
              <c:strCache>
                <c:ptCount val="6"/>
                <c:pt idx="0">
                  <c:v>&lt;5</c:v>
                </c:pt>
                <c:pt idx="1">
                  <c:v>5–14</c:v>
                </c:pt>
                <c:pt idx="2">
                  <c:v>15–24</c:v>
                </c:pt>
                <c:pt idx="3">
                  <c:v>24–44</c:v>
                </c:pt>
                <c:pt idx="4">
                  <c:v>45–65</c:v>
                </c:pt>
                <c:pt idx="5">
                  <c:v>≥65</c:v>
                </c:pt>
              </c:strCache>
            </c:strRef>
          </c:cat>
          <c:val>
            <c:numRef>
              <c:f>Sheet1!$F$2:$F$7</c:f>
              <c:numCache>
                <c:formatCode>0.0</c:formatCode>
                <c:ptCount val="6"/>
                <c:pt idx="0">
                  <c:v>0.2</c:v>
                </c:pt>
                <c:pt idx="1">
                  <c:v>0</c:v>
                </c:pt>
                <c:pt idx="2">
                  <c:v>0.2</c:v>
                </c:pt>
                <c:pt idx="3">
                  <c:v>0.4</c:v>
                </c:pt>
                <c:pt idx="4">
                  <c:v>0.8</c:v>
                </c:pt>
                <c:pt idx="5">
                  <c:v>1.2</c:v>
                </c:pt>
              </c:numCache>
            </c:numRef>
          </c:val>
          <c:extLst>
            <c:ext xmlns:c16="http://schemas.microsoft.com/office/drawing/2014/chart" uri="{C3380CC4-5D6E-409C-BE32-E72D297353CC}">
              <c16:uniqueId val="{00000004-AF36-4D1E-B2CC-9BE0B876FC8F}"/>
            </c:ext>
          </c:extLst>
        </c:ser>
        <c:ser>
          <c:idx val="5"/>
          <c:order val="5"/>
          <c:tx>
            <c:strRef>
              <c:f>Sheet1!$G$1</c:f>
              <c:strCache>
                <c:ptCount val="1"/>
                <c:pt idx="0">
                  <c:v>Multiple race</c:v>
                </c:pt>
              </c:strCache>
            </c:strRef>
          </c:tx>
          <c:spPr>
            <a:solidFill>
              <a:srgbClr val="FFFF99"/>
            </a:solidFill>
            <a:ln>
              <a:solidFill>
                <a:schemeClr val="bg2">
                  <a:lumMod val="50000"/>
                </a:schemeClr>
              </a:solidFill>
            </a:ln>
          </c:spPr>
          <c:invertIfNegative val="0"/>
          <c:cat>
            <c:strRef>
              <c:f>Sheet1!$A$2:$A$7</c:f>
              <c:strCache>
                <c:ptCount val="6"/>
                <c:pt idx="0">
                  <c:v>&lt;5</c:v>
                </c:pt>
                <c:pt idx="1">
                  <c:v>5–14</c:v>
                </c:pt>
                <c:pt idx="2">
                  <c:v>15–24</c:v>
                </c:pt>
                <c:pt idx="3">
                  <c:v>24–44</c:v>
                </c:pt>
                <c:pt idx="4">
                  <c:v>45–65</c:v>
                </c:pt>
                <c:pt idx="5">
                  <c:v>≥65</c:v>
                </c:pt>
              </c:strCache>
            </c:strRef>
          </c:cat>
          <c:val>
            <c:numRef>
              <c:f>Sheet1!$G$2:$G$7</c:f>
              <c:numCache>
                <c:formatCode>0.0</c:formatCode>
                <c:ptCount val="6"/>
                <c:pt idx="0">
                  <c:v>0.1</c:v>
                </c:pt>
                <c:pt idx="1">
                  <c:v>0</c:v>
                </c:pt>
                <c:pt idx="2">
                  <c:v>0.4</c:v>
                </c:pt>
                <c:pt idx="3">
                  <c:v>1.9</c:v>
                </c:pt>
                <c:pt idx="4">
                  <c:v>2.4</c:v>
                </c:pt>
                <c:pt idx="5">
                  <c:v>1.9</c:v>
                </c:pt>
              </c:numCache>
            </c:numRef>
          </c:val>
          <c:extLst>
            <c:ext xmlns:c16="http://schemas.microsoft.com/office/drawing/2014/chart" uri="{C3380CC4-5D6E-409C-BE32-E72D297353CC}">
              <c16:uniqueId val="{00000005-AF36-4D1E-B2CC-9BE0B876FC8F}"/>
            </c:ext>
          </c:extLst>
        </c:ser>
        <c:ser>
          <c:idx val="6"/>
          <c:order val="6"/>
          <c:tx>
            <c:strRef>
              <c:f>Sheet1!$H$1</c:f>
              <c:strCache>
                <c:ptCount val="1"/>
                <c:pt idx="0">
                  <c:v>Hispanic/Latino</c:v>
                </c:pt>
              </c:strCache>
            </c:strRef>
          </c:tx>
          <c:spPr>
            <a:solidFill>
              <a:srgbClr val="3077FF"/>
            </a:solidFill>
            <a:ln>
              <a:solidFill>
                <a:schemeClr val="accent1"/>
              </a:solidFill>
            </a:ln>
          </c:spPr>
          <c:invertIfNegative val="0"/>
          <c:cat>
            <c:strRef>
              <c:f>Sheet1!$A$2:$A$7</c:f>
              <c:strCache>
                <c:ptCount val="6"/>
                <c:pt idx="0">
                  <c:v>&lt;5</c:v>
                </c:pt>
                <c:pt idx="1">
                  <c:v>5–14</c:v>
                </c:pt>
                <c:pt idx="2">
                  <c:v>15–24</c:v>
                </c:pt>
                <c:pt idx="3">
                  <c:v>24–44</c:v>
                </c:pt>
                <c:pt idx="4">
                  <c:v>45–65</c:v>
                </c:pt>
                <c:pt idx="5">
                  <c:v>≥65</c:v>
                </c:pt>
              </c:strCache>
            </c:strRef>
          </c:cat>
          <c:val>
            <c:numRef>
              <c:f>Sheet1!$H$2:$H$7</c:f>
              <c:numCache>
                <c:formatCode>0.0</c:formatCode>
                <c:ptCount val="6"/>
                <c:pt idx="0">
                  <c:v>2.1</c:v>
                </c:pt>
                <c:pt idx="1">
                  <c:v>0.5</c:v>
                </c:pt>
                <c:pt idx="2">
                  <c:v>3.3</c:v>
                </c:pt>
                <c:pt idx="3">
                  <c:v>5.2</c:v>
                </c:pt>
                <c:pt idx="4">
                  <c:v>6.6</c:v>
                </c:pt>
                <c:pt idx="5">
                  <c:v>12.5</c:v>
                </c:pt>
              </c:numCache>
            </c:numRef>
          </c:val>
          <c:extLst>
            <c:ext xmlns:c16="http://schemas.microsoft.com/office/drawing/2014/chart" uri="{C3380CC4-5D6E-409C-BE32-E72D297353CC}">
              <c16:uniqueId val="{00000006-AF36-4D1E-B2CC-9BE0B876FC8F}"/>
            </c:ext>
          </c:extLst>
        </c:ser>
        <c:dLbls>
          <c:showLegendKey val="0"/>
          <c:showVal val="0"/>
          <c:showCatName val="0"/>
          <c:showSerName val="0"/>
          <c:showPercent val="0"/>
          <c:showBubbleSize val="0"/>
        </c:dLbls>
        <c:gapWidth val="150"/>
        <c:axId val="284720912"/>
        <c:axId val="284721304"/>
      </c:barChart>
      <c:catAx>
        <c:axId val="284720912"/>
        <c:scaling>
          <c:orientation val="minMax"/>
        </c:scaling>
        <c:delete val="0"/>
        <c:axPos val="b"/>
        <c:numFmt formatCode="General" sourceLinked="0"/>
        <c:majorTickMark val="out"/>
        <c:minorTickMark val="none"/>
        <c:tickLblPos val="nextTo"/>
        <c:spPr>
          <a:ln>
            <a:solidFill>
              <a:srgbClr val="000000"/>
            </a:solidFill>
          </a:ln>
        </c:spPr>
        <c:txPr>
          <a:bodyPr/>
          <a:lstStyle/>
          <a:p>
            <a:pPr>
              <a:defRPr sz="1600">
                <a:solidFill>
                  <a:srgbClr val="000000"/>
                </a:solidFill>
              </a:defRPr>
            </a:pPr>
            <a:endParaRPr lang="en-US"/>
          </a:p>
        </c:txPr>
        <c:crossAx val="284721304"/>
        <c:crosses val="autoZero"/>
        <c:auto val="1"/>
        <c:lblAlgn val="ctr"/>
        <c:lblOffset val="100"/>
        <c:noMultiLvlLbl val="0"/>
      </c:catAx>
      <c:valAx>
        <c:axId val="284721304"/>
        <c:scaling>
          <c:orientation val="minMax"/>
        </c:scaling>
        <c:delete val="0"/>
        <c:axPos val="l"/>
        <c:numFmt formatCode="0" sourceLinked="0"/>
        <c:majorTickMark val="out"/>
        <c:minorTickMark val="none"/>
        <c:tickLblPos val="nextTo"/>
        <c:spPr>
          <a:ln>
            <a:solidFill>
              <a:srgbClr val="000000"/>
            </a:solidFill>
          </a:ln>
        </c:spPr>
        <c:txPr>
          <a:bodyPr/>
          <a:lstStyle/>
          <a:p>
            <a:pPr>
              <a:defRPr sz="1600">
                <a:solidFill>
                  <a:srgbClr val="000000"/>
                </a:solidFill>
              </a:defRPr>
            </a:pPr>
            <a:endParaRPr lang="en-US"/>
          </a:p>
        </c:txPr>
        <c:crossAx val="284720912"/>
        <c:crosses val="autoZero"/>
        <c:crossBetween val="between"/>
      </c:valAx>
    </c:plotArea>
    <c:legend>
      <c:legendPos val="r"/>
      <c:legendEntry>
        <c:idx val="0"/>
        <c:txPr>
          <a:bodyPr/>
          <a:lstStyle/>
          <a:p>
            <a:pPr>
              <a:defRPr sz="1200">
                <a:solidFill>
                  <a:srgbClr val="000000"/>
                </a:solidFill>
              </a:defRPr>
            </a:pPr>
            <a:endParaRPr lang="en-US"/>
          </a:p>
        </c:txPr>
      </c:legendEntry>
      <c:legendEntry>
        <c:idx val="1"/>
        <c:txPr>
          <a:bodyPr/>
          <a:lstStyle/>
          <a:p>
            <a:pPr>
              <a:defRPr sz="1200">
                <a:solidFill>
                  <a:srgbClr val="000000"/>
                </a:solidFill>
              </a:defRPr>
            </a:pPr>
            <a:endParaRPr lang="en-US"/>
          </a:p>
        </c:txPr>
      </c:legendEntry>
      <c:layout>
        <c:manualLayout>
          <c:xMode val="edge"/>
          <c:yMode val="edge"/>
          <c:x val="0.3764528896028847"/>
          <c:y val="3.9043168561020921E-3"/>
          <c:w val="0.52000652694104921"/>
          <c:h val="0.32597699191147245"/>
        </c:manualLayout>
      </c:layout>
      <c:overlay val="0"/>
      <c:txPr>
        <a:bodyPr/>
        <a:lstStyle/>
        <a:p>
          <a:pPr>
            <a:defRPr sz="1200">
              <a:solidFill>
                <a:srgbClr val="000000"/>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9073544150041517E-3"/>
          <c:w val="0.9160243763742969"/>
          <c:h val="0.85655346777353025"/>
        </c:manualLayout>
      </c:layout>
      <c:pieChart>
        <c:varyColors val="1"/>
        <c:ser>
          <c:idx val="0"/>
          <c:order val="0"/>
          <c:tx>
            <c:strRef>
              <c:f>Sheet1!$B$1</c:f>
              <c:strCache>
                <c:ptCount val="1"/>
                <c:pt idx="0">
                  <c:v>Sales</c:v>
                </c:pt>
              </c:strCache>
            </c:strRef>
          </c:tx>
          <c:spPr>
            <a:ln w="12700">
              <a:solidFill>
                <a:srgbClr val="000000"/>
              </a:solidFill>
            </a:ln>
          </c:spPr>
          <c:dPt>
            <c:idx val="0"/>
            <c:bubble3D val="0"/>
            <c:spPr>
              <a:solidFill>
                <a:srgbClr val="001D58"/>
              </a:solidFill>
              <a:ln w="12700">
                <a:solidFill>
                  <a:srgbClr val="000000"/>
                </a:solidFill>
              </a:ln>
              <a:effectLst/>
            </c:spPr>
            <c:extLst>
              <c:ext xmlns:c16="http://schemas.microsoft.com/office/drawing/2014/chart" uri="{C3380CC4-5D6E-409C-BE32-E72D297353CC}">
                <c16:uniqueId val="{00000001-A13C-4EC2-B5C5-0F69EFE33D27}"/>
              </c:ext>
            </c:extLst>
          </c:dPt>
          <c:dPt>
            <c:idx val="1"/>
            <c:bubble3D val="0"/>
            <c:spPr>
              <a:solidFill>
                <a:srgbClr val="007D57"/>
              </a:solidFill>
              <a:ln w="12700">
                <a:solidFill>
                  <a:srgbClr val="000000"/>
                </a:solidFill>
              </a:ln>
              <a:effectLst/>
            </c:spPr>
            <c:extLst>
              <c:ext xmlns:c16="http://schemas.microsoft.com/office/drawing/2014/chart" uri="{C3380CC4-5D6E-409C-BE32-E72D297353CC}">
                <c16:uniqueId val="{00000003-A13C-4EC2-B5C5-0F69EFE33D27}"/>
              </c:ext>
            </c:extLst>
          </c:dPt>
          <c:dPt>
            <c:idx val="2"/>
            <c:bubble3D val="0"/>
            <c:spPr>
              <a:solidFill>
                <a:srgbClr val="DF907D"/>
              </a:solidFill>
              <a:ln w="12700">
                <a:solidFill>
                  <a:srgbClr val="000000"/>
                </a:solidFill>
              </a:ln>
              <a:effectLst/>
            </c:spPr>
            <c:extLst>
              <c:ext xmlns:c16="http://schemas.microsoft.com/office/drawing/2014/chart" uri="{C3380CC4-5D6E-409C-BE32-E72D297353CC}">
                <c16:uniqueId val="{00000005-A13C-4EC2-B5C5-0F69EFE33D27}"/>
              </c:ext>
            </c:extLst>
          </c:dPt>
          <c:dPt>
            <c:idx val="3"/>
            <c:bubble3D val="0"/>
            <c:spPr>
              <a:solidFill>
                <a:srgbClr val="7F7F7F"/>
              </a:solidFill>
              <a:ln w="12700">
                <a:solidFill>
                  <a:srgbClr val="000000"/>
                </a:solidFill>
              </a:ln>
              <a:effectLst/>
            </c:spPr>
            <c:extLst>
              <c:ext xmlns:c16="http://schemas.microsoft.com/office/drawing/2014/chart" uri="{C3380CC4-5D6E-409C-BE32-E72D297353CC}">
                <c16:uniqueId val="{00000007-A13C-4EC2-B5C5-0F69EFE33D27}"/>
              </c:ext>
            </c:extLst>
          </c:dPt>
          <c:dPt>
            <c:idx val="4"/>
            <c:bubble3D val="0"/>
            <c:spPr>
              <a:solidFill>
                <a:srgbClr val="003FBC"/>
              </a:solidFill>
              <a:ln w="12700">
                <a:solidFill>
                  <a:srgbClr val="000000"/>
                </a:solidFill>
              </a:ln>
              <a:effectLst/>
            </c:spPr>
            <c:extLst>
              <c:ext xmlns:c16="http://schemas.microsoft.com/office/drawing/2014/chart" uri="{C3380CC4-5D6E-409C-BE32-E72D297353CC}">
                <c16:uniqueId val="{00000009-A13C-4EC2-B5C5-0F69EFE33D27}"/>
              </c:ext>
            </c:extLst>
          </c:dPt>
          <c:dPt>
            <c:idx val="5"/>
            <c:bubble3D val="0"/>
            <c:spPr>
              <a:solidFill>
                <a:srgbClr val="3077FF"/>
              </a:solidFill>
              <a:ln w="12700">
                <a:solidFill>
                  <a:srgbClr val="000000"/>
                </a:solidFill>
              </a:ln>
              <a:effectLst/>
            </c:spPr>
            <c:extLst>
              <c:ext xmlns:c16="http://schemas.microsoft.com/office/drawing/2014/chart" uri="{C3380CC4-5D6E-409C-BE32-E72D297353CC}">
                <c16:uniqueId val="{0000000B-A13C-4EC2-B5C5-0F69EFE33D27}"/>
              </c:ext>
            </c:extLst>
          </c:dPt>
          <c:dPt>
            <c:idx val="6"/>
            <c:bubble3D val="0"/>
            <c:spPr>
              <a:solidFill>
                <a:srgbClr val="FFFF99"/>
              </a:solidFill>
              <a:ln w="12700">
                <a:solidFill>
                  <a:srgbClr val="000000"/>
                </a:solidFill>
              </a:ln>
              <a:effectLst/>
            </c:spPr>
            <c:extLst>
              <c:ext xmlns:c16="http://schemas.microsoft.com/office/drawing/2014/chart" uri="{C3380CC4-5D6E-409C-BE32-E72D297353CC}">
                <c16:uniqueId val="{0000000D-A13C-4EC2-B5C5-0F69EFE33D27}"/>
              </c:ext>
            </c:extLst>
          </c:dPt>
          <c:dPt>
            <c:idx val="7"/>
            <c:bubble3D val="0"/>
            <c:spPr>
              <a:solidFill>
                <a:schemeClr val="accent2">
                  <a:lumMod val="60000"/>
                </a:schemeClr>
              </a:solidFill>
              <a:ln w="12700">
                <a:solidFill>
                  <a:srgbClr val="000000"/>
                </a:solidFill>
              </a:ln>
              <a:effectLst/>
            </c:spPr>
            <c:extLst>
              <c:ext xmlns:c16="http://schemas.microsoft.com/office/drawing/2014/chart" uri="{C3380CC4-5D6E-409C-BE32-E72D297353CC}">
                <c16:uniqueId val="{0000000F-A13C-4EC2-B5C5-0F69EFE33D27}"/>
              </c:ext>
            </c:extLst>
          </c:dPt>
          <c:cat>
            <c:strRef>
              <c:f>Sheet1!$A$2:$A$9</c:f>
              <c:strCache>
                <c:ptCount val="8"/>
                <c:pt idx="0">
                  <c:v>American Indian/Alaska Native</c:v>
                </c:pt>
                <c:pt idx="1">
                  <c:v>Asian</c:v>
                </c:pt>
                <c:pt idx="2">
                  <c:v>Black/African American</c:v>
                </c:pt>
                <c:pt idx="3">
                  <c:v>Native Hawaiian</c:v>
                </c:pt>
                <c:pt idx="4">
                  <c:v>White</c:v>
                </c:pt>
                <c:pt idx="5">
                  <c:v>Hispanic/Latino</c:v>
                </c:pt>
                <c:pt idx="6">
                  <c:v>Multiple race</c:v>
                </c:pt>
                <c:pt idx="7">
                  <c:v>Unknown/missing</c:v>
                </c:pt>
              </c:strCache>
            </c:strRef>
          </c:cat>
          <c:val>
            <c:numRef>
              <c:f>Sheet1!$B$2:$B$9</c:f>
              <c:numCache>
                <c:formatCode>0%</c:formatCode>
                <c:ptCount val="8"/>
                <c:pt idx="0">
                  <c:v>0.01</c:v>
                </c:pt>
                <c:pt idx="1">
                  <c:v>0.35</c:v>
                </c:pt>
                <c:pt idx="2">
                  <c:v>0.21</c:v>
                </c:pt>
                <c:pt idx="3">
                  <c:v>0.01</c:v>
                </c:pt>
                <c:pt idx="4">
                  <c:v>0.13</c:v>
                </c:pt>
                <c:pt idx="5">
                  <c:v>0.28000000000000003</c:v>
                </c:pt>
                <c:pt idx="6">
                  <c:v>0.01</c:v>
                </c:pt>
                <c:pt idx="7">
                  <c:v>0</c:v>
                </c:pt>
              </c:numCache>
            </c:numRef>
          </c:val>
          <c:extLst>
            <c:ext xmlns:c16="http://schemas.microsoft.com/office/drawing/2014/chart" uri="{C3380CC4-5D6E-409C-BE32-E72D297353CC}">
              <c16:uniqueId val="{00000010-A13C-4EC2-B5C5-0F69EFE33D27}"/>
            </c:ext>
          </c:extLst>
        </c:ser>
        <c:dLbls>
          <c:showLegendKey val="0"/>
          <c:showVal val="0"/>
          <c:showCatName val="0"/>
          <c:showSerName val="0"/>
          <c:showPercent val="0"/>
          <c:showBubbleSize val="0"/>
          <c:showLeaderLines val="1"/>
        </c:dLbls>
        <c:firstSliceAng val="51"/>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U.S.-born</c:v>
                </c:pt>
              </c:strCache>
            </c:strRef>
          </c:tx>
          <c:spPr>
            <a:solidFill>
              <a:srgbClr val="00B050"/>
            </a:solidFill>
            <a:ln>
              <a:solidFill>
                <a:schemeClr val="bg2">
                  <a:lumMod val="50000"/>
                </a:schemeClr>
              </a:solidFill>
            </a:ln>
          </c:spPr>
          <c:invertIfNegative val="0"/>
          <c:cat>
            <c:numRef>
              <c:f>Sheet1!$A$2:$A$25</c:f>
              <c:numCache>
                <c:formatCode>General</c:formatCode>
                <c:ptCount val="24"/>
                <c:pt idx="1">
                  <c:v>1994</c:v>
                </c:pt>
                <c:pt idx="3">
                  <c:v>1996</c:v>
                </c:pt>
                <c:pt idx="5">
                  <c:v>1998</c:v>
                </c:pt>
                <c:pt idx="7">
                  <c:v>2000</c:v>
                </c:pt>
                <c:pt idx="9">
                  <c:v>2002</c:v>
                </c:pt>
                <c:pt idx="11">
                  <c:v>2004</c:v>
                </c:pt>
                <c:pt idx="13">
                  <c:v>2006</c:v>
                </c:pt>
                <c:pt idx="15">
                  <c:v>2008</c:v>
                </c:pt>
                <c:pt idx="17">
                  <c:v>2010</c:v>
                </c:pt>
                <c:pt idx="19">
                  <c:v>2012</c:v>
                </c:pt>
                <c:pt idx="21">
                  <c:v>2014</c:v>
                </c:pt>
                <c:pt idx="23">
                  <c:v>2016</c:v>
                </c:pt>
              </c:numCache>
            </c:numRef>
          </c:cat>
          <c:val>
            <c:numRef>
              <c:f>Sheet1!$B$2:$B$25</c:f>
              <c:numCache>
                <c:formatCode>General</c:formatCode>
                <c:ptCount val="24"/>
                <c:pt idx="0">
                  <c:v>17433</c:v>
                </c:pt>
                <c:pt idx="1">
                  <c:v>16180</c:v>
                </c:pt>
                <c:pt idx="2">
                  <c:v>14663</c:v>
                </c:pt>
                <c:pt idx="3">
                  <c:v>13385</c:v>
                </c:pt>
                <c:pt idx="4">
                  <c:v>11924</c:v>
                </c:pt>
                <c:pt idx="5">
                  <c:v>10609</c:v>
                </c:pt>
                <c:pt idx="6">
                  <c:v>9783</c:v>
                </c:pt>
                <c:pt idx="7">
                  <c:v>8632</c:v>
                </c:pt>
                <c:pt idx="8">
                  <c:v>7848</c:v>
                </c:pt>
                <c:pt idx="9">
                  <c:v>7263</c:v>
                </c:pt>
                <c:pt idx="10">
                  <c:v>6842</c:v>
                </c:pt>
                <c:pt idx="11">
                  <c:v>6601</c:v>
                </c:pt>
                <c:pt idx="12">
                  <c:v>6290</c:v>
                </c:pt>
                <c:pt idx="13">
                  <c:v>5859</c:v>
                </c:pt>
                <c:pt idx="14">
                  <c:v>5431</c:v>
                </c:pt>
                <c:pt idx="15">
                  <c:v>5237</c:v>
                </c:pt>
                <c:pt idx="16">
                  <c:v>4501</c:v>
                </c:pt>
                <c:pt idx="17">
                  <c:v>4331</c:v>
                </c:pt>
                <c:pt idx="18">
                  <c:v>3941</c:v>
                </c:pt>
                <c:pt idx="19">
                  <c:v>3627</c:v>
                </c:pt>
                <c:pt idx="20">
                  <c:v>3330</c:v>
                </c:pt>
                <c:pt idx="21">
                  <c:v>3129</c:v>
                </c:pt>
                <c:pt idx="22">
                  <c:v>3135</c:v>
                </c:pt>
                <c:pt idx="23">
                  <c:v>2901</c:v>
                </c:pt>
              </c:numCache>
            </c:numRef>
          </c:val>
          <c:extLst>
            <c:ext xmlns:c16="http://schemas.microsoft.com/office/drawing/2014/chart" uri="{C3380CC4-5D6E-409C-BE32-E72D297353CC}">
              <c16:uniqueId val="{00000000-3372-495F-88DD-CC523A09C770}"/>
            </c:ext>
          </c:extLst>
        </c:ser>
        <c:ser>
          <c:idx val="1"/>
          <c:order val="1"/>
          <c:tx>
            <c:strRef>
              <c:f>Sheet1!$C$1</c:f>
              <c:strCache>
                <c:ptCount val="1"/>
                <c:pt idx="0">
                  <c:v>Non-U.S.–born</c:v>
                </c:pt>
              </c:strCache>
            </c:strRef>
          </c:tx>
          <c:spPr>
            <a:solidFill>
              <a:srgbClr val="0039A6"/>
            </a:solidFill>
            <a:ln>
              <a:solidFill>
                <a:schemeClr val="bg2">
                  <a:lumMod val="50000"/>
                </a:schemeClr>
              </a:solidFill>
            </a:ln>
          </c:spPr>
          <c:invertIfNegative val="0"/>
          <c:cat>
            <c:numRef>
              <c:f>Sheet1!$A$2:$A$25</c:f>
              <c:numCache>
                <c:formatCode>General</c:formatCode>
                <c:ptCount val="24"/>
                <c:pt idx="1">
                  <c:v>1994</c:v>
                </c:pt>
                <c:pt idx="3">
                  <c:v>1996</c:v>
                </c:pt>
                <c:pt idx="5">
                  <c:v>1998</c:v>
                </c:pt>
                <c:pt idx="7">
                  <c:v>2000</c:v>
                </c:pt>
                <c:pt idx="9">
                  <c:v>2002</c:v>
                </c:pt>
                <c:pt idx="11">
                  <c:v>2004</c:v>
                </c:pt>
                <c:pt idx="13">
                  <c:v>2006</c:v>
                </c:pt>
                <c:pt idx="15">
                  <c:v>2008</c:v>
                </c:pt>
                <c:pt idx="17">
                  <c:v>2010</c:v>
                </c:pt>
                <c:pt idx="19">
                  <c:v>2012</c:v>
                </c:pt>
                <c:pt idx="21">
                  <c:v>2014</c:v>
                </c:pt>
                <c:pt idx="23">
                  <c:v>2016</c:v>
                </c:pt>
              </c:numCache>
            </c:numRef>
          </c:cat>
          <c:val>
            <c:numRef>
              <c:f>Sheet1!$C$2:$C$25</c:f>
              <c:numCache>
                <c:formatCode>General</c:formatCode>
                <c:ptCount val="24"/>
                <c:pt idx="0">
                  <c:v>7403</c:v>
                </c:pt>
                <c:pt idx="1">
                  <c:v>7762</c:v>
                </c:pt>
                <c:pt idx="2">
                  <c:v>8010</c:v>
                </c:pt>
                <c:pt idx="3">
                  <c:v>7752</c:v>
                </c:pt>
                <c:pt idx="4">
                  <c:v>7753</c:v>
                </c:pt>
                <c:pt idx="5">
                  <c:v>7623</c:v>
                </c:pt>
                <c:pt idx="6">
                  <c:v>7624</c:v>
                </c:pt>
                <c:pt idx="7">
                  <c:v>7634</c:v>
                </c:pt>
                <c:pt idx="8">
                  <c:v>8034</c:v>
                </c:pt>
                <c:pt idx="9">
                  <c:v>7737</c:v>
                </c:pt>
                <c:pt idx="10">
                  <c:v>7947</c:v>
                </c:pt>
                <c:pt idx="11">
                  <c:v>7875</c:v>
                </c:pt>
                <c:pt idx="12">
                  <c:v>7745</c:v>
                </c:pt>
                <c:pt idx="13">
                  <c:v>7845</c:v>
                </c:pt>
                <c:pt idx="14">
                  <c:v>7780</c:v>
                </c:pt>
                <c:pt idx="15">
                  <c:v>7644</c:v>
                </c:pt>
                <c:pt idx="16">
                  <c:v>6999</c:v>
                </c:pt>
                <c:pt idx="17">
                  <c:v>6817</c:v>
                </c:pt>
                <c:pt idx="18">
                  <c:v>6563</c:v>
                </c:pt>
                <c:pt idx="19">
                  <c:v>6309</c:v>
                </c:pt>
                <c:pt idx="20">
                  <c:v>6222</c:v>
                </c:pt>
                <c:pt idx="21" formatCode="#,##0">
                  <c:v>6264</c:v>
                </c:pt>
                <c:pt idx="22">
                  <c:v>6406</c:v>
                </c:pt>
                <c:pt idx="23">
                  <c:v>6351</c:v>
                </c:pt>
              </c:numCache>
            </c:numRef>
          </c:val>
          <c:extLst>
            <c:ext xmlns:c16="http://schemas.microsoft.com/office/drawing/2014/chart" uri="{C3380CC4-5D6E-409C-BE32-E72D297353CC}">
              <c16:uniqueId val="{00000001-3372-495F-88DD-CC523A09C770}"/>
            </c:ext>
          </c:extLst>
        </c:ser>
        <c:dLbls>
          <c:showLegendKey val="0"/>
          <c:showVal val="0"/>
          <c:showCatName val="0"/>
          <c:showSerName val="0"/>
          <c:showPercent val="0"/>
          <c:showBubbleSize val="0"/>
        </c:dLbls>
        <c:gapWidth val="150"/>
        <c:axId val="281767240"/>
        <c:axId val="281769984"/>
      </c:barChart>
      <c:catAx>
        <c:axId val="281767240"/>
        <c:scaling>
          <c:orientation val="minMax"/>
        </c:scaling>
        <c:delete val="0"/>
        <c:axPos val="b"/>
        <c:numFmt formatCode="General" sourceLinked="1"/>
        <c:majorTickMark val="out"/>
        <c:minorTickMark val="none"/>
        <c:tickLblPos val="nextTo"/>
        <c:spPr>
          <a:ln>
            <a:solidFill>
              <a:srgbClr val="000000"/>
            </a:solidFill>
          </a:ln>
        </c:spPr>
        <c:txPr>
          <a:bodyPr rot="0" vert="horz"/>
          <a:lstStyle/>
          <a:p>
            <a:pPr>
              <a:defRPr sz="1400">
                <a:solidFill>
                  <a:srgbClr val="000000"/>
                </a:solidFill>
              </a:defRPr>
            </a:pPr>
            <a:endParaRPr lang="en-US"/>
          </a:p>
        </c:txPr>
        <c:crossAx val="281769984"/>
        <c:crosses val="autoZero"/>
        <c:auto val="1"/>
        <c:lblAlgn val="ctr"/>
        <c:lblOffset val="100"/>
        <c:tickLblSkip val="1"/>
        <c:noMultiLvlLbl val="0"/>
      </c:catAx>
      <c:valAx>
        <c:axId val="281769984"/>
        <c:scaling>
          <c:orientation val="minMax"/>
        </c:scaling>
        <c:delete val="0"/>
        <c:axPos val="l"/>
        <c:numFmt formatCode="#,##0" sourceLinked="0"/>
        <c:majorTickMark val="out"/>
        <c:minorTickMark val="none"/>
        <c:tickLblPos val="nextTo"/>
        <c:spPr>
          <a:ln>
            <a:solidFill>
              <a:srgbClr val="000000"/>
            </a:solidFill>
          </a:ln>
        </c:spPr>
        <c:txPr>
          <a:bodyPr/>
          <a:lstStyle/>
          <a:p>
            <a:pPr>
              <a:defRPr sz="1400">
                <a:solidFill>
                  <a:srgbClr val="000000"/>
                </a:solidFill>
              </a:defRPr>
            </a:pPr>
            <a:endParaRPr lang="en-US"/>
          </a:p>
        </c:txPr>
        <c:crossAx val="281767240"/>
        <c:crossesAt val="1"/>
        <c:crossBetween val="between"/>
        <c:majorUnit val="5000"/>
      </c:valAx>
    </c:plotArea>
    <c:legend>
      <c:legendPos val="b"/>
      <c:legendEntry>
        <c:idx val="0"/>
        <c:txPr>
          <a:bodyPr/>
          <a:lstStyle/>
          <a:p>
            <a:pPr>
              <a:defRPr sz="1400">
                <a:solidFill>
                  <a:srgbClr val="000000"/>
                </a:solidFill>
              </a:defRPr>
            </a:pPr>
            <a:endParaRPr lang="en-US"/>
          </a:p>
        </c:txPr>
      </c:legendEntry>
      <c:legendEntry>
        <c:idx val="1"/>
        <c:txPr>
          <a:bodyPr/>
          <a:lstStyle/>
          <a:p>
            <a:pPr>
              <a:defRPr sz="1400">
                <a:solidFill>
                  <a:srgbClr val="000000"/>
                </a:solidFill>
              </a:defRPr>
            </a:pPr>
            <a:endParaRPr lang="en-US"/>
          </a:p>
        </c:txPr>
      </c:legendEntry>
      <c:layout>
        <c:manualLayout>
          <c:xMode val="edge"/>
          <c:yMode val="edge"/>
          <c:x val="0.57215512552191783"/>
          <c:y val="3.6921442253196192E-2"/>
          <c:w val="0.3696717898243489"/>
          <c:h val="6.6204196542471297E-2"/>
        </c:manualLayout>
      </c:layout>
      <c:overlay val="0"/>
      <c:txPr>
        <a:bodyPr/>
        <a:lstStyle/>
        <a:p>
          <a:pPr>
            <a:defRPr sz="1400">
              <a:solidFill>
                <a:srgbClr val="000000"/>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 id="18">
  <a:schemeClr val="accent5"/>
</cs:colorStyle>
</file>

<file path=ppt/charts/colors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0.88614</cdr:x>
      <cdr:y>0.07647</cdr:y>
    </cdr:from>
    <cdr:to>
      <cdr:x>0.99284</cdr:x>
      <cdr:y>0.16007</cdr:y>
    </cdr:to>
    <cdr:sp macro="" textlink="">
      <cdr:nvSpPr>
        <cdr:cNvPr id="3" name="TextBox 2"/>
        <cdr:cNvSpPr txBox="1"/>
      </cdr:nvSpPr>
      <cdr:spPr>
        <a:xfrm xmlns:a="http://schemas.openxmlformats.org/drawingml/2006/main">
          <a:off x="7539790" y="286748"/>
          <a:ext cx="907869" cy="31350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buFont typeface="Arial" pitchFamily="34" charset="0"/>
            <a:buNone/>
          </a:pPr>
          <a:r>
            <a:rPr lang="en-US" sz="1800" dirty="0" smtClean="0">
              <a:solidFill>
                <a:schemeClr val="accent4">
                  <a:lumMod val="50000"/>
                </a:schemeClr>
              </a:solidFill>
            </a:rPr>
            <a:t>5–14</a:t>
          </a:r>
        </a:p>
      </cdr:txBody>
    </cdr:sp>
  </cdr:relSizeAnchor>
</c:userShapes>
</file>

<file path=ppt/drawings/drawing10.xml><?xml version="1.0" encoding="utf-8"?>
<c:userShapes xmlns:c="http://schemas.openxmlformats.org/drawingml/2006/chart">
  <cdr:relSizeAnchor xmlns:cdr="http://schemas.openxmlformats.org/drawingml/2006/chartDrawing">
    <cdr:from>
      <cdr:x>0.40802</cdr:x>
      <cdr:y>0.89869</cdr:y>
    </cdr:from>
    <cdr:to>
      <cdr:x>0.57311</cdr:x>
      <cdr:y>1</cdr:y>
    </cdr:to>
    <cdr:sp macro="" textlink="">
      <cdr:nvSpPr>
        <cdr:cNvPr id="2" name="TextBox 5"/>
        <cdr:cNvSpPr txBox="1"/>
      </cdr:nvSpPr>
      <cdr:spPr>
        <a:xfrm xmlns:a="http://schemas.openxmlformats.org/drawingml/2006/main" flipH="1">
          <a:off x="3295659" y="3057611"/>
          <a:ext cx="1333465"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dirty="0" smtClean="0">
              <a:solidFill>
                <a:srgbClr val="000000"/>
              </a:solidFill>
            </a:rPr>
            <a:t>Year</a:t>
          </a:r>
          <a:endParaRPr lang="en-US" sz="1600" b="1" dirty="0">
            <a:solidFill>
              <a:srgbClr val="000000"/>
            </a:solidFill>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0.42173</cdr:x>
      <cdr:y>0.87884</cdr:y>
    </cdr:from>
    <cdr:to>
      <cdr:x>0.5884</cdr:x>
      <cdr:y>0.98966</cdr:y>
    </cdr:to>
    <cdr:sp macro="" textlink="">
      <cdr:nvSpPr>
        <cdr:cNvPr id="2" name="TextBox 5"/>
        <cdr:cNvSpPr txBox="1"/>
      </cdr:nvSpPr>
      <cdr:spPr>
        <a:xfrm xmlns:a="http://schemas.openxmlformats.org/drawingml/2006/main" flipH="1">
          <a:off x="3252461" y="2928958"/>
          <a:ext cx="1285378"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b="1" dirty="0" smtClean="0">
              <a:solidFill>
                <a:srgbClr val="000000"/>
              </a:solidFill>
            </a:rPr>
            <a:t>Year</a:t>
          </a:r>
          <a:endParaRPr lang="en-US" sz="1800" b="1" dirty="0">
            <a:solidFill>
              <a:srgbClr val="000000"/>
            </a:solidFill>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0.40907</cdr:x>
      <cdr:y>0.89255</cdr:y>
    </cdr:from>
    <cdr:to>
      <cdr:x>0.57262</cdr:x>
      <cdr:y>1</cdr:y>
    </cdr:to>
    <cdr:sp macro="" textlink="">
      <cdr:nvSpPr>
        <cdr:cNvPr id="2" name="TextBox 5"/>
        <cdr:cNvSpPr txBox="1"/>
      </cdr:nvSpPr>
      <cdr:spPr>
        <a:xfrm xmlns:a="http://schemas.openxmlformats.org/drawingml/2006/main" flipH="1">
          <a:off x="3207392" y="3148426"/>
          <a:ext cx="1282346"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b="1" dirty="0" smtClean="0">
              <a:solidFill>
                <a:srgbClr val="000000"/>
              </a:solidFill>
            </a:rPr>
            <a:t>Year</a:t>
          </a:r>
          <a:endParaRPr lang="en-US" sz="1600" b="1" dirty="0">
            <a:solidFill>
              <a:srgbClr val="000000"/>
            </a:solidFill>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0.41972</cdr:x>
      <cdr:y>0.89029</cdr:y>
    </cdr:from>
    <cdr:to>
      <cdr:x>0.58028</cdr:x>
      <cdr:y>1</cdr:y>
    </cdr:to>
    <cdr:sp macro="" textlink="">
      <cdr:nvSpPr>
        <cdr:cNvPr id="2" name="TextBox 5"/>
        <cdr:cNvSpPr txBox="1"/>
      </cdr:nvSpPr>
      <cdr:spPr>
        <a:xfrm xmlns:a="http://schemas.openxmlformats.org/drawingml/2006/main" flipH="1">
          <a:off x="3289991" y="2803507"/>
          <a:ext cx="1258555"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dirty="0" smtClean="0">
              <a:solidFill>
                <a:schemeClr val="accent4">
                  <a:lumMod val="50000"/>
                </a:schemeClr>
              </a:solidFill>
            </a:rPr>
            <a:t>Year</a:t>
          </a:r>
          <a:endParaRPr lang="en-US" sz="1400" b="1" dirty="0">
            <a:solidFill>
              <a:schemeClr val="accent4">
                <a:lumMod val="50000"/>
              </a:schemeClr>
            </a:solidFill>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0.42045</cdr:x>
      <cdr:y>0.88727</cdr:y>
    </cdr:from>
    <cdr:to>
      <cdr:x>0.57955</cdr:x>
      <cdr:y>1</cdr:y>
    </cdr:to>
    <cdr:sp macro="" textlink="">
      <cdr:nvSpPr>
        <cdr:cNvPr id="2" name="TextBox 5"/>
        <cdr:cNvSpPr txBox="1"/>
      </cdr:nvSpPr>
      <cdr:spPr>
        <a:xfrm xmlns:a="http://schemas.openxmlformats.org/drawingml/2006/main" flipH="1">
          <a:off x="3460135" y="2688796"/>
          <a:ext cx="1309329"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dirty="0" smtClean="0">
              <a:solidFill>
                <a:srgbClr val="000000"/>
              </a:solidFill>
            </a:rPr>
            <a:t>Year</a:t>
          </a:r>
          <a:endParaRPr lang="en-US" sz="1600" b="1" dirty="0">
            <a:solidFill>
              <a:srgbClr val="000000"/>
            </a:solidFill>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0.41711</cdr:x>
      <cdr:y>0.88751</cdr:y>
    </cdr:from>
    <cdr:to>
      <cdr:x>0.58502</cdr:x>
      <cdr:y>1</cdr:y>
    </cdr:to>
    <cdr:sp macro="" textlink="">
      <cdr:nvSpPr>
        <cdr:cNvPr id="2" name="TextBox 5"/>
        <cdr:cNvSpPr txBox="1"/>
      </cdr:nvSpPr>
      <cdr:spPr>
        <a:xfrm xmlns:a="http://schemas.openxmlformats.org/drawingml/2006/main" flipH="1">
          <a:off x="3340052" y="2697341"/>
          <a:ext cx="1344557"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dirty="0" smtClean="0">
              <a:solidFill>
                <a:srgbClr val="000000"/>
              </a:solidFill>
            </a:rPr>
            <a:t>Year</a:t>
          </a:r>
          <a:endParaRPr lang="en-US" sz="1600" b="1" dirty="0">
            <a:solidFill>
              <a:srgbClr val="00000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0.45355</cdr:x>
      <cdr:y>0.89082</cdr:y>
    </cdr:from>
    <cdr:to>
      <cdr:x>0.54645</cdr:x>
      <cdr:y>0.99942</cdr:y>
    </cdr:to>
    <cdr:sp macro="" textlink="">
      <cdr:nvSpPr>
        <cdr:cNvPr id="2" name="Text Box 5"/>
        <cdr:cNvSpPr txBox="1">
          <a:spLocks xmlns:a="http://schemas.openxmlformats.org/drawingml/2006/main" noChangeArrowheads="1"/>
        </cdr:cNvSpPr>
      </cdr:nvSpPr>
      <cdr:spPr bwMode="auto">
        <a:xfrm xmlns:a="http://schemas.openxmlformats.org/drawingml/2006/main" rot="-22466">
          <a:off x="3134082" y="3054218"/>
          <a:ext cx="641972" cy="372339"/>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800" b="1" dirty="0" smtClean="0">
              <a:solidFill>
                <a:srgbClr val="000000"/>
              </a:solidFill>
            </a:rPr>
            <a:t>Year</a:t>
          </a:r>
          <a:endParaRPr lang="en-US" sz="1800" b="1" dirty="0">
            <a:solidFill>
              <a:srgbClr val="000000"/>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0.38534</cdr:x>
      <cdr:y>0.89745</cdr:y>
    </cdr:from>
    <cdr:to>
      <cdr:x>0.61466</cdr:x>
      <cdr:y>0.99554</cdr:y>
    </cdr:to>
    <cdr:sp macro="" textlink="">
      <cdr:nvSpPr>
        <cdr:cNvPr id="2" name="Text Box 5"/>
        <cdr:cNvSpPr txBox="1">
          <a:spLocks xmlns:a="http://schemas.openxmlformats.org/drawingml/2006/main" noChangeArrowheads="1"/>
        </cdr:cNvSpPr>
      </cdr:nvSpPr>
      <cdr:spPr bwMode="auto">
        <a:xfrm xmlns:a="http://schemas.openxmlformats.org/drawingml/2006/main" rot="-22466">
          <a:off x="2732263" y="3097365"/>
          <a:ext cx="1626086" cy="338554"/>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600" b="1" dirty="0">
              <a:solidFill>
                <a:srgbClr val="000000"/>
              </a:solidFill>
            </a:rPr>
            <a:t>Age </a:t>
          </a:r>
          <a:r>
            <a:rPr lang="en-US" sz="1600" b="1" dirty="0" smtClean="0">
              <a:solidFill>
                <a:srgbClr val="000000"/>
              </a:solidFill>
            </a:rPr>
            <a:t>group </a:t>
          </a:r>
          <a:r>
            <a:rPr lang="en-US" sz="1600" b="1" dirty="0">
              <a:solidFill>
                <a:srgbClr val="000000"/>
              </a:solidFill>
            </a:rPr>
            <a:t>(</a:t>
          </a:r>
          <a:r>
            <a:rPr lang="en-US" sz="1600" b="1" dirty="0" smtClean="0">
              <a:solidFill>
                <a:srgbClr val="000000"/>
              </a:solidFill>
            </a:rPr>
            <a:t>yrs</a:t>
          </a:r>
          <a:r>
            <a:rPr lang="en-US" sz="1600" b="1" dirty="0">
              <a:solidFill>
                <a:srgbClr val="000000"/>
              </a:solidFill>
            </a:rPr>
            <a:t>)</a:t>
          </a:r>
        </a:p>
      </cdr:txBody>
    </cdr:sp>
  </cdr:relSizeAnchor>
</c:userShapes>
</file>

<file path=ppt/drawings/drawing4.xml><?xml version="1.0" encoding="utf-8"?>
<c:userShapes xmlns:c="http://schemas.openxmlformats.org/drawingml/2006/chart">
  <cdr:relSizeAnchor xmlns:cdr="http://schemas.openxmlformats.org/drawingml/2006/chartDrawing">
    <cdr:from>
      <cdr:x>0.40625</cdr:x>
      <cdr:y>0.89759</cdr:y>
    </cdr:from>
    <cdr:to>
      <cdr:x>0.57452</cdr:x>
      <cdr:y>1</cdr:y>
    </cdr:to>
    <cdr:sp macro="" textlink="">
      <cdr:nvSpPr>
        <cdr:cNvPr id="2" name="TextBox 5"/>
        <cdr:cNvSpPr txBox="1"/>
      </cdr:nvSpPr>
      <cdr:spPr>
        <a:xfrm xmlns:a="http://schemas.openxmlformats.org/drawingml/2006/main" flipH="1">
          <a:off x="3343522" y="3237136"/>
          <a:ext cx="1384897"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b="1" dirty="0" smtClean="0">
              <a:solidFill>
                <a:srgbClr val="000000"/>
              </a:solidFill>
            </a:rPr>
            <a:t>Year</a:t>
          </a:r>
          <a:endParaRPr lang="en-US" sz="1600" b="1" dirty="0">
            <a:solidFill>
              <a:srgbClr val="000000"/>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0.86267</cdr:x>
      <cdr:y>0</cdr:y>
    </cdr:from>
    <cdr:to>
      <cdr:x>1</cdr:x>
      <cdr:y>0.09302</cdr:y>
    </cdr:to>
    <cdr:sp macro="" textlink="">
      <cdr:nvSpPr>
        <cdr:cNvPr id="2" name="TextBox 1"/>
        <cdr:cNvSpPr txBox="1"/>
      </cdr:nvSpPr>
      <cdr:spPr>
        <a:xfrm xmlns:a="http://schemas.openxmlformats.org/drawingml/2006/main">
          <a:off x="7780004" y="0"/>
          <a:ext cx="1238491" cy="338554"/>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en-US" sz="1600" b="1" dirty="0" smtClean="0">
              <a:solidFill>
                <a:srgbClr val="000000"/>
              </a:solidFill>
              <a:latin typeface="+mj-lt"/>
            </a:rPr>
            <a:t>Percentage</a:t>
          </a:r>
        </a:p>
      </cdr:txBody>
    </cdr:sp>
  </cdr:relSizeAnchor>
  <cdr:relSizeAnchor xmlns:cdr="http://schemas.openxmlformats.org/drawingml/2006/chartDrawing">
    <cdr:from>
      <cdr:x>0</cdr:x>
      <cdr:y>0</cdr:y>
    </cdr:from>
    <cdr:to>
      <cdr:x>0.15806</cdr:x>
      <cdr:y>0.09302</cdr:y>
    </cdr:to>
    <cdr:sp macro="" textlink="">
      <cdr:nvSpPr>
        <cdr:cNvPr id="3" name="TextBox 1"/>
        <cdr:cNvSpPr txBox="1"/>
      </cdr:nvSpPr>
      <cdr:spPr>
        <a:xfrm xmlns:a="http://schemas.openxmlformats.org/drawingml/2006/main">
          <a:off x="0" y="0"/>
          <a:ext cx="1425502"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smtClean="0">
              <a:solidFill>
                <a:srgbClr val="000000"/>
              </a:solidFill>
              <a:latin typeface="+mj-lt"/>
            </a:rPr>
            <a:t>No. of cases</a:t>
          </a:r>
        </a:p>
      </cdr:txBody>
    </cdr:sp>
  </cdr:relSizeAnchor>
</c:userShapes>
</file>

<file path=ppt/drawings/drawing6.xml><?xml version="1.0" encoding="utf-8"?>
<c:userShapes xmlns:c="http://schemas.openxmlformats.org/drawingml/2006/chart">
  <cdr:relSizeAnchor xmlns:cdr="http://schemas.openxmlformats.org/drawingml/2006/chartDrawing">
    <cdr:from>
      <cdr:x>0.39858</cdr:x>
      <cdr:y>0.92049</cdr:y>
    </cdr:from>
    <cdr:to>
      <cdr:x>0.56368</cdr:x>
      <cdr:y>0.99622</cdr:y>
    </cdr:to>
    <cdr:sp macro="" textlink="">
      <cdr:nvSpPr>
        <cdr:cNvPr id="2" name="TextBox 5"/>
        <cdr:cNvSpPr txBox="1"/>
      </cdr:nvSpPr>
      <cdr:spPr>
        <a:xfrm xmlns:a="http://schemas.openxmlformats.org/drawingml/2006/main" flipH="1">
          <a:off x="3219450" y="4114969"/>
          <a:ext cx="1333500"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dirty="0" smtClean="0">
              <a:solidFill>
                <a:srgbClr val="000000"/>
              </a:solidFill>
            </a:rPr>
            <a:t>Year</a:t>
          </a:r>
          <a:endParaRPr lang="en-US" sz="1600" b="1" dirty="0">
            <a:solidFill>
              <a:srgbClr val="000000"/>
            </a:solidFill>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0.39858</cdr:x>
      <cdr:y>0.88417</cdr:y>
    </cdr:from>
    <cdr:to>
      <cdr:x>0.56368</cdr:x>
      <cdr:y>0.9599</cdr:y>
    </cdr:to>
    <cdr:sp macro="" textlink="">
      <cdr:nvSpPr>
        <cdr:cNvPr id="2" name="TextBox 5"/>
        <cdr:cNvSpPr txBox="1"/>
      </cdr:nvSpPr>
      <cdr:spPr>
        <a:xfrm xmlns:a="http://schemas.openxmlformats.org/drawingml/2006/main" flipH="1">
          <a:off x="3142048" y="3209121"/>
          <a:ext cx="1301501" cy="2748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dirty="0" smtClean="0">
              <a:solidFill>
                <a:srgbClr val="000000"/>
              </a:solidFill>
            </a:rPr>
            <a:t>Year</a:t>
          </a:r>
          <a:endParaRPr lang="en-US" sz="1600" b="1" dirty="0">
            <a:solidFill>
              <a:srgbClr val="000000"/>
            </a:solidFill>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0.86661</cdr:x>
      <cdr:y>0</cdr:y>
    </cdr:from>
    <cdr:to>
      <cdr:x>1</cdr:x>
      <cdr:y>0.09302</cdr:y>
    </cdr:to>
    <cdr:sp macro="" textlink="">
      <cdr:nvSpPr>
        <cdr:cNvPr id="2" name="TextBox 1"/>
        <cdr:cNvSpPr txBox="1"/>
      </cdr:nvSpPr>
      <cdr:spPr>
        <a:xfrm xmlns:a="http://schemas.openxmlformats.org/drawingml/2006/main">
          <a:off x="7566886" y="0"/>
          <a:ext cx="1164737" cy="338554"/>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en-US" sz="1600" dirty="0" smtClean="0">
              <a:solidFill>
                <a:srgbClr val="000000"/>
              </a:solidFill>
              <a:latin typeface="Calibri" panose="020F0502020204030204" pitchFamily="34" charset="0"/>
            </a:rPr>
            <a:t>Percentage</a:t>
          </a:r>
        </a:p>
      </cdr:txBody>
    </cdr:sp>
  </cdr:relSizeAnchor>
  <cdr:relSizeAnchor xmlns:cdr="http://schemas.openxmlformats.org/drawingml/2006/chartDrawing">
    <cdr:from>
      <cdr:x>0</cdr:x>
      <cdr:y>0</cdr:y>
    </cdr:from>
    <cdr:to>
      <cdr:x>0.13745</cdr:x>
      <cdr:y>0.09302</cdr:y>
    </cdr:to>
    <cdr:sp macro="" textlink="">
      <cdr:nvSpPr>
        <cdr:cNvPr id="3" name="TextBox 1"/>
        <cdr:cNvSpPr txBox="1"/>
      </cdr:nvSpPr>
      <cdr:spPr>
        <a:xfrm xmlns:a="http://schemas.openxmlformats.org/drawingml/2006/main">
          <a:off x="0" y="0"/>
          <a:ext cx="1200149"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smtClean="0">
              <a:solidFill>
                <a:srgbClr val="000000"/>
              </a:solidFill>
              <a:latin typeface="Calibri" panose="020F0502020204030204" pitchFamily="34" charset="0"/>
            </a:rPr>
            <a:t>No. of cases</a:t>
          </a:r>
        </a:p>
      </cdr:txBody>
    </cdr:sp>
  </cdr:relSizeAnchor>
</c:userShapes>
</file>

<file path=ppt/drawings/drawing9.xml><?xml version="1.0" encoding="utf-8"?>
<c:userShapes xmlns:c="http://schemas.openxmlformats.org/drawingml/2006/chart">
  <cdr:relSizeAnchor xmlns:cdr="http://schemas.openxmlformats.org/drawingml/2006/chartDrawing">
    <cdr:from>
      <cdr:x>0.40441</cdr:x>
      <cdr:y>0.90151</cdr:y>
    </cdr:from>
    <cdr:to>
      <cdr:x>0.57598</cdr:x>
      <cdr:y>1</cdr:y>
    </cdr:to>
    <cdr:sp macro="" textlink="">
      <cdr:nvSpPr>
        <cdr:cNvPr id="2" name="TextBox 5"/>
        <cdr:cNvSpPr txBox="1"/>
      </cdr:nvSpPr>
      <cdr:spPr>
        <a:xfrm xmlns:a="http://schemas.openxmlformats.org/drawingml/2006/main" flipH="1">
          <a:off x="3102857" y="3177025"/>
          <a:ext cx="1316380"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dirty="0" smtClean="0">
              <a:solidFill>
                <a:srgbClr val="000000"/>
              </a:solidFill>
            </a:rPr>
            <a:t>Year</a:t>
          </a:r>
          <a:endParaRPr lang="en-US" sz="1600" b="1" dirty="0">
            <a:solidFill>
              <a:srgbClr val="00000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5743"/>
          </a:xfrm>
          <a:prstGeom prst="rect">
            <a:avLst/>
          </a:prstGeom>
        </p:spPr>
        <p:txBody>
          <a:bodyPr vert="horz" lIns="88139" tIns="44070" rIns="88139" bIns="44070" rtlCol="0"/>
          <a:lstStyle>
            <a:lvl1pPr algn="l">
              <a:defRPr sz="1200"/>
            </a:lvl1pPr>
          </a:lstStyle>
          <a:p>
            <a:endParaRPr lang="en-US" dirty="0"/>
          </a:p>
        </p:txBody>
      </p:sp>
      <p:sp>
        <p:nvSpPr>
          <p:cNvPr id="3" name="Date Placeholder 2"/>
          <p:cNvSpPr>
            <a:spLocks noGrp="1"/>
          </p:cNvSpPr>
          <p:nvPr>
            <p:ph type="dt" sz="quarter" idx="1"/>
          </p:nvPr>
        </p:nvSpPr>
        <p:spPr>
          <a:xfrm>
            <a:off x="3970734" y="0"/>
            <a:ext cx="3038145" cy="465743"/>
          </a:xfrm>
          <a:prstGeom prst="rect">
            <a:avLst/>
          </a:prstGeom>
        </p:spPr>
        <p:txBody>
          <a:bodyPr vert="horz" lIns="88139" tIns="44070" rIns="88139" bIns="44070" rtlCol="0"/>
          <a:lstStyle>
            <a:lvl1pPr algn="r">
              <a:defRPr sz="1200"/>
            </a:lvl1pPr>
          </a:lstStyle>
          <a:p>
            <a:fld id="{CCD9D4F3-1CB6-4E57-BC6A-8FDD6DF1AC39}" type="datetimeFigureOut">
              <a:rPr lang="en-US" smtClean="0"/>
              <a:t>11/17/2017</a:t>
            </a:fld>
            <a:endParaRPr lang="en-US" dirty="0"/>
          </a:p>
        </p:txBody>
      </p:sp>
      <p:sp>
        <p:nvSpPr>
          <p:cNvPr id="4" name="Footer Placeholder 3"/>
          <p:cNvSpPr>
            <a:spLocks noGrp="1"/>
          </p:cNvSpPr>
          <p:nvPr>
            <p:ph type="ftr" sz="quarter" idx="2"/>
          </p:nvPr>
        </p:nvSpPr>
        <p:spPr>
          <a:xfrm>
            <a:off x="0" y="8830658"/>
            <a:ext cx="3038145" cy="465742"/>
          </a:xfrm>
          <a:prstGeom prst="rect">
            <a:avLst/>
          </a:prstGeom>
        </p:spPr>
        <p:txBody>
          <a:bodyPr vert="horz" lIns="88139" tIns="44070" rIns="88139" bIns="4407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734" y="8830658"/>
            <a:ext cx="3038145" cy="465742"/>
          </a:xfrm>
          <a:prstGeom prst="rect">
            <a:avLst/>
          </a:prstGeom>
        </p:spPr>
        <p:txBody>
          <a:bodyPr vert="horz" lIns="88139" tIns="44070" rIns="88139" bIns="44070" rtlCol="0" anchor="b"/>
          <a:lstStyle>
            <a:lvl1pPr algn="r">
              <a:defRPr sz="1200"/>
            </a:lvl1pPr>
          </a:lstStyle>
          <a:p>
            <a:fld id="{A352C7E1-5E17-4B76-93F9-C135FF019537}" type="slidenum">
              <a:rPr lang="en-US" smtClean="0"/>
              <a:t>‹#›</a:t>
            </a:fld>
            <a:endParaRPr lang="en-US" dirty="0"/>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88139" tIns="44070" rIns="88139" bIns="4407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734" y="1"/>
            <a:ext cx="3038145" cy="464205"/>
          </a:xfrm>
          <a:prstGeom prst="rect">
            <a:avLst/>
          </a:prstGeom>
        </p:spPr>
        <p:txBody>
          <a:bodyPr vert="horz" lIns="88139" tIns="44070" rIns="88139" bIns="4407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11/17/2017</a:t>
            </a:fld>
            <a:endParaRPr lang="en-US" dirty="0"/>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88139" tIns="44070" rIns="88139" bIns="44070" rtlCol="0" anchor="ctr"/>
          <a:lstStyle/>
          <a:p>
            <a:pPr lvl="0"/>
            <a:endParaRPr lang="en-US" noProof="0" dirty="0"/>
          </a:p>
        </p:txBody>
      </p:sp>
      <p:sp>
        <p:nvSpPr>
          <p:cNvPr id="5" name="Notes Placeholder 4"/>
          <p:cNvSpPr>
            <a:spLocks noGrp="1"/>
          </p:cNvSpPr>
          <p:nvPr>
            <p:ph type="body" sz="quarter" idx="3"/>
          </p:nvPr>
        </p:nvSpPr>
        <p:spPr>
          <a:xfrm>
            <a:off x="701345" y="4416099"/>
            <a:ext cx="5607711" cy="4182457"/>
          </a:xfrm>
          <a:prstGeom prst="rect">
            <a:avLst/>
          </a:prstGeom>
        </p:spPr>
        <p:txBody>
          <a:bodyPr vert="horz" lIns="88139" tIns="44070" rIns="88139" bIns="4407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30659"/>
            <a:ext cx="3038145" cy="464205"/>
          </a:xfrm>
          <a:prstGeom prst="rect">
            <a:avLst/>
          </a:prstGeom>
        </p:spPr>
        <p:txBody>
          <a:bodyPr vert="horz" lIns="88139" tIns="44070" rIns="88139" bIns="4407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734" y="8830659"/>
            <a:ext cx="3038145" cy="464205"/>
          </a:xfrm>
          <a:prstGeom prst="rect">
            <a:avLst/>
          </a:prstGeom>
        </p:spPr>
        <p:txBody>
          <a:bodyPr vert="horz" lIns="88139" tIns="44070" rIns="88139" bIns="4407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dirty="0"/>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200" b="1" kern="1200" dirty="0" smtClean="0">
                <a:solidFill>
                  <a:schemeClr val="tx1"/>
                </a:solidFill>
                <a:effectLst/>
                <a:latin typeface="+mn-lt"/>
                <a:ea typeface="+mn-ea"/>
                <a:cs typeface="+mn-cs"/>
              </a:rPr>
              <a:t>Slide 1 (title slide). Tuberculosis in the United States—National Tuberculosis Surveillance System, Highlights from 2016.</a:t>
            </a:r>
            <a:r>
              <a:rPr lang="en-US" sz="1200" kern="1200" dirty="0" smtClean="0">
                <a:solidFill>
                  <a:schemeClr val="tx1"/>
                </a:solidFill>
                <a:effectLst/>
                <a:latin typeface="+mn-lt"/>
                <a:ea typeface="+mn-ea"/>
                <a:cs typeface="+mn-cs"/>
              </a:rPr>
              <a:t> This slide set was prepared by the Division of Tuberculosis Elimination, National Center for HIV/AIDS, Viral Hepatitis, STD, and TB Prevention (NCHHSTP), Centers for Disease Control and Prevention (CDC), U.S. Department of Health and Human Services (HHS). It provides trends for the recent past and highlights data collected through the National Tuberculosis Surveillance System for 2016. Since 1953, through the cooperation of state and local health departments, CDC has collected information on newly reported cases of tuberculosis (TB) disease in the United States. The data presented here were collected by the revised TB case report introduced in 2009. Each individual TB case report (Report of Verified Case of Tuberculosis, or RVCT) is submitted electronically to CDC. The data for this slide set are based on updates received by CDC as of June 21, 2017. All case counts and rates for years 1993–2016 have been updated.</a:t>
            </a:r>
          </a:p>
          <a:p>
            <a:pPr>
              <a:spcBef>
                <a:spcPct val="0"/>
              </a:spcBef>
            </a:pPr>
            <a:endParaRPr lang="en-US" altLang="en-US"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16130" indent="-275434">
              <a:defRPr>
                <a:solidFill>
                  <a:schemeClr val="tx1"/>
                </a:solidFill>
                <a:latin typeface="Myriad Web Pro" panose="020B0503030403020204" pitchFamily="34" charset="0"/>
              </a:defRPr>
            </a:lvl2pPr>
            <a:lvl3pPr marL="1101738" indent="-220348">
              <a:defRPr>
                <a:solidFill>
                  <a:schemeClr val="tx1"/>
                </a:solidFill>
                <a:latin typeface="Myriad Web Pro" panose="020B0503030403020204" pitchFamily="34" charset="0"/>
              </a:defRPr>
            </a:lvl3pPr>
            <a:lvl4pPr marL="1542433" indent="-220348">
              <a:defRPr>
                <a:solidFill>
                  <a:schemeClr val="tx1"/>
                </a:solidFill>
                <a:latin typeface="Myriad Web Pro" panose="020B0503030403020204" pitchFamily="34" charset="0"/>
              </a:defRPr>
            </a:lvl4pPr>
            <a:lvl5pPr marL="1983128" indent="-220348">
              <a:defRPr>
                <a:solidFill>
                  <a:schemeClr val="tx1"/>
                </a:solidFill>
                <a:latin typeface="Myriad Web Pro" panose="020B0503030403020204" pitchFamily="34" charset="0"/>
              </a:defRPr>
            </a:lvl5pPr>
            <a:lvl6pPr marL="2423823" indent="-220348" fontAlgn="base">
              <a:spcBef>
                <a:spcPct val="0"/>
              </a:spcBef>
              <a:spcAft>
                <a:spcPct val="0"/>
              </a:spcAft>
              <a:defRPr>
                <a:solidFill>
                  <a:schemeClr val="tx1"/>
                </a:solidFill>
                <a:latin typeface="Myriad Web Pro" panose="020B0503030403020204" pitchFamily="34" charset="0"/>
              </a:defRPr>
            </a:lvl6pPr>
            <a:lvl7pPr marL="2864518" indent="-220348" fontAlgn="base">
              <a:spcBef>
                <a:spcPct val="0"/>
              </a:spcBef>
              <a:spcAft>
                <a:spcPct val="0"/>
              </a:spcAft>
              <a:defRPr>
                <a:solidFill>
                  <a:schemeClr val="tx1"/>
                </a:solidFill>
                <a:latin typeface="Myriad Web Pro" panose="020B0503030403020204" pitchFamily="34" charset="0"/>
              </a:defRPr>
            </a:lvl7pPr>
            <a:lvl8pPr marL="3305213" indent="-220348" fontAlgn="base">
              <a:spcBef>
                <a:spcPct val="0"/>
              </a:spcBef>
              <a:spcAft>
                <a:spcPct val="0"/>
              </a:spcAft>
              <a:defRPr>
                <a:solidFill>
                  <a:schemeClr val="tx1"/>
                </a:solidFill>
                <a:latin typeface="Myriad Web Pro" panose="020B0503030403020204" pitchFamily="34" charset="0"/>
              </a:defRPr>
            </a:lvl8pPr>
            <a:lvl9pPr marL="3745908" indent="-220348" fontAlgn="base">
              <a:spcBef>
                <a:spcPct val="0"/>
              </a:spcBef>
              <a:spcAft>
                <a:spcPct val="0"/>
              </a:spcAft>
              <a:defRPr>
                <a:solidFill>
                  <a:schemeClr val="tx1"/>
                </a:solidFill>
                <a:latin typeface="Myriad Web Pro" panose="020B0503030403020204" pitchFamily="34" charset="0"/>
              </a:defRPr>
            </a:lvl9pPr>
          </a:lstStyle>
          <a:p>
            <a:pPr fontAlgn="base">
              <a:spcBef>
                <a:spcPct val="0"/>
              </a:spcBef>
              <a:spcAft>
                <a:spcPct val="0"/>
              </a:spcAft>
            </a:pPr>
            <a:fld id="{6F084AA2-EDF3-41B6-9BD5-4D1331E35CE7}" type="slidenum">
              <a:rPr lang="en-US" altLang="en-US">
                <a:latin typeface="Calibri" panose="020F0502020204030204" pitchFamily="34" charset="0"/>
              </a:rPr>
              <a:pPr fontAlgn="base">
                <a:spcBef>
                  <a:spcPct val="0"/>
                </a:spcBef>
                <a:spcAft>
                  <a:spcPct val="0"/>
                </a:spcAft>
              </a:pPr>
              <a:t>1</a:t>
            </a:fld>
            <a:endParaRPr lang="en-US" altLang="en-US" dirty="0">
              <a:latin typeface="Calibri" panose="020F0502020204030204" pitchFamily="34" charset="0"/>
            </a:endParaRPr>
          </a:p>
        </p:txBody>
      </p:sp>
    </p:spTree>
    <p:extLst>
      <p:ext uri="{BB962C8B-B14F-4D97-AF65-F5344CB8AC3E}">
        <p14:creationId xmlns:p14="http://schemas.microsoft.com/office/powerpoint/2010/main" val="3554512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kern="1200" dirty="0" smtClean="0">
                <a:solidFill>
                  <a:schemeClr val="tx1"/>
                </a:solidFill>
                <a:effectLst/>
                <a:latin typeface="+mn-lt"/>
                <a:ea typeface="+mn-ea"/>
                <a:cs typeface="+mn-cs"/>
              </a:rPr>
              <a:t>Slide 10. TB Case Rates by Race/Ethnicity, United States, 2003–2016. </a:t>
            </a:r>
            <a:r>
              <a:rPr lang="en-US" sz="1200" kern="1200" dirty="0" smtClean="0">
                <a:solidFill>
                  <a:schemeClr val="tx1"/>
                </a:solidFill>
                <a:effectLst/>
                <a:latin typeface="+mn-lt"/>
                <a:ea typeface="+mn-ea"/>
                <a:cs typeface="+mn-cs"/>
              </a:rPr>
              <a:t>By race/ethnicity, the rates indicate a declining trend in TB since 2003. Asians consistently had the highest yearly TB rates, but their rates declined from 29.3 cases/100,000 population in 2003 to 18.0 in 2016, a 38.6% decrease. Rates also declined among the following racial/ethnic groups: non-Hispanic blacks/African Americans, from 11.7 in 2003 to 4.9 in 2016 (–58.2%); Hispanics, from 10.2 to 4.5 (–55.8%); non-Hispanic whites, from 1.4 to 0.6 (–57.1%); American Indians and Alaska Natives, from 8.3 to 4.7 (–43.6%); and Native Hawaiian/Other Pacific Islanders, from 15.7 to 13.9 (–11.2%). Because of the low TB case counts and population estimates for Native Hawaiians/Other Pacific Islanders in the United States, case rates for this group might appear high. (Percentage change are based off of unrounded numbers.)</a:t>
            </a:r>
          </a:p>
          <a:p>
            <a:pPr fontAlgn="base"/>
            <a:endParaRPr lang="en-US" sz="1200" kern="1200" dirty="0" smtClean="0">
              <a:solidFill>
                <a:schemeClr val="tx1"/>
              </a:solidFill>
              <a:effectLst/>
              <a:latin typeface="+mn-lt"/>
              <a:ea typeface="+mn-ea"/>
              <a:cs typeface="+mn-cs"/>
            </a:endParaRPr>
          </a:p>
          <a:p>
            <a:pPr fontAlgn="base"/>
            <a:r>
              <a:rPr lang="en-US" sz="1200" kern="1200" dirty="0" smtClean="0">
                <a:solidFill>
                  <a:schemeClr val="tx1"/>
                </a:solidFill>
                <a:effectLst/>
                <a:latin typeface="+mn-lt"/>
                <a:ea typeface="+mn-ea"/>
                <a:cs typeface="+mn-cs"/>
              </a:rPr>
              <a:t>Certain key factors likely contribute to the disproportionate burden of TB among minority groups. For persons who were born in countries where TB is common, TB disease can result from infection acquired in their country of origin. Unequal distribution of TB risk factors (e.g., human immunodeficiency virus [HIV] infection) also might contribute to increased exposure to TB or to an increased risk for experiencing TB after becoming infected with </a:t>
            </a:r>
            <a:r>
              <a:rPr lang="en-US" sz="1200" i="1" kern="1200" dirty="0" smtClean="0">
                <a:solidFill>
                  <a:schemeClr val="tx1"/>
                </a:solidFill>
                <a:effectLst/>
                <a:latin typeface="+mn-lt"/>
                <a:ea typeface="+mn-ea"/>
                <a:cs typeface="+mn-cs"/>
              </a:rPr>
              <a:t>Mycobacterium tuberculosis</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10</a:t>
            </a:fld>
            <a:endParaRPr lang="en-US" dirty="0"/>
          </a:p>
        </p:txBody>
      </p:sp>
    </p:spTree>
    <p:extLst>
      <p:ext uri="{BB962C8B-B14F-4D97-AF65-F5344CB8AC3E}">
        <p14:creationId xmlns:p14="http://schemas.microsoft.com/office/powerpoint/2010/main" val="29130776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Times New Roman" panose="02020603050405020304" pitchFamily="18" charset="0"/>
                <a:cs typeface="Times New Roman" panose="02020603050405020304" pitchFamily="18" charset="0"/>
              </a:rPr>
              <a:t>Slide 11. TB Case</a:t>
            </a:r>
            <a:r>
              <a:rPr lang="en-US" b="1" baseline="0" dirty="0" smtClean="0">
                <a:latin typeface="Times New Roman" panose="02020603050405020304" pitchFamily="18" charset="0"/>
                <a:cs typeface="Times New Roman" panose="02020603050405020304" pitchFamily="18" charset="0"/>
              </a:rPr>
              <a:t> Rates by Age Group and Race/Ethnicity, United States, 2016.</a:t>
            </a:r>
            <a:r>
              <a:rPr lang="en-US" baseline="0" dirty="0" smtClean="0">
                <a:latin typeface="Times New Roman" panose="02020603050405020304" pitchFamily="18" charset="0"/>
                <a:cs typeface="Times New Roman" panose="02020603050405020304" pitchFamily="18" charset="0"/>
              </a:rPr>
              <a:t> After infancy (ages 0–4 years), risk typically increased with age across all racial/ethnic groups, except among Native Hawaiians/Other Pacific Islanders, which did not indicate a trend. Rates were consistently higher among minority racial/ethnic groups than among non-Hispanic whites. Rates were the highest among Asians and Native Hawaiians/Other Pacific Islanders. Because of the low TB case counts and population estimates for Native Hawaiians/Other Pacific Islanders in the United States, case rates for this group might appear high. </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11</a:t>
            </a:fld>
            <a:endParaRPr lang="en-US" dirty="0"/>
          </a:p>
        </p:txBody>
      </p:sp>
    </p:spTree>
    <p:extLst>
      <p:ext uri="{BB962C8B-B14F-4D97-AF65-F5344CB8AC3E}">
        <p14:creationId xmlns:p14="http://schemas.microsoft.com/office/powerpoint/2010/main" val="1042666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Times New Roman" panose="02020603050405020304" pitchFamily="18" charset="0"/>
                <a:ea typeface="+mn-ea"/>
                <a:cs typeface="Times New Roman" panose="02020603050405020304" pitchFamily="18" charset="0"/>
              </a:rPr>
              <a:t>Slide 12. Reported TB Cases by Race/Ethnicity, United States, 2016.</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 During 2016, approximately 86% of all reported TB cases occurred among racial/ethnic minorities: Asians, 35%; Hispanics, 28%; non-Hispanic blacks/African Americans, 21%; American Indians/Alaska Natives, 1%; and Native Hawaiians/Other Pacific Islanders, 1%. In contrast, 13% of cases occurred among non-Hispanic whites. Persons reporting two or more races, not including persons of Hispanic or Latino ethnicity, accounted for 1% of all cases. Unknown or missing data on race accounted</a:t>
            </a:r>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 for &lt;0.5% of all cases.</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12</a:t>
            </a:fld>
            <a:endParaRPr lang="en-US" dirty="0"/>
          </a:p>
        </p:txBody>
      </p:sp>
    </p:spTree>
    <p:extLst>
      <p:ext uri="{BB962C8B-B14F-4D97-AF65-F5344CB8AC3E}">
        <p14:creationId xmlns:p14="http://schemas.microsoft.com/office/powerpoint/2010/main" val="28232644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Slide 13. Number of TB Cases Among U.S.-Born versus Non-U.S.–Born Persons, United States 1993–2016. </a:t>
            </a:r>
            <a:r>
              <a:rPr lang="en-US" sz="1200" kern="1200" dirty="0" smtClean="0">
                <a:solidFill>
                  <a:schemeClr val="tx1"/>
                </a:solidFill>
                <a:effectLst/>
                <a:latin typeface="+mn-lt"/>
                <a:ea typeface="+mn-ea"/>
                <a:cs typeface="+mn-cs"/>
              </a:rPr>
              <a:t>The graph illustrates the increase in the percentage of cases occurring among non-U.S.–born persons during the study period, from 30% in 1993 to 69% in 2016. Overall, the number of cases among non-U.S.–born remained stable before 2009, with approximately 7,400–8,000 cases/year. During 2009, the number decreased to 6,999, and that trend continued through 2013, with the number of cases among non-U.S.–born persons decreasing to 6,222. However, in 2014 and 2015 the number of cases among non-U.S.–born persons increased to a high of 6,406 in 2015. In 2016, the number of cases decreased from 2015 to 6,351 cases. </a:t>
            </a:r>
            <a:r>
              <a:rPr lang="en-US" sz="1200" kern="1200" smtClean="0">
                <a:solidFill>
                  <a:schemeClr val="tx1"/>
                </a:solidFill>
                <a:effectLst/>
                <a:latin typeface="+mn-lt"/>
                <a:ea typeface="+mn-ea"/>
                <a:cs typeface="+mn-cs"/>
              </a:rPr>
              <a:t>Among U.S.-born persons the number of cases decreased from &gt;17,000 in 1993 to 2,901 in 2016.</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13</a:t>
            </a:fld>
            <a:endParaRPr lang="en-US" dirty="0"/>
          </a:p>
        </p:txBody>
      </p:sp>
    </p:spTree>
    <p:extLst>
      <p:ext uri="{BB962C8B-B14F-4D97-AF65-F5344CB8AC3E}">
        <p14:creationId xmlns:p14="http://schemas.microsoft.com/office/powerpoint/2010/main" val="3512798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fontAlgn="auto">
              <a:spcBef>
                <a:spcPct val="20000"/>
              </a:spcBef>
              <a:spcAft>
                <a:spcPts val="0"/>
              </a:spcAft>
              <a:buClr>
                <a:srgbClr val="0039A6"/>
              </a:buClr>
              <a:buSzPct val="70000"/>
              <a:defRPr/>
            </a:pPr>
            <a:r>
              <a:rPr lang="en-US" b="1" dirty="0" smtClean="0">
                <a:latin typeface="Times New Roman" panose="02020603050405020304" pitchFamily="18" charset="0"/>
                <a:cs typeface="Times New Roman" panose="02020603050405020304" pitchFamily="18" charset="0"/>
              </a:rPr>
              <a:t>Slide 14. Trends in TB Cases</a:t>
            </a:r>
            <a:r>
              <a:rPr lang="en-US" b="1" baseline="0" dirty="0" smtClean="0">
                <a:latin typeface="Times New Roman" panose="02020603050405020304" pitchFamily="18" charset="0"/>
                <a:cs typeface="Times New Roman" panose="02020603050405020304" pitchFamily="18" charset="0"/>
              </a:rPr>
              <a:t> Among Non-U.S.–Born Persons, United States, 1993–2016.</a:t>
            </a:r>
            <a:r>
              <a:rPr lang="en-US" baseline="0" dirty="0" smtClean="0">
                <a:latin typeface="Times New Roman" panose="02020603050405020304" pitchFamily="18" charset="0"/>
                <a:cs typeface="Times New Roman" panose="02020603050405020304" pitchFamily="18" charset="0"/>
              </a:rPr>
              <a:t> The percentage of TB cases accounted for among</a:t>
            </a:r>
            <a:r>
              <a:rPr lang="en-US" dirty="0" smtClean="0">
                <a:latin typeface="Times New Roman" panose="02020603050405020304" pitchFamily="18" charset="0"/>
                <a:cs typeface="Times New Roman" panose="02020603050405020304" pitchFamily="18" charset="0"/>
              </a:rPr>
              <a:t> </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non-U.S.–born persons increased from 30% in 1993 to 69% in 2016.  </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14</a:t>
            </a:fld>
            <a:endParaRPr lang="en-US" dirty="0"/>
          </a:p>
        </p:txBody>
      </p:sp>
    </p:spTree>
    <p:extLst>
      <p:ext uri="{BB962C8B-B14F-4D97-AF65-F5344CB8AC3E}">
        <p14:creationId xmlns:p14="http://schemas.microsoft.com/office/powerpoint/2010/main" val="12806011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Times New Roman" panose="02020603050405020304" pitchFamily="18" charset="0"/>
                <a:cs typeface="Times New Roman" panose="02020603050405020304" pitchFamily="18" charset="0"/>
              </a:rPr>
              <a:t>Slide 15. Reported TB Cases, by Origin and Race/Ethnicity, United States, 2016. </a:t>
            </a:r>
            <a:r>
              <a:rPr lang="en-US" dirty="0" smtClean="0">
                <a:latin typeface="Times New Roman" panose="02020603050405020304" pitchFamily="18" charset="0"/>
                <a:cs typeface="Times New Roman" panose="02020603050405020304" pitchFamily="18" charset="0"/>
              </a:rPr>
              <a:t>Among U.S.-born persons with TB in 2016, 37% were non-Hispanic black/African American; 32% were non-Hispanic white, 21% were Hispanic/Latino; 5% were Asian; 4% were American Indian/Alaska Native; and 1% were Native Hawaiian/Other Pacific Islander. Persons reporting two or more races totaled &lt;1% of cases among U.S.-born persons. Among non-U.S.–born</a:t>
            </a:r>
            <a:r>
              <a:rPr lang="en-US" baseline="0" dirty="0" smtClean="0">
                <a:latin typeface="Times New Roman" panose="02020603050405020304" pitchFamily="18" charset="0"/>
                <a:cs typeface="Times New Roman" panose="02020603050405020304" pitchFamily="18" charset="0"/>
              </a:rPr>
              <a:t> persons with TB, 48% were Asian; 31% were Hispanic/Latino; 14% were non-Hispanic black/African American; 5% were non-Hispanic white; 1% were Native Hawaiian/Pacific Islander; and 1% were persons reporting two or more races, not including persons of Hispanic/Latino origin. Cases among American Indians/Alaska Natives constituted 0.3% of the cases among non-U.S.–born persons and are not included on the charts. </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15</a:t>
            </a:fld>
            <a:endParaRPr lang="en-US" dirty="0"/>
          </a:p>
        </p:txBody>
      </p:sp>
    </p:spTree>
    <p:extLst>
      <p:ext uri="{BB962C8B-B14F-4D97-AF65-F5344CB8AC3E}">
        <p14:creationId xmlns:p14="http://schemas.microsoft.com/office/powerpoint/2010/main" val="9382314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solidFill>
                  <a:schemeClr val="accent4">
                    <a:lumMod val="50000"/>
                  </a:schemeClr>
                </a:solidFill>
                <a:latin typeface="Times New Roman" panose="02020603050405020304" pitchFamily="18" charset="0"/>
                <a:cs typeface="Times New Roman" panose="02020603050405020304" pitchFamily="18" charset="0"/>
              </a:rPr>
              <a:t>Slide 16. Percentage of Non-U.S.–Born</a:t>
            </a:r>
            <a:r>
              <a:rPr lang="en-US" b="1" baseline="0" dirty="0" smtClean="0">
                <a:solidFill>
                  <a:schemeClr val="accent4">
                    <a:lumMod val="50000"/>
                  </a:schemeClr>
                </a:solidFill>
                <a:latin typeface="Times New Roman" panose="02020603050405020304" pitchFamily="18" charset="0"/>
                <a:cs typeface="Times New Roman" panose="02020603050405020304" pitchFamily="18" charset="0"/>
              </a:rPr>
              <a:t> Persons Among TB Cases, United States, 2006 and 2016.</a:t>
            </a:r>
            <a:r>
              <a:rPr lang="en-US" baseline="0" dirty="0" smtClean="0">
                <a:latin typeface="Times New Roman" panose="02020603050405020304" pitchFamily="18" charset="0"/>
                <a:cs typeface="Times New Roman" panose="02020603050405020304" pitchFamily="18" charset="0"/>
              </a:rPr>
              <a:t> The number of states with &lt;25% of their TB cases occurring among non-U.S.–born persons decreased from 6 states in 2006 to 4 states in 2016. The number of states with ≥25%–49% of cases among non-U.S.–born persons decreased from 16 states and DC in 2006 to 8 states in 2016. However, the number of states that had ≥50% of their cases among non-U.S.–born persons increased from 28 states in 2006 to 38 states and DC in 2016.</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16</a:t>
            </a:fld>
            <a:endParaRPr lang="en-US" dirty="0"/>
          </a:p>
        </p:txBody>
      </p:sp>
    </p:spTree>
    <p:extLst>
      <p:ext uri="{BB962C8B-B14F-4D97-AF65-F5344CB8AC3E}">
        <p14:creationId xmlns:p14="http://schemas.microsoft.com/office/powerpoint/2010/main" val="26253210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Times New Roman" panose="02020603050405020304" pitchFamily="18" charset="0"/>
                <a:cs typeface="Times New Roman" panose="02020603050405020304" pitchFamily="18" charset="0"/>
              </a:rPr>
              <a:t>Slide 17.</a:t>
            </a:r>
            <a:r>
              <a:rPr lang="en-US" b="1" baseline="0" dirty="0" smtClean="0">
                <a:latin typeface="Times New Roman" panose="02020603050405020304" pitchFamily="18" charset="0"/>
                <a:cs typeface="Times New Roman" panose="02020603050405020304" pitchFamily="18" charset="0"/>
              </a:rPr>
              <a:t> TB Case Rates Among U.S.-Born versus Non-U.S.–Born Persons, United States, 1993–2016. </a:t>
            </a:r>
            <a:r>
              <a:rPr lang="en-US" baseline="0" dirty="0" smtClean="0">
                <a:latin typeface="Times New Roman" panose="02020603050405020304" pitchFamily="18" charset="0"/>
                <a:cs typeface="Times New Roman" panose="02020603050405020304" pitchFamily="18" charset="0"/>
              </a:rPr>
              <a:t>TB rates among non-U.S.–born remain higher than those among the U.S.-born population. During 1993–2016, the rate among U.S.-born persons decreased from 7.4 cases/100,000 population to 1.1, whereas the rates among non-U.S.–born persons decreased from 34.0 cases/100,000 population to 14.7.</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17</a:t>
            </a:fld>
            <a:endParaRPr lang="en-US" dirty="0"/>
          </a:p>
        </p:txBody>
      </p:sp>
    </p:spTree>
    <p:extLst>
      <p:ext uri="{BB962C8B-B14F-4D97-AF65-F5344CB8AC3E}">
        <p14:creationId xmlns:p14="http://schemas.microsoft.com/office/powerpoint/2010/main" val="20932262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Times New Roman" panose="02020603050405020304" pitchFamily="18" charset="0"/>
                <a:cs typeface="Times New Roman" panose="02020603050405020304" pitchFamily="18" charset="0"/>
              </a:rPr>
              <a:t>Slide 18. TB Case Rates Among U.S.-Born versus</a:t>
            </a:r>
            <a:r>
              <a:rPr lang="en-US" b="1" baseline="0" dirty="0" smtClean="0">
                <a:latin typeface="Times New Roman" panose="02020603050405020304" pitchFamily="18" charset="0"/>
                <a:cs typeface="Times New Roman" panose="02020603050405020304" pitchFamily="18" charset="0"/>
              </a:rPr>
              <a:t> Non-U.S.–Born Persons, United States, 1993–2016. </a:t>
            </a:r>
            <a:r>
              <a:rPr lang="en-US" baseline="0" dirty="0" smtClean="0">
                <a:latin typeface="Times New Roman" panose="02020603050405020304" pitchFamily="18" charset="0"/>
                <a:cs typeface="Times New Roman" panose="02020603050405020304" pitchFamily="18" charset="0"/>
              </a:rPr>
              <a:t>The chart presents the same data as on Slide 17, but uses a logarithmic scale to better illustrate the trends. The trend lines indicate a greater rate of decrease among U.S.-born, compared with non-U.S.–born , persons during the study period.</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18</a:t>
            </a:fld>
            <a:endParaRPr lang="en-US" dirty="0"/>
          </a:p>
        </p:txBody>
      </p:sp>
    </p:spTree>
    <p:extLst>
      <p:ext uri="{BB962C8B-B14F-4D97-AF65-F5344CB8AC3E}">
        <p14:creationId xmlns:p14="http://schemas.microsoft.com/office/powerpoint/2010/main" val="27523141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kern="1200" dirty="0" smtClean="0">
                <a:solidFill>
                  <a:schemeClr val="tx1"/>
                </a:solidFill>
                <a:effectLst/>
                <a:latin typeface="Times New Roman" panose="02020603050405020304" pitchFamily="18" charset="0"/>
                <a:ea typeface="+mn-ea"/>
                <a:cs typeface="Times New Roman" panose="02020603050405020304" pitchFamily="18" charset="0"/>
              </a:rPr>
              <a:t>Slide 19. Countries of Birth Among Non-U.S.–Born Persons Reported with TB, United States, 2016.</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 The top seven countries are displayed in the chart; those countries have remained relatively constant since 1986, when information regarding country of birth was first reported by all areas submitting reports to CDC. During 2016, the top seven countries accounted for 60% of all cases among non-U.S.–born persons, with Mexico accounting for 19%; the Philippines, 12%; India, 9%; Vietnam, 8%; China, 6%; Guatemala, 3%; and Haiti, 3%. Persons from 135 other countries each accounted for ≤2% of the total, but altogether, accounted for 40% of non-U.S.–born persons reported with TB.</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19</a:t>
            </a:fld>
            <a:endParaRPr lang="en-US" dirty="0"/>
          </a:p>
        </p:txBody>
      </p:sp>
    </p:spTree>
    <p:extLst>
      <p:ext uri="{BB962C8B-B14F-4D97-AF65-F5344CB8AC3E}">
        <p14:creationId xmlns:p14="http://schemas.microsoft.com/office/powerpoint/2010/main" val="393323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Slide 2. Reported Tuberculosis (TB) Cases, United States, 1982</a:t>
            </a: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2016</a:t>
            </a:r>
            <a:r>
              <a:rPr lang="en-US" sz="1200" kern="1200" dirty="0" smtClean="0">
                <a:solidFill>
                  <a:schemeClr val="tx1"/>
                </a:solidFill>
                <a:effectLst/>
                <a:latin typeface="+mn-lt"/>
                <a:ea typeface="+mn-ea"/>
                <a:cs typeface="+mn-cs"/>
              </a:rPr>
              <a:t>. The resurgence of TB in the mid-1980s was marked by years of increasing case counts until its peak in 1992. Case counts decreased from 1993 and 2014, and again in 2016. However, in 2015, a slight increase occurred in the total number of TB cases reported in the United States. From 1992 until 2008, the total number of TB cases decreased 2%–7% annually. An unprecedented decrease occurred in 2009, when the total number of TB cases decreased by more than 10% from 2008 to 2009. In 2016, a total of 9,272 cases were reported from the 50 states and the District of Columbia (DC). This represents a decrease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of 2.9% from 2015, and a 65.2% decrease from 1992.</a:t>
            </a:r>
          </a:p>
          <a:p>
            <a:endParaRPr lang="en-US" b="0" baseline="0" dirty="0" smtClean="0"/>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a:t>
            </a:fld>
            <a:endParaRPr lang="en-US" dirty="0"/>
          </a:p>
        </p:txBody>
      </p:sp>
    </p:spTree>
    <p:extLst>
      <p:ext uri="{BB962C8B-B14F-4D97-AF65-F5344CB8AC3E}">
        <p14:creationId xmlns:p14="http://schemas.microsoft.com/office/powerpoint/2010/main" val="34724507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smtClean="0">
                <a:solidFill>
                  <a:srgbClr val="000000"/>
                </a:solidFill>
                <a:effectLst/>
                <a:latin typeface="Times New Roman" panose="02020603050405020304" pitchFamily="18" charset="0"/>
                <a:ea typeface="Times New Roman" panose="02020603050405020304" pitchFamily="18" charset="0"/>
              </a:rPr>
              <a:t>Slide 20. Percentage of Non-U.S.–Born Persons with TB, by Time of Residence in U.S. Before Diagnosis, 2016.</a:t>
            </a:r>
            <a:r>
              <a:rPr lang="en-US" sz="1200" dirty="0" smtClean="0">
                <a:solidFill>
                  <a:srgbClr val="000000"/>
                </a:solidFill>
                <a:effectLst/>
                <a:latin typeface="Times New Roman" panose="02020603050405020304" pitchFamily="18" charset="0"/>
                <a:ea typeface="Times New Roman" panose="02020603050405020304" pitchFamily="18" charset="0"/>
              </a:rPr>
              <a:t> The chart indicates that the distribution for the top three countries of birth is Mexico, the Philippines, and India. Among persons born in Mexico, 11.2% had been in the United States for &lt;1 year; 6.5%, 1–4 years; 8.4%, 5–9 years; 22.9%, 10–19 years; and 39.8% for ≥20 years. Among persons born in the Philippines, 11.6% had been in the United States for &lt;1 year; 9.9%, 1–4 years; 12.4%, 5–9 years; 21.4%, 10–19 years; and 33.2%, ≥20 years. Among persons born in India, 21.1% had been in the United States for &lt;1 year; 26.8%, 1–4 years; 13.2%, 5–9 years; 18.8%, 10–19 years; and 13.8%, ≥20 years. Values for unknown length of residence in the United States for these top three countries ranged from 6.3 to 11.5% for 2016. For all other non-U.S.–born persons, 20.4% had been in the United States for &lt;1 year; 17.9%, 1–4 years; 12.9%, 5–9 years; 18.1%, 10–19 years; 22.8%, ≥20 years; and 7.9%, unknown length of residence. Overall, 17.6% had been in the United States for &lt;1 year; 15.6%, 1–4 years; 12.0%, 5–9 years; 19.5%, 10–19 years; 26.5%, ≥20 years; and 8.8%, unknown length of residence.</a:t>
            </a:r>
            <a:endParaRPr lang="en-US" sz="1200" dirty="0" smtClean="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20</a:t>
            </a:fld>
            <a:endParaRPr lang="en-US" dirty="0"/>
          </a:p>
        </p:txBody>
      </p:sp>
    </p:spTree>
    <p:extLst>
      <p:ext uri="{BB962C8B-B14F-4D97-AF65-F5344CB8AC3E}">
        <p14:creationId xmlns:p14="http://schemas.microsoft.com/office/powerpoint/2010/main" val="21365900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Times New Roman" panose="02020603050405020304" pitchFamily="18" charset="0"/>
                <a:ea typeface="+mn-ea"/>
                <a:cs typeface="Times New Roman" panose="02020603050405020304" pitchFamily="18" charset="0"/>
              </a:rPr>
              <a:t>Slide 21. Primary Anti-TB Drug Resistance, United States, 1993–2016.</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 The graph starts in 1993, the year in which the individual TB case reports submitted to the national surveillance system began collecting information regarding initial susceptibility test results for patients with culture-positive TB. Data were available for &gt;86.9% of culture-positive cases for each year. Primary resistance was calculated by using data from persons with no reported prior TB episode. Resistance to at least isoniazid was 8.2% in 1993; however, by 2016, this had increased to 8.7%. Resistance to at least isoniazid and rifampin, known as multidrug-resistant TB (MDR TB), was 2.5% in 1993. The percent of primary MDR TB has remained approximately stable since it decreased to 1.0% in 1998. In 2016 the percent of primary MDR TB was 1.2%.</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21</a:t>
            </a:fld>
            <a:endParaRPr lang="en-US" dirty="0"/>
          </a:p>
        </p:txBody>
      </p:sp>
    </p:spTree>
    <p:extLst>
      <p:ext uri="{BB962C8B-B14F-4D97-AF65-F5344CB8AC3E}">
        <p14:creationId xmlns:p14="http://schemas.microsoft.com/office/powerpoint/2010/main" val="33717448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81390" rtl="0" eaLnBrk="1" fontAlgn="auto" latinLnBrk="0" hangingPunct="1">
              <a:lnSpc>
                <a:spcPct val="100000"/>
              </a:lnSpc>
              <a:spcBef>
                <a:spcPct val="20000"/>
              </a:spcBef>
              <a:spcAft>
                <a:spcPts val="0"/>
              </a:spcAft>
              <a:buClr>
                <a:srgbClr val="0039A6"/>
              </a:buClr>
              <a:buSzPct val="70000"/>
              <a:buFontTx/>
              <a:buNone/>
              <a:tabLst/>
              <a:defRPr/>
            </a:pPr>
            <a:r>
              <a:rPr lang="en-US" sz="1200" b="1" kern="1200" dirty="0" smtClean="0">
                <a:solidFill>
                  <a:schemeClr val="tx1"/>
                </a:solidFill>
                <a:effectLst/>
                <a:latin typeface="Times New Roman" panose="02020603050405020304" pitchFamily="18" charset="0"/>
                <a:ea typeface="+mn-ea"/>
                <a:cs typeface="Times New Roman" panose="02020603050405020304" pitchFamily="18" charset="0"/>
              </a:rPr>
              <a:t>Slide 22. Primary MDR-TB, United States, 1993–2016.</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 This graph focuses on trends in primary multidrug-resistant TB (MDR-TB), which is based on initial isolates from persons with no prior history of TB. The number of primary MDR-TB cases, represented by the bars, decreased steadily from 407 in 1993 to 115 in 2001, with a slight increase to 132 in 2002. Since then, the total number of primary MDR-TB cases has fluctuated from 70 to 103 cases, with 78 cases reported for 2016. Primary MDR-TB, indicated by the trend line, decreased from 2.5% in 1993 to approximately 1.0% in 1998, and has fluctuated approximately 1.0% since then. During 2016, the percentage was 1.2%.</a:t>
            </a:r>
          </a:p>
          <a:p>
            <a:pPr defTabSz="881390" fontAlgn="auto">
              <a:spcBef>
                <a:spcPct val="20000"/>
              </a:spcBef>
              <a:spcAft>
                <a:spcPts val="0"/>
              </a:spcAft>
              <a:buClr>
                <a:srgbClr val="0039A6"/>
              </a:buClr>
              <a:buSzPct val="70000"/>
              <a:defRPr/>
            </a:pP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22</a:t>
            </a:fld>
            <a:endParaRPr lang="en-US" dirty="0"/>
          </a:p>
        </p:txBody>
      </p:sp>
    </p:spTree>
    <p:extLst>
      <p:ext uri="{BB962C8B-B14F-4D97-AF65-F5344CB8AC3E}">
        <p14:creationId xmlns:p14="http://schemas.microsoft.com/office/powerpoint/2010/main" val="33525296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Times New Roman" panose="02020603050405020304" pitchFamily="18" charset="0"/>
                <a:cs typeface="Times New Roman" panose="02020603050405020304" pitchFamily="18" charset="0"/>
              </a:rPr>
              <a:t>Slide 23. Primary Isoniazid Resistance Among U.S.-Born versus Non-U.S.–Born</a:t>
            </a:r>
            <a:r>
              <a:rPr lang="en-US" b="1" baseline="0" dirty="0" smtClean="0">
                <a:latin typeface="Times New Roman" panose="02020603050405020304" pitchFamily="18" charset="0"/>
                <a:cs typeface="Times New Roman" panose="02020603050405020304" pitchFamily="18" charset="0"/>
              </a:rPr>
              <a:t> Persons, United States, 1993–2016. </a:t>
            </a:r>
            <a:r>
              <a:rPr lang="en-US" baseline="0" dirty="0" smtClean="0">
                <a:latin typeface="Times New Roman" panose="02020603050405020304" pitchFamily="18" charset="0"/>
                <a:cs typeface="Times New Roman" panose="02020603050405020304" pitchFamily="18" charset="0"/>
              </a:rPr>
              <a:t>On the basis of initial isolates from persons with no prior history of TB, the percentage of isoniazid resistance has remained higher among non-U.S.–born persons than among U.S.-born persons for all years measured. Among non-U.S.–born persons, the percentage declined from 12.1% in 1993 to 10.0% in 2016. In U.S.-born persons, the percentage decreased from 6.7% in 1993 to a low of 4.2% in 2007. From 2008 to 2016 the percentage of cases ranged from 5.2% in 2008 to a high of 7.5% in 2014. During 2016, the percentage of primary isoniazid resistance among U.S.-born cases was 5.9%.</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23</a:t>
            </a:fld>
            <a:endParaRPr lang="en-US" dirty="0"/>
          </a:p>
        </p:txBody>
      </p:sp>
    </p:spTree>
    <p:extLst>
      <p:ext uri="{BB962C8B-B14F-4D97-AF65-F5344CB8AC3E}">
        <p14:creationId xmlns:p14="http://schemas.microsoft.com/office/powerpoint/2010/main" val="12255939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Times New Roman" panose="02020603050405020304" pitchFamily="18" charset="0"/>
                <a:ea typeface="+mn-ea"/>
                <a:cs typeface="Times New Roman" panose="02020603050405020304" pitchFamily="18" charset="0"/>
              </a:rPr>
              <a:t>Slide 24. Primary MDR-TB in U.S.-born vs. Non-U.S.–born Persons, United States, 1993–2016.</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 This graph highlights primary MDR-TB in U.S.-born versus non-U.S.–born persons. The percentage with primary MDR-TB has declined among both groups since 1993, although the decline in the U.S.-born has been greater. As a result, the proportion of primary MDR-TB cases in the US that are attributed to non-U.S.–born persons increased from approximately 25% in 1993 to 90% in 2016 (not shown on slide). </a:t>
            </a:r>
            <a:r>
              <a:rPr lang="en-US" dirty="0" smtClean="0">
                <a:effectLst/>
              </a:rPr>
              <a:t>Among the U.S.-born, the percentage with primary MDR-TB has been less than 1% since 1997 and was 0.4% in 2016. The percentage among non-U.S.–born persons has fluctuated year by year, although it has remained between 1.2 and 1.8% since 1995. </a:t>
            </a:r>
            <a:r>
              <a:rPr lang="en-US" smtClean="0">
                <a:effectLst/>
              </a:rPr>
              <a:t>In 2016 the percentage of primary MDR-TB among non-U.S.–born persons was 1.5%.</a:t>
            </a: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24</a:t>
            </a:fld>
            <a:endParaRPr lang="en-US" dirty="0"/>
          </a:p>
        </p:txBody>
      </p:sp>
    </p:spTree>
    <p:extLst>
      <p:ext uri="{BB962C8B-B14F-4D97-AF65-F5344CB8AC3E}">
        <p14:creationId xmlns:p14="http://schemas.microsoft.com/office/powerpoint/2010/main" val="33955907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mn-ea"/>
                <a:cs typeface="+mn-cs"/>
              </a:rPr>
              <a:t>Slide 25. XDR-TB Case Count, Defined on Initial DST, United States, 1993–2016. </a:t>
            </a:r>
            <a:r>
              <a:rPr lang="en-US" sz="1200" kern="1200" dirty="0" smtClean="0">
                <a:solidFill>
                  <a:schemeClr val="tx1"/>
                </a:solidFill>
                <a:effectLst/>
                <a:latin typeface="+mn-lt"/>
                <a:ea typeface="+mn-ea"/>
                <a:cs typeface="+mn-cs"/>
              </a:rPr>
              <a:t>Extensively drug-resistant TB (XDR-TB) at first drug susceptibility test (DST) is defined as resistance to isoniazid and rifampin, plus resistance to any fluoroquinolone and at least one of three injectable second-line anti-TB drugs. One case of XDR-TB was reported in 2016, and the most reported in a single year was 10 in 1993. No cases were reported in 2003 and 2009, and no apparent trend exists in the number of cases over time.</a:t>
            </a: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25</a:t>
            </a:fld>
            <a:endParaRPr lang="en-US" dirty="0"/>
          </a:p>
        </p:txBody>
      </p:sp>
    </p:spTree>
    <p:extLst>
      <p:ext uri="{BB962C8B-B14F-4D97-AF65-F5344CB8AC3E}">
        <p14:creationId xmlns:p14="http://schemas.microsoft.com/office/powerpoint/2010/main" val="9054795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kern="1200" dirty="0" smtClean="0">
                <a:solidFill>
                  <a:schemeClr val="tx1"/>
                </a:solidFill>
                <a:effectLst/>
                <a:latin typeface="Times New Roman" panose="02020603050405020304" pitchFamily="18" charset="0"/>
                <a:ea typeface="+mn-ea"/>
                <a:cs typeface="Times New Roman" panose="02020603050405020304" pitchFamily="18" charset="0"/>
              </a:rPr>
              <a:t>Slide 26. Reporting of HIV Test Results in Persons with TB by Age Group, United States, 1993</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a:t>
            </a:r>
            <a:r>
              <a:rPr lang="en-US" sz="1200" b="1" kern="1200" dirty="0" smtClean="0">
                <a:solidFill>
                  <a:schemeClr val="tx1"/>
                </a:solidFill>
                <a:effectLst/>
                <a:latin typeface="Times New Roman" panose="02020603050405020304" pitchFamily="18" charset="0"/>
                <a:ea typeface="+mn-ea"/>
                <a:cs typeface="Times New Roman" panose="02020603050405020304" pitchFamily="18" charset="0"/>
              </a:rPr>
              <a:t>2016. </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This slide shows the completeness of reporting of HIV test results in persons with TB by age group from 1993 through 2016. The percentage of TB patients for whom test results were reported increased from 30% among all ages in 1993 to 90% in 2016. Among adults 25–44 years of age, the percentage increased from 45% in 1993 to 95% in 2016. California began reporting HIV test results to CDC in 2011; this accounts for the substantial percentage increase for that year.</a:t>
            </a: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26</a:t>
            </a:fld>
            <a:endParaRPr lang="en-US" dirty="0"/>
          </a:p>
        </p:txBody>
      </p:sp>
    </p:spTree>
    <p:extLst>
      <p:ext uri="{BB962C8B-B14F-4D97-AF65-F5344CB8AC3E}">
        <p14:creationId xmlns:p14="http://schemas.microsoft.com/office/powerpoint/2010/main" val="4347109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smtClean="0">
                <a:solidFill>
                  <a:srgbClr val="000000"/>
                </a:solidFill>
                <a:effectLst/>
                <a:latin typeface="Times New Roman" panose="02020603050405020304" pitchFamily="18" charset="0"/>
                <a:ea typeface="Times New Roman" panose="02020603050405020304" pitchFamily="18" charset="0"/>
              </a:rPr>
              <a:t>Slide 27. Estimated HIV Coinfection in Persons Reported with TB, United States, 1993–2016.</a:t>
            </a:r>
            <a:r>
              <a:rPr lang="en-US" sz="1200" dirty="0" smtClean="0">
                <a:solidFill>
                  <a:srgbClr val="000000"/>
                </a:solidFill>
                <a:effectLst/>
                <a:latin typeface="Times New Roman" panose="02020603050405020304" pitchFamily="18" charset="0"/>
                <a:ea typeface="Times New Roman" panose="02020603050405020304" pitchFamily="18" charset="0"/>
              </a:rPr>
              <a:t> This slide provides minimum estimates of HIV coinfection among persons reported with TB from 1993 through 2016. Since the addition of the request for HIV status to the individual TB case report in 1993, incomplete reporting has provided a challenge to calculating reliable estimates, although reporting improved substantially beginning in 2011 (see previous Slide 26). Results from the cross-matching of TB and AIDS registries have been used to supplement reported HIV test results. For all ages, the estimated percentage of HIV coinfection in persons who reported HIV testing (positive, negative, or indeterminate test results) with TB decreased from 48% to 6% overall from 1993–2016, and from 63% to 9% among persons 25 to 44 years of age during this period. </a:t>
            </a:r>
            <a:endParaRPr lang="en-US" sz="1200" dirty="0" smtClean="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27</a:t>
            </a:fld>
            <a:endParaRPr lang="en-US" dirty="0"/>
          </a:p>
        </p:txBody>
      </p:sp>
    </p:spTree>
    <p:extLst>
      <p:ext uri="{BB962C8B-B14F-4D97-AF65-F5344CB8AC3E}">
        <p14:creationId xmlns:p14="http://schemas.microsoft.com/office/powerpoint/2010/main" val="22695982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smtClean="0">
                <a:solidFill>
                  <a:srgbClr val="000000"/>
                </a:solidFill>
                <a:effectLst/>
                <a:latin typeface="Times New Roman" panose="02020603050405020304" pitchFamily="18" charset="0"/>
                <a:ea typeface="Times New Roman" panose="02020603050405020304" pitchFamily="18" charset="0"/>
              </a:rPr>
              <a:t>Slide 28. TB Cases by Residence in Correctional Facilities, Age ≥15, United States, 1993-2016.</a:t>
            </a:r>
            <a:r>
              <a:rPr lang="en-US" sz="1200" dirty="0" smtClean="0">
                <a:solidFill>
                  <a:srgbClr val="000000"/>
                </a:solidFill>
                <a:effectLst/>
                <a:latin typeface="Times New Roman" panose="02020603050405020304" pitchFamily="18" charset="0"/>
                <a:ea typeface="Times New Roman" panose="02020603050405020304" pitchFamily="18" charset="0"/>
              </a:rPr>
              <a:t> This graph highlights the number of cases that were a resident of any type of correctional facility at the time of TB diagnosis. Cases must have been 15 years of age or greater. The number of cases residing in a correctional facility has decreased from a high of 1,117 cases in 1994 to 328 cases in 2016. Between the years 2000 and 2010, the number of cases residing in a correctional facility ranged between the mid to high-400s and high-500s; 2011 was the first year to drop below this range to 423 cases. Of total cases, the percentage of cases residing in a correctional facility has ranged from 5.0% in 1994 to 3.3% in 2002. The 1990s saw a decreasing trend in percentage until 2002. Since 2002, there has been an increasing trend in percentage. In 2016 percentage of total cases was 3.7%.</a:t>
            </a:r>
            <a:endParaRPr lang="en-US" sz="1200" dirty="0" smtClean="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28</a:t>
            </a:fld>
            <a:endParaRPr lang="en-US" dirty="0"/>
          </a:p>
        </p:txBody>
      </p:sp>
    </p:spTree>
    <p:extLst>
      <p:ext uri="{BB962C8B-B14F-4D97-AF65-F5344CB8AC3E}">
        <p14:creationId xmlns:p14="http://schemas.microsoft.com/office/powerpoint/2010/main" val="14673402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smtClean="0">
                <a:solidFill>
                  <a:srgbClr val="000000"/>
                </a:solidFill>
                <a:effectLst/>
                <a:latin typeface="Times New Roman" panose="02020603050405020304" pitchFamily="18" charset="0"/>
                <a:ea typeface="Times New Roman" panose="02020603050405020304" pitchFamily="18" charset="0"/>
              </a:rPr>
              <a:t>Slide 29.</a:t>
            </a:r>
            <a:r>
              <a:rPr lang="en-US" sz="1200" dirty="0" smtClean="0">
                <a:solidFill>
                  <a:srgbClr val="000000"/>
                </a:solidFill>
                <a:effectLst/>
                <a:latin typeface="Times New Roman" panose="02020603050405020304" pitchFamily="18" charset="0"/>
                <a:ea typeface="Times New Roman" panose="02020603050405020304" pitchFamily="18" charset="0"/>
              </a:rPr>
              <a:t> </a:t>
            </a:r>
            <a:r>
              <a:rPr lang="en-US" sz="1200" b="1" dirty="0" smtClean="0">
                <a:solidFill>
                  <a:srgbClr val="000000"/>
                </a:solidFill>
                <a:effectLst/>
                <a:latin typeface="Times New Roman" panose="02020603050405020304" pitchFamily="18" charset="0"/>
                <a:ea typeface="Times New Roman" panose="02020603050405020304" pitchFamily="18" charset="0"/>
              </a:rPr>
              <a:t>TB Cases by Homeless Status, Age ≥15, United States, 1993</a:t>
            </a:r>
            <a:r>
              <a:rPr lang="en-US" sz="1200" dirty="0" smtClean="0">
                <a:solidFill>
                  <a:srgbClr val="000000"/>
                </a:solidFill>
                <a:effectLst/>
                <a:latin typeface="Times New Roman" panose="02020603050405020304" pitchFamily="18" charset="0"/>
                <a:ea typeface="Times New Roman" panose="02020603050405020304" pitchFamily="18" charset="0"/>
              </a:rPr>
              <a:t>–</a:t>
            </a:r>
            <a:r>
              <a:rPr lang="en-US" sz="1200" b="1" dirty="0" smtClean="0">
                <a:solidFill>
                  <a:srgbClr val="000000"/>
                </a:solidFill>
                <a:effectLst/>
                <a:latin typeface="Times New Roman" panose="02020603050405020304" pitchFamily="18" charset="0"/>
                <a:ea typeface="Times New Roman" panose="02020603050405020304" pitchFamily="18" charset="0"/>
              </a:rPr>
              <a:t>2016. </a:t>
            </a:r>
            <a:r>
              <a:rPr lang="en-US" sz="1200" dirty="0" smtClean="0">
                <a:solidFill>
                  <a:srgbClr val="000000"/>
                </a:solidFill>
                <a:effectLst/>
                <a:latin typeface="Times New Roman" panose="02020603050405020304" pitchFamily="18" charset="0"/>
                <a:ea typeface="Times New Roman" panose="02020603050405020304" pitchFamily="18" charset="0"/>
              </a:rPr>
              <a:t>This graph highlights the status of cases that were homeless within twelve months prior of TB diagnosis from 1993 through 2016. Cases must have been 15 years of age or greater. The number of homeless cases has decreased from a high of 1,379 cases in 1994 to 430 in 2016. This category has seen an overall decrease in cases since 1994, with the exception of the slight increases observed in years 2003, 2006, and 2010. Of total cases, the percentages of homeless have had an overall decline from 5.2% in 1993 to 4.8% in 2016. </a:t>
            </a:r>
            <a:endParaRPr lang="en-US" sz="1200" dirty="0" smtClean="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29</a:t>
            </a:fld>
            <a:endParaRPr lang="en-US" dirty="0"/>
          </a:p>
        </p:txBody>
      </p:sp>
    </p:spTree>
    <p:extLst>
      <p:ext uri="{BB962C8B-B14F-4D97-AF65-F5344CB8AC3E}">
        <p14:creationId xmlns:p14="http://schemas.microsoft.com/office/powerpoint/2010/main" val="3351010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mn-ea"/>
                <a:cs typeface="+mn-cs"/>
              </a:rPr>
              <a:t>Slide 3. TB Morbidity, United States, 2011</a:t>
            </a: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2016.</a:t>
            </a:r>
            <a:r>
              <a:rPr lang="en-US" sz="1200" kern="1200" dirty="0" smtClean="0">
                <a:solidFill>
                  <a:schemeClr val="tx1"/>
                </a:solidFill>
                <a:effectLst/>
                <a:latin typeface="+mn-lt"/>
                <a:ea typeface="+mn-ea"/>
                <a:cs typeface="+mn-cs"/>
              </a:rPr>
              <a:t> This slide provides the total number of reported U.S. TB cases and the associated rates for each of the past 6 years. Rate is defined as the number of cases per 100,000 population. The number of TB cases decreased from 10,509 in 2011 to 9,272 in 2016, and the TB rate decreased from 3.4 in 2011 to 2.9 in 2016.</a:t>
            </a: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3</a:t>
            </a:fld>
            <a:endParaRPr lang="en-US" dirty="0"/>
          </a:p>
        </p:txBody>
      </p:sp>
    </p:spTree>
    <p:extLst>
      <p:ext uri="{BB962C8B-B14F-4D97-AF65-F5344CB8AC3E}">
        <p14:creationId xmlns:p14="http://schemas.microsoft.com/office/powerpoint/2010/main" val="13683879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mn-ea"/>
                <a:cs typeface="+mn-cs"/>
              </a:rPr>
              <a:t>Slide 30. Mode of Treatment Administration in Persons Reported with TB, United States, 1993–2014.</a:t>
            </a:r>
            <a:r>
              <a:rPr lang="en-US" sz="1200" kern="1200" dirty="0" smtClean="0">
                <a:solidFill>
                  <a:schemeClr val="tx1"/>
                </a:solidFill>
                <a:effectLst/>
                <a:latin typeface="+mn-lt"/>
                <a:ea typeface="+mn-ea"/>
                <a:cs typeface="+mn-cs"/>
              </a:rPr>
              <a:t> In 1993, the reporting areas began providing information about mode of treatment administration on the individual TB case report form. Treatment administered as only directly observed therapy (DOT) increased from 21.7% in 1993 to 63.9% in 2014, the latest year with available data. The proportion of patients who received at least some portion of their treatment as DOT (based on combining the percentage of patients who received only DOT and the percentage for whom some portion was self-administered) was 29.0% in 2014.</a:t>
            </a: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30</a:t>
            </a:fld>
            <a:endParaRPr lang="en-US" dirty="0"/>
          </a:p>
        </p:txBody>
      </p:sp>
    </p:spTree>
    <p:extLst>
      <p:ext uri="{BB962C8B-B14F-4D97-AF65-F5344CB8AC3E}">
        <p14:creationId xmlns:p14="http://schemas.microsoft.com/office/powerpoint/2010/main" val="13547550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kern="1200" dirty="0" smtClean="0">
                <a:solidFill>
                  <a:schemeClr val="tx1"/>
                </a:solidFill>
                <a:effectLst/>
                <a:latin typeface="Times New Roman" panose="02020603050405020304" pitchFamily="18" charset="0"/>
                <a:ea typeface="+mn-ea"/>
                <a:cs typeface="Times New Roman" panose="02020603050405020304" pitchFamily="18" charset="0"/>
              </a:rPr>
              <a:t>Slide 31. Completion of TB Therapy, United States, 1993–2014.</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 The reporting areas began providing information on completion of therapy in 1993 through the individual TB case report form. The calculations exclude persons with initial isolate rifampin resistant, or patient with bone and joint disease, meningeal disease or disease of the central nervous system, or pediatric patient (age &lt;15) with </a:t>
            </a:r>
            <a:r>
              <a:rPr lang="en-US" sz="1200" kern="1200" dirty="0" err="1" smtClean="0">
                <a:solidFill>
                  <a:schemeClr val="tx1"/>
                </a:solidFill>
                <a:effectLst/>
                <a:latin typeface="Times New Roman" panose="02020603050405020304" pitchFamily="18" charset="0"/>
                <a:ea typeface="+mn-ea"/>
                <a:cs typeface="Times New Roman" panose="02020603050405020304" pitchFamily="18" charset="0"/>
              </a:rPr>
              <a:t>miliary</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 disease or positive blood culture or a positive nucleic acid amplification test on a blood specimen, and those who moved out of the country within one year of initiating treatment. Overall completion of therapy had remained at approximately 92-93% from 1998 through 2008, but increased to 95-97% from 2009 to 2014. In 2014, the latest year with available data, completion of therapy was 97%. Completion in 1 year or less increased from 63% in 1993 to 90% in 2014. The current DHHS Healthy People 2020 objective is completion of therapy in 1 year or less in 93% of patients. CDC is working with state and local health departments to determine and evaluate reasons for apparently delayed completion of therapy, which may vary by jurisdiction.</a:t>
            </a: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31</a:t>
            </a:fld>
            <a:endParaRPr lang="en-US" dirty="0"/>
          </a:p>
        </p:txBody>
      </p:sp>
    </p:spTree>
    <p:extLst>
      <p:ext uri="{BB962C8B-B14F-4D97-AF65-F5344CB8AC3E}">
        <p14:creationId xmlns:p14="http://schemas.microsoft.com/office/powerpoint/2010/main" val="11409834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32. Definition for Tuberculosis Genotyping in the United States. </a:t>
            </a:r>
            <a:r>
              <a:rPr lang="en-US" dirty="0" smtClean="0"/>
              <a:t>This slide shows the schematic for sequential assignment of unique </a:t>
            </a:r>
            <a:r>
              <a:rPr lang="en-US" dirty="0" err="1" smtClean="0"/>
              <a:t>spoligotypes</a:t>
            </a:r>
            <a:r>
              <a:rPr lang="en-US" dirty="0" smtClean="0"/>
              <a:t> and initial 12-locus MIRU-VNTR combination or 24-locus MIRU-VNTR combination.</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32</a:t>
            </a:fld>
            <a:endParaRPr lang="en-US" dirty="0"/>
          </a:p>
        </p:txBody>
      </p:sp>
    </p:spTree>
    <p:extLst>
      <p:ext uri="{BB962C8B-B14F-4D97-AF65-F5344CB8AC3E}">
        <p14:creationId xmlns:p14="http://schemas.microsoft.com/office/powerpoint/2010/main" val="26205383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33. National Tuberculosis Genotyping Surveillance Coverage by Year, United States, 2004–2016. </a:t>
            </a:r>
            <a:r>
              <a:rPr lang="en-US" dirty="0" smtClean="0"/>
              <a:t>This slide shows the increase in genotyping surveillance coverage from 2004 to 2016. In 2004 the proportion of positive cultures with at least one genotyped isolate was 52.6%; in 2016 it was 96.4%. The national goal for genotyping surveillance coverage is 94.0%.</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33</a:t>
            </a:fld>
            <a:endParaRPr lang="en-US" dirty="0"/>
          </a:p>
        </p:txBody>
      </p:sp>
    </p:spTree>
    <p:extLst>
      <p:ext uri="{BB962C8B-B14F-4D97-AF65-F5344CB8AC3E}">
        <p14:creationId xmlns:p14="http://schemas.microsoft.com/office/powerpoint/2010/main" val="35549293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Slide 34. Number of County-based Tuberculosis Genotype Clusters by Cluster Size, United States, 2014–2016.</a:t>
            </a:r>
            <a:r>
              <a:rPr lang="en-US" sz="1200" kern="1200" dirty="0" smtClean="0">
                <a:solidFill>
                  <a:schemeClr val="tx1"/>
                </a:solidFill>
                <a:effectLst/>
                <a:latin typeface="+mn-lt"/>
                <a:ea typeface="+mn-ea"/>
                <a:cs typeface="+mn-cs"/>
              </a:rPr>
              <a:t> This slide shows the number of county-based TB genotype clusters by the size of the clusters; genotype cluster is defined as two or more cases with matching </a:t>
            </a:r>
            <a:r>
              <a:rPr lang="en-US" sz="1200" kern="1200" dirty="0" err="1" smtClean="0">
                <a:solidFill>
                  <a:schemeClr val="tx1"/>
                </a:solidFill>
                <a:effectLst/>
                <a:latin typeface="+mn-lt"/>
                <a:ea typeface="+mn-ea"/>
                <a:cs typeface="+mn-cs"/>
              </a:rPr>
              <a:t>spoligotype</a:t>
            </a:r>
            <a:r>
              <a:rPr lang="en-US" sz="1200" kern="1200" dirty="0" smtClean="0">
                <a:solidFill>
                  <a:schemeClr val="tx1"/>
                </a:solidFill>
                <a:effectLst/>
                <a:latin typeface="+mn-lt"/>
                <a:ea typeface="+mn-ea"/>
                <a:cs typeface="+mn-cs"/>
              </a:rPr>
              <a:t> and 24-locus MIRU-VNTR (</a:t>
            </a:r>
            <a:r>
              <a:rPr lang="en-US" sz="1200" kern="1200" dirty="0" err="1" smtClean="0">
                <a:solidFill>
                  <a:schemeClr val="tx1"/>
                </a:solidFill>
                <a:effectLst/>
                <a:latin typeface="+mn-lt"/>
                <a:ea typeface="+mn-ea"/>
                <a:cs typeface="+mn-cs"/>
              </a:rPr>
              <a:t>GENType</a:t>
            </a:r>
            <a:r>
              <a:rPr lang="en-US" sz="1200" kern="1200" dirty="0" smtClean="0">
                <a:solidFill>
                  <a:schemeClr val="tx1"/>
                </a:solidFill>
                <a:effectLst/>
                <a:latin typeface="+mn-lt"/>
                <a:ea typeface="+mn-ea"/>
                <a:cs typeface="+mn-cs"/>
              </a:rPr>
              <a:t>) within a county during the specified three year time period. In the 2014–2016 three year time period, there were 878 two-case clusters, 263 three-case clusters, 105 four-case clusters, 43 five-case clusters, 25 six-case clusters, 26 seven-case clusters, 14 eight-case clusters, 10 nine-case clusters, and 37 case clusters that were greater or equal to 10 in size.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34</a:t>
            </a:fld>
            <a:endParaRPr lang="en-US" dirty="0"/>
          </a:p>
        </p:txBody>
      </p:sp>
    </p:spTree>
    <p:extLst>
      <p:ext uri="{BB962C8B-B14F-4D97-AF65-F5344CB8AC3E}">
        <p14:creationId xmlns:p14="http://schemas.microsoft.com/office/powerpoint/2010/main" val="40956371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Slide 35. Tuberculosis Genotype Clusters by TB GIMS Alert Levels, United States, 2014</a:t>
            </a: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2016.</a:t>
            </a:r>
            <a:r>
              <a:rPr lang="en-US" sz="1200" kern="1200" dirty="0" smtClean="0">
                <a:solidFill>
                  <a:schemeClr val="tx1"/>
                </a:solidFill>
                <a:effectLst/>
                <a:latin typeface="+mn-lt"/>
                <a:ea typeface="+mn-ea"/>
                <a:cs typeface="+mn-cs"/>
              </a:rPr>
              <a:t> This slide shows a chart with percentage of genotype clusters by alert level. Alert level is determined by the log likelihood ratio statistic (LLR) for a given cluster, identifying higher than expected geospatial concentrations for a TB genotype cluster in a specific county, compared to the national distribution of that genotype; TB GIMS generates alert level notifications based on this statistic: “No alert” is indicated if LLR is between 0–&lt;5, “medium” is for LLR of 5–&lt;10 and “high” alert is for clusters with LLR ≥10. In the 2014–2016 three year time period, high alerts made up 6% of the total, medium alerts were 23%, and no alert were 71%.</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35</a:t>
            </a:fld>
            <a:endParaRPr lang="en-US" dirty="0"/>
          </a:p>
        </p:txBody>
      </p:sp>
    </p:spTree>
    <p:extLst>
      <p:ext uri="{BB962C8B-B14F-4D97-AF65-F5344CB8AC3E}">
        <p14:creationId xmlns:p14="http://schemas.microsoft.com/office/powerpoint/2010/main" val="8429860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Times New Roman" panose="02020603050405020304" pitchFamily="18" charset="0"/>
              </a:rPr>
              <a:t>Slide 36. (final slide). </a:t>
            </a:r>
            <a:r>
              <a:rPr lang="en-US" sz="1200" b="0" i="0" u="none" strike="noStrike" kern="1200" baseline="0" dirty="0" smtClean="0">
                <a:solidFill>
                  <a:schemeClr val="tx1"/>
                </a:solidFill>
                <a:latin typeface="+mn-lt"/>
                <a:ea typeface="+mn-ea"/>
                <a:cs typeface="Times New Roman" panose="02020603050405020304" pitchFamily="18" charset="0"/>
              </a:rPr>
              <a:t>For more information, please contact Division of Tuberculosis Elimination at http://www.cdc.gov/tb/.</a:t>
            </a:r>
            <a:endParaRPr lang="en-US" sz="1200" b="0" baseline="0" dirty="0">
              <a:latin typeface="+mn-lt"/>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36</a:t>
            </a:fld>
            <a:endParaRPr lang="en-US"/>
          </a:p>
        </p:txBody>
      </p:sp>
    </p:spTree>
    <p:extLst>
      <p:ext uri="{BB962C8B-B14F-4D97-AF65-F5344CB8AC3E}">
        <p14:creationId xmlns:p14="http://schemas.microsoft.com/office/powerpoint/2010/main" val="788908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kern="1200" dirty="0" smtClean="0">
                <a:solidFill>
                  <a:schemeClr val="tx1"/>
                </a:solidFill>
                <a:effectLst/>
                <a:latin typeface="+mn-lt"/>
                <a:ea typeface="+mn-ea"/>
                <a:cs typeface="+mn-cs"/>
              </a:rPr>
              <a:t>Slide 4. TB Case Rates, United States, 2016. </a:t>
            </a:r>
            <a:r>
              <a:rPr lang="en-US" sz="1200" kern="1200" dirty="0" smtClean="0">
                <a:solidFill>
                  <a:schemeClr val="tx1"/>
                </a:solidFill>
                <a:effectLst/>
                <a:latin typeface="+mn-lt"/>
                <a:ea typeface="+mn-ea"/>
                <a:cs typeface="+mn-cs"/>
              </a:rPr>
              <a:t>Forty-one states reported a rate ≤2.9 cases/100,000 population, the 2016 national average. </a:t>
            </a:r>
            <a:r>
              <a:rPr lang="en-US" sz="1200" kern="1200" smtClean="0">
                <a:solidFill>
                  <a:schemeClr val="tx1"/>
                </a:solidFill>
                <a:effectLst/>
                <a:latin typeface="+mn-lt"/>
                <a:ea typeface="+mn-ea"/>
                <a:cs typeface="+mn-cs"/>
              </a:rPr>
              <a:t>Nine states, the District of Columbia (DC) and New York City (NYC) reported a rate &gt;2.9 cases/100,000 population; these accounted for 63% of the national total in 2016.</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4</a:t>
            </a:fld>
            <a:endParaRPr lang="en-US" dirty="0"/>
          </a:p>
        </p:txBody>
      </p:sp>
    </p:spTree>
    <p:extLst>
      <p:ext uri="{BB962C8B-B14F-4D97-AF65-F5344CB8AC3E}">
        <p14:creationId xmlns:p14="http://schemas.microsoft.com/office/powerpoint/2010/main" val="3858194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5. Map of the U.S.-Affiliated Pacific Islands, by TB Case Rates, 2016. </a:t>
            </a:r>
            <a:r>
              <a:rPr lang="en-US" dirty="0" smtClean="0"/>
              <a:t>The Federated States of Micronesia, Republic of the Marshall</a:t>
            </a:r>
            <a:r>
              <a:rPr lang="en-US" baseline="0" dirty="0" smtClean="0"/>
              <a:t> Islands, Northern Mariana Islands and Palau had case rates at or above 50/100,000 population. The lowest case rates were in Guam and American Samoa.</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5</a:t>
            </a:fld>
            <a:endParaRPr lang="en-US" dirty="0"/>
          </a:p>
        </p:txBody>
      </p:sp>
    </p:spTree>
    <p:extLst>
      <p:ext uri="{BB962C8B-B14F-4D97-AF65-F5344CB8AC3E}">
        <p14:creationId xmlns:p14="http://schemas.microsoft.com/office/powerpoint/2010/main" val="3855124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6. TB Case Rates, U.S.-Affiliated Pacific Islands, 2016. </a:t>
            </a:r>
            <a:r>
              <a:rPr lang="en-US" dirty="0" smtClean="0"/>
              <a:t>Case rates range</a:t>
            </a:r>
            <a:r>
              <a:rPr lang="en-US" baseline="0" dirty="0" smtClean="0"/>
              <a:t> from 1.8/100,000 population in American Samoa to 248.9/100,000 in the Republic of the Marshall Islands, compared with the substantially lower overall U.S. case rate (2.9/100,000).</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6</a:t>
            </a:fld>
            <a:endParaRPr lang="en-US" dirty="0"/>
          </a:p>
        </p:txBody>
      </p:sp>
    </p:spTree>
    <p:extLst>
      <p:ext uri="{BB962C8B-B14F-4D97-AF65-F5344CB8AC3E}">
        <p14:creationId xmlns:p14="http://schemas.microsoft.com/office/powerpoint/2010/main" val="803934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7. TB Case Rates by Age Group,</a:t>
            </a:r>
            <a:r>
              <a:rPr lang="en-US" b="1" baseline="0" dirty="0" smtClean="0"/>
              <a:t> United States, 1993–2016. </a:t>
            </a:r>
            <a:r>
              <a:rPr lang="en-US" baseline="0" dirty="0" smtClean="0"/>
              <a:t>During 2016, case rates in all age groups declined by &gt;50% from their 1993 values: persons aged ≥65 years, from 17.7 cases/100,000 population in 1993 to 4.6 in 2016; adults aged 45–64 years, from 12.5 to 3.4; adults aged 25–44 years, from 11.6 to 3.3; persons aged 15–24 years, from 5.0 to 2.2; children aged 5 to 14 years, from 1.7 to 0.4; and children aged ≤4 years, from 5.2 to 1.1.</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7</a:t>
            </a:fld>
            <a:endParaRPr lang="en-US" dirty="0"/>
          </a:p>
        </p:txBody>
      </p:sp>
    </p:spTree>
    <p:extLst>
      <p:ext uri="{BB962C8B-B14F-4D97-AF65-F5344CB8AC3E}">
        <p14:creationId xmlns:p14="http://schemas.microsoft.com/office/powerpoint/2010/main" val="3699481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8. Reported TB Cases by Age Group, United States, 2016.</a:t>
            </a:r>
            <a:r>
              <a:rPr lang="en-US" dirty="0" smtClean="0"/>
              <a:t> Two percent of TB cases were among children aged 0–4 years; 2% were among those aged 5–14 years; 10% were among persons aged 15–24 years; 31% were among adults aged 25–44 years; 31% were among adults aged 45–64 years; and 24% were among adults aged ≥65 years.</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8</a:t>
            </a:fld>
            <a:endParaRPr lang="en-US" dirty="0"/>
          </a:p>
        </p:txBody>
      </p:sp>
    </p:spTree>
    <p:extLst>
      <p:ext uri="{BB962C8B-B14F-4D97-AF65-F5344CB8AC3E}">
        <p14:creationId xmlns:p14="http://schemas.microsoft.com/office/powerpoint/2010/main" val="3902566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Times New Roman" panose="02020603050405020304" pitchFamily="18" charset="0"/>
                <a:ea typeface="+mn-ea"/>
                <a:cs typeface="Times New Roman" panose="02020603050405020304" pitchFamily="18" charset="0"/>
              </a:rPr>
              <a:t>Slide 9. TB Case Rates by Age Group and Sex, United States, 2016.</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 Case rates tended to increase with age, ranging from &lt;1 case/100,000 children aged 5–14 years to a high of 6.4 cases/100,000 men aged ≥65 years.  As age increased, the case rate among men increased faster than women; the rates among men aged ≥45 years were approximately twice those among women</a:t>
            </a:r>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 of the</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 same</a:t>
            </a:r>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age.</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9</a:t>
            </a:fld>
            <a:endParaRPr lang="en-US" dirty="0"/>
          </a:p>
        </p:txBody>
      </p:sp>
    </p:spTree>
    <p:extLst>
      <p:ext uri="{BB962C8B-B14F-4D97-AF65-F5344CB8AC3E}">
        <p14:creationId xmlns:p14="http://schemas.microsoft.com/office/powerpoint/2010/main" val="4568770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NCHHSTP">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0"/>
            <a:ext cx="9144000" cy="907961"/>
          </a:xfrm>
          <a:prstGeom prst="rect">
            <a:avLst/>
          </a:prstGeom>
        </p:spPr>
      </p:pic>
      <p:sp>
        <p:nvSpPr>
          <p:cNvPr id="7" name="Title 1"/>
          <p:cNvSpPr>
            <a:spLocks noGrp="1"/>
          </p:cNvSpPr>
          <p:nvPr>
            <p:ph type="title"/>
          </p:nvPr>
        </p:nvSpPr>
        <p:spPr>
          <a:xfrm>
            <a:off x="457199" y="1039553"/>
            <a:ext cx="8408977" cy="885728"/>
          </a:xfrm>
          <a:prstGeom prst="rect">
            <a:avLst/>
          </a:prstGeom>
        </p:spPr>
        <p:txBody>
          <a:bodyPr/>
          <a:lstStyle>
            <a:lvl1pPr algn="l">
              <a:lnSpc>
                <a:spcPts val="3000"/>
              </a:lnSpc>
              <a:defRPr sz="2800" b="1" baseline="0">
                <a:solidFill>
                  <a:srgbClr val="00788A"/>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00788A"/>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457200" y="90152"/>
            <a:ext cx="6903076" cy="369332"/>
          </a:xfrm>
          <a:prstGeom prst="rect">
            <a:avLst/>
          </a:prstGeom>
          <a:noFill/>
        </p:spPr>
        <p:txBody>
          <a:bodyPr wrap="square" rtlCol="0">
            <a:spAutoFit/>
          </a:bodyPr>
          <a:lstStyle/>
          <a:p>
            <a:r>
              <a:rPr lang="en-US" b="1" dirty="0" smtClean="0">
                <a:solidFill>
                  <a:schemeClr val="tx2">
                    <a:lumMod val="95000"/>
                  </a:schemeClr>
                </a:solidFill>
                <a:latin typeface="Calibri" panose="020F0502020204030204" pitchFamily="34" charset="0"/>
              </a:rPr>
              <a:t>National Center for HIV/AIDS, Viral Hepatitis, STD, and TB Prevention</a:t>
            </a:r>
          </a:p>
        </p:txBody>
      </p:sp>
    </p:spTree>
    <p:extLst>
      <p:ext uri="{BB962C8B-B14F-4D97-AF65-F5344CB8AC3E}">
        <p14:creationId xmlns:p14="http://schemas.microsoft.com/office/powerpoint/2010/main" val="660902087"/>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485900"/>
            <a:ext cx="8229600" cy="1257300"/>
          </a:xfrm>
          <a:prstGeom prst="rect">
            <a:avLst/>
          </a:prstGeom>
        </p:spPr>
        <p:txBody>
          <a:bodyPr/>
          <a:lstStyle>
            <a:lvl1pPr>
              <a:lnSpc>
                <a:spcPts val="2250"/>
              </a:lnSpc>
              <a:defRPr sz="2100" b="1" baseline="0">
                <a:effectLst/>
              </a:defRPr>
            </a:lvl1pPr>
          </a:lstStyle>
          <a:p>
            <a:r>
              <a:rPr lang="en-US" dirty="0" smtClean="0"/>
              <a:t>Title of Presentation – Myriad Pro</a:t>
            </a:r>
            <a:br>
              <a:rPr lang="en-US" dirty="0" smtClean="0"/>
            </a:br>
            <a:r>
              <a:rPr lang="en-US" dirty="0" smtClean="0"/>
              <a:t> Bold, Shadow 28pt</a:t>
            </a:r>
            <a:endParaRPr lang="en-US" dirty="0"/>
          </a:p>
        </p:txBody>
      </p:sp>
      <p:sp>
        <p:nvSpPr>
          <p:cNvPr id="5" name="Subtitle 2"/>
          <p:cNvSpPr>
            <a:spLocks noGrp="1"/>
          </p:cNvSpPr>
          <p:nvPr>
            <p:ph type="subTitle" idx="1" hasCustomPrompt="1"/>
          </p:nvPr>
        </p:nvSpPr>
        <p:spPr>
          <a:xfrm>
            <a:off x="1371600" y="2914650"/>
            <a:ext cx="6400800" cy="342900"/>
          </a:xfrm>
          <a:prstGeom prst="rect">
            <a:avLst/>
          </a:prstGeom>
        </p:spPr>
        <p:txBody>
          <a:bodyPr/>
          <a:lstStyle>
            <a:lvl1pPr marL="0" indent="0" algn="ctr">
              <a:buNone/>
              <a:defRPr sz="1500" b="1" baseline="0">
                <a:solidFill>
                  <a:schemeClr val="bg2"/>
                </a:solidFill>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3200400"/>
            <a:ext cx="6400800" cy="971550"/>
          </a:xfrm>
          <a:prstGeom prst="rect">
            <a:avLst/>
          </a:prstGeom>
        </p:spPr>
        <p:txBody>
          <a:bodyPr/>
          <a:lstStyle>
            <a:lvl1pPr algn="ctr">
              <a:lnSpc>
                <a:spcPts val="1500"/>
              </a:lnSpc>
              <a:buNone/>
              <a:defRPr sz="135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350" dirty="0" smtClean="0"/>
              <a:t>Title of Presenter –Myriad Pro, 18pt</a:t>
            </a:r>
          </a:p>
          <a:p>
            <a:pPr lvl="0"/>
            <a:endParaRPr lang="en-US" sz="1350" dirty="0" smtClean="0"/>
          </a:p>
          <a:p>
            <a:pPr lvl="0"/>
            <a:r>
              <a:rPr lang="en-US" sz="1350" dirty="0" smtClean="0"/>
              <a:t>Title of Event</a:t>
            </a:r>
          </a:p>
          <a:p>
            <a:pPr lvl="0"/>
            <a:r>
              <a:rPr lang="en-US" sz="1350" dirty="0" smtClean="0"/>
              <a:t>Date of Event</a:t>
            </a:r>
            <a:endParaRPr lang="en-US" dirty="0"/>
          </a:p>
        </p:txBody>
      </p:sp>
      <p:sp>
        <p:nvSpPr>
          <p:cNvPr id="8" name="Text Placeholder 5"/>
          <p:cNvSpPr>
            <a:spLocks noGrp="1"/>
          </p:cNvSpPr>
          <p:nvPr>
            <p:ph type="body" sz="quarter" idx="11" hasCustomPrompt="1"/>
          </p:nvPr>
        </p:nvSpPr>
        <p:spPr>
          <a:xfrm>
            <a:off x="2286000" y="4711446"/>
            <a:ext cx="5105400" cy="137160"/>
          </a:xfrm>
          <a:prstGeom prst="rect">
            <a:avLst/>
          </a:prstGeom>
        </p:spPr>
        <p:txBody>
          <a:bodyPr/>
          <a:lstStyle>
            <a:lvl1pPr>
              <a:buNone/>
              <a:defRPr sz="750" baseline="0">
                <a:solidFill>
                  <a:schemeClr val="bg1"/>
                </a:solidFill>
              </a:defRPr>
            </a:lvl1pPr>
          </a:lstStyle>
          <a:p>
            <a:r>
              <a:rPr lang="en-US" dirty="0" smtClean="0"/>
              <a:t>Place Descriptor Here</a:t>
            </a:r>
            <a:endParaRPr lang="en-US" dirty="0"/>
          </a:p>
        </p:txBody>
      </p:sp>
      <p:sp>
        <p:nvSpPr>
          <p:cNvPr id="10" name="Text Placeholder 6"/>
          <p:cNvSpPr>
            <a:spLocks noGrp="1"/>
          </p:cNvSpPr>
          <p:nvPr>
            <p:ph type="body" sz="quarter" idx="12" hasCustomPrompt="1"/>
          </p:nvPr>
        </p:nvSpPr>
        <p:spPr>
          <a:xfrm>
            <a:off x="2286000" y="4855464"/>
            <a:ext cx="5105400" cy="171450"/>
          </a:xfrm>
          <a:prstGeom prst="rect">
            <a:avLst/>
          </a:prstGeom>
        </p:spPr>
        <p:txBody>
          <a:bodyPr/>
          <a:lstStyle>
            <a:lvl1pPr>
              <a:buNone/>
              <a:defRPr sz="750" baseline="0">
                <a:solidFill>
                  <a:schemeClr val="bg1"/>
                </a:solidFill>
              </a:defRPr>
            </a:lvl1pPr>
          </a:lstStyle>
          <a:p>
            <a:r>
              <a:rPr lang="en-US" dirty="0" smtClean="0"/>
              <a:t>Place Descriptor Here</a:t>
            </a:r>
            <a:endParaRPr lang="en-US" dirty="0"/>
          </a:p>
        </p:txBody>
      </p:sp>
    </p:spTree>
    <p:extLst>
      <p:ext uri="{BB962C8B-B14F-4D97-AF65-F5344CB8AC3E}">
        <p14:creationId xmlns:p14="http://schemas.microsoft.com/office/powerpoint/2010/main" val="65656975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250"/>
              </a:lnSpc>
              <a:defRPr sz="21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tx1"/>
              </a:buClr>
              <a:buSzPct val="70000"/>
              <a:buFont typeface="Wingdings" pitchFamily="2" charset="2"/>
              <a:buChar char="q"/>
              <a:defRPr sz="1800" b="1" baseline="0">
                <a:solidFill>
                  <a:schemeClr val="bg2"/>
                </a:solidFill>
              </a:defRPr>
            </a:lvl1pPr>
            <a:lvl2pPr>
              <a:buClr>
                <a:schemeClr val="tx1"/>
              </a:buClr>
              <a:buSzPct val="100000"/>
              <a:buFont typeface="Wingdings" pitchFamily="2" charset="2"/>
              <a:buChar char="§"/>
              <a:defRPr sz="1500">
                <a:solidFill>
                  <a:schemeClr val="bg2"/>
                </a:solidFill>
              </a:defRPr>
            </a:lvl2pPr>
            <a:lvl3pPr>
              <a:buClr>
                <a:schemeClr val="tx1"/>
              </a:buClr>
              <a:buSzPct val="100000"/>
              <a:buFont typeface="Arial" pitchFamily="34" charset="0"/>
              <a:buChar char="•"/>
              <a:defRPr sz="1350">
                <a:solidFill>
                  <a:schemeClr val="bg2"/>
                </a:solidFill>
              </a:defRPr>
            </a:lvl3pPr>
            <a:lvl4pPr>
              <a:buClr>
                <a:schemeClr val="tx1"/>
              </a:buClr>
              <a:buSzPct val="70000"/>
              <a:buFont typeface="Courier New" pitchFamily="49" charset="0"/>
              <a:buChar char="o"/>
              <a:defRPr sz="1350" baseline="0">
                <a:solidFill>
                  <a:schemeClr val="bg2"/>
                </a:solidFill>
              </a:defRPr>
            </a:lvl4pPr>
            <a:lvl5pPr>
              <a:buClr>
                <a:schemeClr val="tx1"/>
              </a:buClr>
              <a:buSzPct val="70000"/>
              <a:buFont typeface="Arial" pitchFamily="34" charset="0"/>
              <a:buChar char="•"/>
              <a:defRPr sz="135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userDrawn="1">
            <p:ph type="body" sz="quarter" idx="11" hasCustomPrompt="1"/>
          </p:nvPr>
        </p:nvSpPr>
        <p:spPr>
          <a:xfrm>
            <a:off x="457200" y="4343400"/>
            <a:ext cx="8229600" cy="457200"/>
          </a:xfrm>
          <a:prstGeom prst="rect">
            <a:avLst/>
          </a:prstGeom>
        </p:spPr>
        <p:txBody>
          <a:bodyPr anchor="b"/>
          <a:lstStyle>
            <a:lvl1pPr>
              <a:buNone/>
              <a:defRPr sz="825">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147742847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250"/>
              </a:lnSpc>
              <a:defRPr sz="21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tx1"/>
              </a:buClr>
              <a:buSzPct val="70000"/>
              <a:buFont typeface="Wingdings" pitchFamily="2" charset="2"/>
              <a:buChar char="q"/>
              <a:defRPr sz="1800" b="1" baseline="0">
                <a:solidFill>
                  <a:schemeClr val="bg2"/>
                </a:solidFill>
              </a:defRPr>
            </a:lvl1pPr>
            <a:lvl2pPr>
              <a:buClr>
                <a:schemeClr val="tx1"/>
              </a:buClr>
              <a:buSzPct val="100000"/>
              <a:buFont typeface="Wingdings" pitchFamily="2" charset="2"/>
              <a:buChar char="§"/>
              <a:defRPr sz="1500">
                <a:solidFill>
                  <a:schemeClr val="bg2"/>
                </a:solidFill>
              </a:defRPr>
            </a:lvl2pPr>
            <a:lvl3pPr>
              <a:buClr>
                <a:schemeClr val="tx1"/>
              </a:buClr>
              <a:buSzPct val="100000"/>
              <a:buFont typeface="Arial" pitchFamily="34" charset="0"/>
              <a:buChar char="•"/>
              <a:defRPr sz="1350">
                <a:solidFill>
                  <a:schemeClr val="bg2"/>
                </a:solidFill>
              </a:defRPr>
            </a:lvl3pPr>
            <a:lvl4pPr>
              <a:buClr>
                <a:schemeClr val="tx1"/>
              </a:buClr>
              <a:buSzPct val="70000"/>
              <a:buFont typeface="Courier New" pitchFamily="49" charset="0"/>
              <a:buChar char="o"/>
              <a:defRPr sz="1350" baseline="0">
                <a:solidFill>
                  <a:schemeClr val="bg2"/>
                </a:solidFill>
              </a:defRPr>
            </a:lvl4pPr>
            <a:lvl5pPr>
              <a:buClr>
                <a:schemeClr val="tx1"/>
              </a:buClr>
              <a:buSzPct val="70000"/>
              <a:buFont typeface="Arial" pitchFamily="34" charset="0"/>
              <a:buChar char="•"/>
              <a:defRPr sz="135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userDrawn="1">
            <p:ph type="body" sz="quarter" idx="11" hasCustomPrompt="1"/>
          </p:nvPr>
        </p:nvSpPr>
        <p:spPr>
          <a:xfrm>
            <a:off x="457200" y="4343400"/>
            <a:ext cx="8229600" cy="457200"/>
          </a:xfrm>
          <a:prstGeom prst="rect">
            <a:avLst/>
          </a:prstGeom>
        </p:spPr>
        <p:txBody>
          <a:bodyPr anchor="b"/>
          <a:lstStyle>
            <a:lvl1pPr>
              <a:buNone/>
              <a:defRPr sz="825">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101369191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2914650"/>
            <a:ext cx="6400800" cy="342900"/>
          </a:xfrm>
          <a:prstGeom prst="rect">
            <a:avLst/>
          </a:prstGeom>
        </p:spPr>
        <p:txBody>
          <a:bodyPr/>
          <a:lstStyle>
            <a:lvl1pPr marL="0" indent="0" algn="ctr">
              <a:buNone/>
              <a:defRPr sz="1500" b="1" baseline="0">
                <a:solidFill>
                  <a:schemeClr val="bg2"/>
                </a:solidFill>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3200400"/>
            <a:ext cx="6400800" cy="971550"/>
          </a:xfrm>
          <a:prstGeom prst="rect">
            <a:avLst/>
          </a:prstGeom>
        </p:spPr>
        <p:txBody>
          <a:bodyPr/>
          <a:lstStyle>
            <a:lvl1pPr algn="ctr">
              <a:lnSpc>
                <a:spcPts val="1500"/>
              </a:lnSpc>
              <a:buNone/>
              <a:defRPr sz="135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350" dirty="0" smtClean="0"/>
              <a:t>Title of Presenter –Myriad Pro, 18pt</a:t>
            </a:r>
          </a:p>
          <a:p>
            <a:pPr lvl="0"/>
            <a:endParaRPr lang="en-US" sz="1350" dirty="0" smtClean="0"/>
          </a:p>
          <a:p>
            <a:pPr lvl="0"/>
            <a:r>
              <a:rPr lang="en-US" sz="1350" dirty="0" smtClean="0"/>
              <a:t>Title of Event</a:t>
            </a:r>
          </a:p>
          <a:p>
            <a:pPr lvl="0"/>
            <a:r>
              <a:rPr lang="en-US" sz="1350" dirty="0" smtClean="0"/>
              <a:t>Date of Event</a:t>
            </a:r>
            <a:endParaRPr lang="en-US" dirty="0"/>
          </a:p>
        </p:txBody>
      </p:sp>
      <p:sp>
        <p:nvSpPr>
          <p:cNvPr id="11" name="Title 1"/>
          <p:cNvSpPr>
            <a:spLocks noGrp="1"/>
          </p:cNvSpPr>
          <p:nvPr>
            <p:ph type="title" hasCustomPrompt="1"/>
          </p:nvPr>
        </p:nvSpPr>
        <p:spPr>
          <a:xfrm>
            <a:off x="457200" y="1485900"/>
            <a:ext cx="8229600" cy="1257300"/>
          </a:xfrm>
          <a:prstGeom prst="rect">
            <a:avLst/>
          </a:prstGeom>
        </p:spPr>
        <p:txBody>
          <a:bodyPr/>
          <a:lstStyle>
            <a:lvl1pPr>
              <a:lnSpc>
                <a:spcPts val="2250"/>
              </a:lnSpc>
              <a:defRPr sz="2100" b="1" baseline="0">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423782064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250"/>
              </a:lnSpc>
              <a:defRPr sz="21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tx1"/>
              </a:buClr>
              <a:buSzPct val="70000"/>
              <a:buFont typeface="Wingdings" pitchFamily="2" charset="2"/>
              <a:buChar char="q"/>
              <a:defRPr sz="1800" b="1" baseline="0">
                <a:solidFill>
                  <a:schemeClr val="bg2"/>
                </a:solidFill>
              </a:defRPr>
            </a:lvl1pPr>
            <a:lvl2pPr>
              <a:buClr>
                <a:schemeClr val="tx1"/>
              </a:buClr>
              <a:buSzPct val="100000"/>
              <a:buFont typeface="Wingdings" pitchFamily="2" charset="2"/>
              <a:buChar char="§"/>
              <a:defRPr sz="1500">
                <a:solidFill>
                  <a:schemeClr val="bg2"/>
                </a:solidFill>
              </a:defRPr>
            </a:lvl2pPr>
            <a:lvl3pPr>
              <a:buClr>
                <a:schemeClr val="tx1"/>
              </a:buClr>
              <a:buSzPct val="100000"/>
              <a:buFont typeface="Arial" pitchFamily="34" charset="0"/>
              <a:buChar char="•"/>
              <a:defRPr sz="1350">
                <a:solidFill>
                  <a:schemeClr val="bg2"/>
                </a:solidFill>
              </a:defRPr>
            </a:lvl3pPr>
            <a:lvl4pPr>
              <a:buClr>
                <a:schemeClr val="tx1"/>
              </a:buClr>
              <a:buSzPct val="70000"/>
              <a:buFont typeface="Courier New" pitchFamily="49" charset="0"/>
              <a:buChar char="o"/>
              <a:defRPr sz="1350" baseline="0">
                <a:solidFill>
                  <a:schemeClr val="bg2"/>
                </a:solidFill>
              </a:defRPr>
            </a:lvl4pPr>
            <a:lvl5pPr>
              <a:buClr>
                <a:schemeClr val="tx1"/>
              </a:buClr>
              <a:buSzPct val="70000"/>
              <a:buFont typeface="Arial" pitchFamily="34" charset="0"/>
              <a:buChar char="•"/>
              <a:defRPr sz="135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userDrawn="1">
            <p:ph type="body" sz="quarter" idx="11" hasCustomPrompt="1"/>
          </p:nvPr>
        </p:nvSpPr>
        <p:spPr>
          <a:xfrm>
            <a:off x="1905000" y="4343400"/>
            <a:ext cx="6781800" cy="457200"/>
          </a:xfrm>
          <a:prstGeom prst="rect">
            <a:avLst/>
          </a:prstGeom>
        </p:spPr>
        <p:txBody>
          <a:bodyPr anchor="b"/>
          <a:lstStyle>
            <a:lvl1pPr>
              <a:buNone/>
              <a:defRPr sz="825">
                <a:solidFill>
                  <a:schemeClr val="tx1"/>
                </a:solidFill>
              </a:defRPr>
            </a:lvl1pPr>
          </a:lstStyle>
          <a:p>
            <a:r>
              <a:rPr lang="en-US" dirty="0" smtClean="0"/>
              <a:t>* Citations, references, and credits – Myriad Pro, 11pt </a:t>
            </a:r>
            <a:endParaRPr lang="en-US" dirty="0"/>
          </a:p>
        </p:txBody>
      </p:sp>
    </p:spTree>
    <p:extLst>
      <p:ext uri="{BB962C8B-B14F-4D97-AF65-F5344CB8AC3E}">
        <p14:creationId xmlns:p14="http://schemas.microsoft.com/office/powerpoint/2010/main" val="339073515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305176"/>
            <a:ext cx="7772400" cy="1021556"/>
          </a:xfrm>
          <a:prstGeom prst="rect">
            <a:avLst/>
          </a:prstGeom>
        </p:spPr>
        <p:txBody>
          <a:bodyPr anchor="t"/>
          <a:lstStyle>
            <a:lvl1pPr algn="l">
              <a:lnSpc>
                <a:spcPts val="2850"/>
              </a:lnSpc>
              <a:defRPr sz="2700" b="1" cap="all" baseline="0">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180035"/>
            <a:ext cx="7772400" cy="1125140"/>
          </a:xfrm>
          <a:prstGeom prst="rect">
            <a:avLst/>
          </a:prstGeom>
        </p:spPr>
        <p:txBody>
          <a:bodyPr anchor="b"/>
          <a:lstStyle>
            <a:lvl1pPr marL="0" indent="0">
              <a:lnSpc>
                <a:spcPts val="1650"/>
              </a:lnSpc>
              <a:buNone/>
              <a:defRPr sz="1500" baseline="0">
                <a:solidFill>
                  <a:schemeClr val="bg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68095077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04787"/>
            <a:ext cx="3008313" cy="871538"/>
          </a:xfrm>
          <a:prstGeom prst="rect">
            <a:avLst/>
          </a:prstGeom>
        </p:spPr>
        <p:txBody>
          <a:bodyPr anchor="b"/>
          <a:lstStyle>
            <a:lvl1pPr algn="l">
              <a:defRPr sz="1500" b="1" baseline="0">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04788"/>
            <a:ext cx="5111750" cy="4138613"/>
          </a:xfrm>
          <a:prstGeom prst="rect">
            <a:avLst/>
          </a:prstGeom>
        </p:spPr>
        <p:txBody>
          <a:bodyPr anchor="ctr" anchorCtr="0"/>
          <a:lstStyle>
            <a:lvl1pPr>
              <a:buClr>
                <a:schemeClr val="tx1"/>
              </a:buClr>
              <a:buSzPct val="70000"/>
              <a:buFont typeface="Wingdings" pitchFamily="2" charset="2"/>
              <a:buChar char="q"/>
              <a:defRPr sz="1800" b="1">
                <a:solidFill>
                  <a:schemeClr val="bg2"/>
                </a:solidFill>
              </a:defRPr>
            </a:lvl1pPr>
            <a:lvl2pPr>
              <a:buClr>
                <a:schemeClr val="tx1"/>
              </a:buClr>
              <a:buSzPct val="100000"/>
              <a:buFont typeface="Wingdings" pitchFamily="2" charset="2"/>
              <a:buChar char="§"/>
              <a:defRPr sz="1500">
                <a:solidFill>
                  <a:schemeClr val="bg2"/>
                </a:solidFill>
              </a:defRPr>
            </a:lvl2pPr>
            <a:lvl3pPr>
              <a:buClr>
                <a:schemeClr val="tx1"/>
              </a:buClr>
              <a:buSzPct val="100000"/>
              <a:buFont typeface="Arial" pitchFamily="34" charset="0"/>
              <a:buChar char="•"/>
              <a:defRPr sz="1350">
                <a:solidFill>
                  <a:schemeClr val="bg2"/>
                </a:solidFill>
              </a:defRPr>
            </a:lvl3pPr>
            <a:lvl4pPr>
              <a:buClr>
                <a:schemeClr val="tx1"/>
              </a:buClr>
              <a:buSzPct val="70000"/>
              <a:buFont typeface="Courier New" pitchFamily="49" charset="0"/>
              <a:buChar char="o"/>
              <a:defRPr sz="1350">
                <a:solidFill>
                  <a:schemeClr val="bg2"/>
                </a:solidFill>
              </a:defRPr>
            </a:lvl4pPr>
            <a:lvl5pPr>
              <a:buClr>
                <a:schemeClr val="tx1"/>
              </a:buClr>
              <a:buSzPct val="70000"/>
              <a:buFont typeface="Arial" pitchFamily="34" charset="0"/>
              <a:buChar char="•"/>
              <a:defRPr sz="1350">
                <a:solidFill>
                  <a:schemeClr val="bg2"/>
                </a:solidFill>
              </a:defRPr>
            </a:lvl5pPr>
            <a:lvl6pPr>
              <a:defRPr sz="1500"/>
            </a:lvl6pPr>
            <a:lvl7pPr>
              <a:defRPr sz="1500"/>
            </a:lvl7pPr>
            <a:lvl8pPr>
              <a:defRPr sz="1500"/>
            </a:lvl8pPr>
            <a:lvl9pPr>
              <a:defRPr sz="15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1" y="1076326"/>
            <a:ext cx="3008313" cy="3267074"/>
          </a:xfrm>
          <a:prstGeom prst="rect">
            <a:avLst/>
          </a:prstGeom>
        </p:spPr>
        <p:txBody>
          <a:bodyPr/>
          <a:lstStyle>
            <a:lvl1pPr marL="0" indent="0">
              <a:buNone/>
              <a:defRPr sz="1050" baseline="0">
                <a:solidFill>
                  <a:schemeClr val="bg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Paragraph of type</a:t>
            </a:r>
          </a:p>
          <a:p>
            <a:pPr lvl="0"/>
            <a:r>
              <a:rPr lang="en-US" dirty="0" smtClean="0"/>
              <a:t>Myriad Pro, 14pt</a:t>
            </a:r>
          </a:p>
        </p:txBody>
      </p:sp>
      <p:sp>
        <p:nvSpPr>
          <p:cNvPr id="7" name="Text Placeholder 5"/>
          <p:cNvSpPr>
            <a:spLocks noGrp="1"/>
          </p:cNvSpPr>
          <p:nvPr userDrawn="1">
            <p:ph type="body" sz="quarter" idx="11" hasCustomPrompt="1"/>
          </p:nvPr>
        </p:nvSpPr>
        <p:spPr>
          <a:xfrm>
            <a:off x="457200" y="4343400"/>
            <a:ext cx="8229600" cy="457200"/>
          </a:xfrm>
          <a:prstGeom prst="rect">
            <a:avLst/>
          </a:prstGeom>
        </p:spPr>
        <p:txBody>
          <a:bodyPr anchor="b"/>
          <a:lstStyle>
            <a:lvl1pPr>
              <a:buNone/>
              <a:defRPr sz="825">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335902381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3600450"/>
            <a:ext cx="5486400" cy="425054"/>
          </a:xfrm>
          <a:prstGeom prst="rect">
            <a:avLst/>
          </a:prstGeom>
        </p:spPr>
        <p:txBody>
          <a:bodyPr anchor="b"/>
          <a:lstStyle>
            <a:lvl1pPr algn="l">
              <a:defRPr sz="1500" b="1" baseline="0">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459581"/>
            <a:ext cx="5486400" cy="30861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4025503"/>
            <a:ext cx="5486400" cy="603647"/>
          </a:xfrm>
          <a:prstGeom prst="rect">
            <a:avLst/>
          </a:prstGeom>
        </p:spPr>
        <p:txBody>
          <a:bodyPr/>
          <a:lstStyle>
            <a:lvl1pPr marL="0" indent="0">
              <a:buNone/>
              <a:defRPr sz="1050" baseline="0">
                <a:solidFill>
                  <a:schemeClr val="bg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Caption or credits for photo – Myriad Pro, 14pt</a:t>
            </a:r>
          </a:p>
        </p:txBody>
      </p:sp>
    </p:spTree>
    <p:extLst>
      <p:ext uri="{BB962C8B-B14F-4D97-AF65-F5344CB8AC3E}">
        <p14:creationId xmlns:p14="http://schemas.microsoft.com/office/powerpoint/2010/main" val="56224904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1543050"/>
            <a:ext cx="6400800" cy="1543050"/>
          </a:xfrm>
          <a:prstGeom prst="rect">
            <a:avLst/>
          </a:prstGeom>
        </p:spPr>
        <p:txBody>
          <a:bodyPr/>
          <a:lstStyle>
            <a:lvl1pPr marL="0" indent="0" algn="ctr">
              <a:buNone/>
              <a:defRPr sz="2100" b="1" baseline="0">
                <a:solidFill>
                  <a:schemeClr val="bg2"/>
                </a:solidFill>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Closing– Myriad Pro, Bold, 28pt</a:t>
            </a:r>
          </a:p>
        </p:txBody>
      </p:sp>
      <p:sp>
        <p:nvSpPr>
          <p:cNvPr id="11" name="Text Placeholder 5"/>
          <p:cNvSpPr>
            <a:spLocks noGrp="1"/>
          </p:cNvSpPr>
          <p:nvPr>
            <p:ph type="body" sz="quarter" idx="11" hasCustomPrompt="1"/>
          </p:nvPr>
        </p:nvSpPr>
        <p:spPr>
          <a:xfrm>
            <a:off x="2286000" y="4711446"/>
            <a:ext cx="5105400" cy="137160"/>
          </a:xfrm>
          <a:prstGeom prst="rect">
            <a:avLst/>
          </a:prstGeom>
        </p:spPr>
        <p:txBody>
          <a:bodyPr/>
          <a:lstStyle>
            <a:lvl1pPr>
              <a:buNone/>
              <a:defRPr sz="750" baseline="0">
                <a:solidFill>
                  <a:schemeClr val="bg1"/>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4855464"/>
            <a:ext cx="5105400" cy="171450"/>
          </a:xfrm>
          <a:prstGeom prst="rect">
            <a:avLst/>
          </a:prstGeom>
        </p:spPr>
        <p:txBody>
          <a:bodyPr/>
          <a:lstStyle>
            <a:lvl1pPr>
              <a:buNone/>
              <a:defRPr sz="750" baseline="0">
                <a:solidFill>
                  <a:schemeClr val="bg1"/>
                </a:solidFill>
              </a:defRPr>
            </a:lvl1pPr>
          </a:lstStyle>
          <a:p>
            <a:r>
              <a:rPr lang="en-US" dirty="0" smtClean="0"/>
              <a:t>Place Descriptor Here</a:t>
            </a:r>
            <a:endParaRPr lang="en-US" dirty="0"/>
          </a:p>
        </p:txBody>
      </p:sp>
    </p:spTree>
    <p:extLst>
      <p:ext uri="{BB962C8B-B14F-4D97-AF65-F5344CB8AC3E}">
        <p14:creationId xmlns:p14="http://schemas.microsoft.com/office/powerpoint/2010/main" val="159038826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pPr eaLnBrk="1" fontAlgn="auto" hangingPunct="1">
              <a:spcBef>
                <a:spcPts val="0"/>
              </a:spcBef>
              <a:spcAft>
                <a:spcPts val="0"/>
              </a:spcAft>
            </a:pPr>
            <a:fld id="{508C6974-DA7D-4D93-9BA0-75D0C67475A8}" type="datetime1">
              <a:rPr lang="en-US" smtClean="0">
                <a:solidFill>
                  <a:srgbClr val="0039A6"/>
                </a:solidFill>
                <a:latin typeface="Myriad Web Pro"/>
              </a:rPr>
              <a:pPr eaLnBrk="1" fontAlgn="auto" hangingPunct="1">
                <a:spcBef>
                  <a:spcPts val="0"/>
                </a:spcBef>
                <a:spcAft>
                  <a:spcPts val="0"/>
                </a:spcAft>
              </a:pPr>
              <a:t>11/17/2017</a:t>
            </a:fld>
            <a:endParaRPr lang="en-US" dirty="0">
              <a:solidFill>
                <a:srgbClr val="0039A6"/>
              </a:solidFill>
              <a:latin typeface="Myriad Web Pro"/>
            </a:endParaRPr>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pPr eaLnBrk="1" fontAlgn="auto" hangingPunct="1">
              <a:spcBef>
                <a:spcPts val="0"/>
              </a:spcBef>
              <a:spcAft>
                <a:spcPts val="0"/>
              </a:spcAft>
            </a:pPr>
            <a:endParaRPr lang="en-US" dirty="0">
              <a:solidFill>
                <a:srgbClr val="0039A6"/>
              </a:solidFill>
              <a:latin typeface="Myriad Web Pro"/>
            </a:endParaRP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pPr eaLnBrk="1" fontAlgn="auto" hangingPunct="1">
              <a:spcBef>
                <a:spcPts val="0"/>
              </a:spcBef>
              <a:spcAft>
                <a:spcPts val="0"/>
              </a:spcAft>
            </a:pPr>
            <a:fld id="{65319E63-6137-4403-A0E0-F7A944388FFD}" type="slidenum">
              <a:rPr lang="en-US" smtClean="0">
                <a:solidFill>
                  <a:srgbClr val="0039A6"/>
                </a:solidFill>
                <a:latin typeface="Myriad Web Pro"/>
              </a:rPr>
              <a:pPr eaLnBrk="1" fontAlgn="auto" hangingPunct="1">
                <a:spcBef>
                  <a:spcPts val="0"/>
                </a:spcBef>
                <a:spcAft>
                  <a:spcPts val="0"/>
                </a:spcAft>
              </a:pPr>
              <a:t>‹#›</a:t>
            </a:fld>
            <a:endParaRPr lang="en-US" dirty="0">
              <a:solidFill>
                <a:srgbClr val="0039A6"/>
              </a:solidFill>
              <a:latin typeface="Myriad Web Pro"/>
            </a:endParaRPr>
          </a:p>
        </p:txBody>
      </p:sp>
    </p:spTree>
    <p:extLst>
      <p:ext uri="{BB962C8B-B14F-4D97-AF65-F5344CB8AC3E}">
        <p14:creationId xmlns:p14="http://schemas.microsoft.com/office/powerpoint/2010/main" val="23017492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r>
              <a:rPr lang="en-US" dirty="0" smtClean="0"/>
              <a:t>Bottom band: NCHHSTP</a:t>
            </a:r>
            <a:endParaRPr lang="en-US" dirty="0"/>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5015564"/>
            <a:ext cx="9144000" cy="134374"/>
          </a:xfrm>
          <a:prstGeom prst="rect">
            <a:avLst/>
          </a:prstGeom>
        </p:spPr>
      </p:pic>
      <p:sp>
        <p:nvSpPr>
          <p:cNvPr id="6" name="Text Placeholder 7"/>
          <p:cNvSpPr>
            <a:spLocks noGrp="1"/>
          </p:cNvSpPr>
          <p:nvPr>
            <p:ph type="body" sz="quarter" idx="10"/>
          </p:nvPr>
        </p:nvSpPr>
        <p:spPr>
          <a:xfrm>
            <a:off x="457200" y="1158875"/>
            <a:ext cx="8229600" cy="3341688"/>
          </a:xfrm>
        </p:spPr>
        <p:txBody>
          <a:bodyPr/>
          <a:lstStyle>
            <a:lvl1pPr marL="342900" indent="-342900">
              <a:buClr>
                <a:srgbClr val="00788A"/>
              </a:buClr>
              <a:buFont typeface="Wingdings" panose="05000000000000000000" pitchFamily="2" charset="2"/>
              <a:buChar char="§"/>
              <a:defRPr sz="2400" b="1">
                <a:solidFill>
                  <a:srgbClr val="00788A"/>
                </a:solidFill>
              </a:defRPr>
            </a:lvl1pPr>
            <a:lvl2pPr>
              <a:buClr>
                <a:srgbClr val="9A4E9E"/>
              </a:buClr>
              <a:defRPr sz="2000">
                <a:solidFill>
                  <a:schemeClr val="accent4">
                    <a:lumMod val="75000"/>
                  </a:schemeClr>
                </a:solidFill>
              </a:defRPr>
            </a:lvl2pPr>
            <a:lvl3pPr>
              <a:buClr>
                <a:srgbClr val="C0000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87376256"/>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5F5F5F"/>
                </a:solidFill>
                <a:latin typeface="Calibri" pitchFamily="34" charset="0"/>
              </a:defRPr>
            </a:lvl1pPr>
            <a:lvl2pPr marL="742950" indent="-285750">
              <a:buClr>
                <a:srgbClr val="005984"/>
              </a:buClr>
              <a:buSzPct val="100000"/>
              <a:buFont typeface="Arial" panose="020B0604020202020204" pitchFamily="34" charset="0"/>
              <a:buChar char="•"/>
              <a:defRPr sz="2000">
                <a:solidFill>
                  <a:srgbClr val="5F5F5F"/>
                </a:solidFill>
              </a:defRPr>
            </a:lvl2pPr>
            <a:lvl3pPr>
              <a:buClrTx/>
              <a:buSzPct val="100000"/>
              <a:buFont typeface="Arial" pitchFamily="34" charset="0"/>
              <a:buChar char="•"/>
              <a:defRPr sz="1800">
                <a:solidFill>
                  <a:srgbClr val="5F5F5F"/>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5F5F5F"/>
                </a:solidFill>
                <a:latin typeface="Calibri" pitchFamily="34" charset="0"/>
              </a:defRPr>
            </a:lvl1pPr>
            <a:lvl2pPr marL="742950" indent="-285750">
              <a:buClr>
                <a:srgbClr val="005984"/>
              </a:buClr>
              <a:buSzPct val="100000"/>
              <a:buFont typeface="Arial" panose="020B0604020202020204" pitchFamily="34" charset="0"/>
              <a:buChar char="•"/>
              <a:defRPr sz="2000">
                <a:solidFill>
                  <a:srgbClr val="5F5F5F"/>
                </a:solidFill>
              </a:defRPr>
            </a:lvl2pPr>
            <a:lvl3pPr>
              <a:buClrTx/>
              <a:buSzPct val="100000"/>
              <a:buFont typeface="Arial" pitchFamily="34" charset="0"/>
              <a:buChar char="•"/>
              <a:defRPr sz="1800">
                <a:solidFill>
                  <a:srgbClr val="5F5F5F"/>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3584413729"/>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dirty="0" smtClean="0"/>
              <a:t>Click to edit Master title style</a:t>
            </a:r>
            <a:endParaRPr lang="en-US" dirty="0"/>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43067970"/>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250"/>
              </a:lnSpc>
              <a:defRPr sz="21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tx1"/>
              </a:buClr>
              <a:buSzPct val="70000"/>
              <a:buFont typeface="Wingdings" pitchFamily="2" charset="2"/>
              <a:buChar char="q"/>
              <a:defRPr sz="1800" b="1" baseline="0">
                <a:solidFill>
                  <a:schemeClr val="bg2"/>
                </a:solidFill>
              </a:defRPr>
            </a:lvl1pPr>
            <a:lvl2pPr>
              <a:buClr>
                <a:schemeClr val="tx1"/>
              </a:buClr>
              <a:buSzPct val="100000"/>
              <a:buFont typeface="Wingdings" pitchFamily="2" charset="2"/>
              <a:buChar char="§"/>
              <a:defRPr sz="1500">
                <a:solidFill>
                  <a:schemeClr val="bg2"/>
                </a:solidFill>
              </a:defRPr>
            </a:lvl2pPr>
            <a:lvl3pPr>
              <a:buClr>
                <a:schemeClr val="tx1"/>
              </a:buClr>
              <a:buSzPct val="100000"/>
              <a:buFont typeface="Arial" pitchFamily="34" charset="0"/>
              <a:buChar char="•"/>
              <a:defRPr sz="1350">
                <a:solidFill>
                  <a:schemeClr val="bg2"/>
                </a:solidFill>
              </a:defRPr>
            </a:lvl3pPr>
            <a:lvl4pPr>
              <a:buClr>
                <a:schemeClr val="tx1"/>
              </a:buClr>
              <a:buSzPct val="70000"/>
              <a:buFont typeface="Courier New" pitchFamily="49" charset="0"/>
              <a:buChar char="o"/>
              <a:defRPr sz="1350" baseline="0">
                <a:solidFill>
                  <a:schemeClr val="bg2"/>
                </a:solidFill>
              </a:defRPr>
            </a:lvl4pPr>
            <a:lvl5pPr>
              <a:buClr>
                <a:schemeClr val="tx1"/>
              </a:buClr>
              <a:buSzPct val="70000"/>
              <a:buFont typeface="Arial" pitchFamily="34" charset="0"/>
              <a:buChar char="•"/>
              <a:defRPr sz="135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userDrawn="1">
            <p:ph type="body" sz="quarter" idx="11" hasCustomPrompt="1"/>
          </p:nvPr>
        </p:nvSpPr>
        <p:spPr>
          <a:xfrm>
            <a:off x="457200" y="4343400"/>
            <a:ext cx="8229600" cy="457200"/>
          </a:xfrm>
          <a:prstGeom prst="rect">
            <a:avLst/>
          </a:prstGeom>
        </p:spPr>
        <p:txBody>
          <a:bodyPr anchor="b"/>
          <a:lstStyle>
            <a:lvl1pPr>
              <a:buNone/>
              <a:defRPr sz="825">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366484068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250"/>
              </a:lnSpc>
              <a:defRPr sz="21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tx1"/>
              </a:buClr>
              <a:buSzPct val="70000"/>
              <a:buFont typeface="Wingdings" pitchFamily="2" charset="2"/>
              <a:buChar char="q"/>
              <a:defRPr sz="1800" b="1" baseline="0">
                <a:solidFill>
                  <a:schemeClr val="bg2"/>
                </a:solidFill>
              </a:defRPr>
            </a:lvl1pPr>
            <a:lvl2pPr>
              <a:buClr>
                <a:schemeClr val="tx1"/>
              </a:buClr>
              <a:buSzPct val="100000"/>
              <a:buFont typeface="Wingdings" pitchFamily="2" charset="2"/>
              <a:buChar char="§"/>
              <a:defRPr sz="1500">
                <a:solidFill>
                  <a:schemeClr val="bg2"/>
                </a:solidFill>
              </a:defRPr>
            </a:lvl2pPr>
            <a:lvl3pPr>
              <a:buClr>
                <a:schemeClr val="tx1"/>
              </a:buClr>
              <a:buSzPct val="100000"/>
              <a:buFont typeface="Arial" pitchFamily="34" charset="0"/>
              <a:buChar char="•"/>
              <a:defRPr sz="1350">
                <a:solidFill>
                  <a:schemeClr val="bg2"/>
                </a:solidFill>
              </a:defRPr>
            </a:lvl3pPr>
            <a:lvl4pPr>
              <a:buClr>
                <a:schemeClr val="tx1"/>
              </a:buClr>
              <a:buSzPct val="70000"/>
              <a:buFont typeface="Courier New" pitchFamily="49" charset="0"/>
              <a:buChar char="o"/>
              <a:defRPr sz="1350" baseline="0">
                <a:solidFill>
                  <a:schemeClr val="bg2"/>
                </a:solidFill>
              </a:defRPr>
            </a:lvl4pPr>
            <a:lvl5pPr>
              <a:buClr>
                <a:schemeClr val="tx1"/>
              </a:buClr>
              <a:buSzPct val="70000"/>
              <a:buFont typeface="Arial" pitchFamily="34" charset="0"/>
              <a:buChar char="•"/>
              <a:defRPr sz="135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userDrawn="1">
            <p:ph type="body" sz="quarter" idx="11" hasCustomPrompt="1"/>
          </p:nvPr>
        </p:nvSpPr>
        <p:spPr>
          <a:xfrm>
            <a:off x="1905000" y="4343400"/>
            <a:ext cx="6781800" cy="457200"/>
          </a:xfrm>
          <a:prstGeom prst="rect">
            <a:avLst/>
          </a:prstGeom>
        </p:spPr>
        <p:txBody>
          <a:bodyPr anchor="b"/>
          <a:lstStyle>
            <a:lvl1pPr>
              <a:buNone/>
              <a:defRPr sz="825">
                <a:solidFill>
                  <a:schemeClr val="tx1"/>
                </a:solidFill>
              </a:defRPr>
            </a:lvl1pPr>
          </a:lstStyle>
          <a:p>
            <a:r>
              <a:rPr lang="en-US" dirty="0" smtClean="0"/>
              <a:t>* Citations, references, and credits – Myriad Pro, 11pt </a:t>
            </a:r>
            <a:endParaRPr lang="en-US" dirty="0"/>
          </a:p>
        </p:txBody>
      </p:sp>
    </p:spTree>
    <p:extLst>
      <p:ext uri="{BB962C8B-B14F-4D97-AF65-F5344CB8AC3E}">
        <p14:creationId xmlns:p14="http://schemas.microsoft.com/office/powerpoint/2010/main" val="305597331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38391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85800" y="1485900"/>
            <a:ext cx="7772400" cy="28003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9988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398276" y="1534721"/>
            <a:ext cx="7794016" cy="1815882"/>
          </a:xfrm>
          <a:prstGeom prst="rect">
            <a:avLst/>
          </a:prstGeom>
          <a:noFill/>
        </p:spPr>
        <p:txBody>
          <a:bodyPr wrap="square" rtlCol="0">
            <a:spAutoFit/>
          </a:bodyPr>
          <a:lstStyle/>
          <a:p>
            <a:r>
              <a:rPr lang="en-US" sz="1600" dirty="0" smtClean="0">
                <a:solidFill>
                  <a:srgbClr val="695E4A"/>
                </a:solidFill>
                <a:latin typeface="Calibri" panose="020F0502020204030204" pitchFamily="34" charset="0"/>
              </a:rPr>
              <a:t/>
            </a:r>
            <a:br>
              <a:rPr lang="en-US" sz="1600" dirty="0" smtClean="0">
                <a:solidFill>
                  <a:srgbClr val="695E4A"/>
                </a:solidFill>
                <a:latin typeface="Calibri" panose="020F0502020204030204" pitchFamily="34" charset="0"/>
              </a:rPr>
            </a:br>
            <a:r>
              <a:rPr lang="en-US" sz="1600" dirty="0" smtClean="0">
                <a:solidFill>
                  <a:srgbClr val="695E4A"/>
                </a:solidFill>
                <a:latin typeface="Calibri" panose="020F0502020204030204" pitchFamily="34" charset="0"/>
              </a:rPr>
              <a:t/>
            </a:r>
            <a:br>
              <a:rPr lang="en-US" sz="1600" dirty="0" smtClean="0">
                <a:solidFill>
                  <a:srgbClr val="695E4A"/>
                </a:solidFill>
                <a:latin typeface="Calibri" panose="020F0502020204030204" pitchFamily="34" charset="0"/>
              </a:rPr>
            </a:br>
            <a:r>
              <a:rPr lang="en-US" sz="1600" dirty="0" smtClean="0">
                <a:solidFill>
                  <a:srgbClr val="695E4A"/>
                </a:solidFill>
                <a:latin typeface="Calibri" panose="020F0502020204030204" pitchFamily="34" charset="0"/>
              </a:rPr>
              <a:t/>
            </a:r>
            <a:br>
              <a:rPr lang="en-US" sz="1600" dirty="0" smtClean="0">
                <a:solidFill>
                  <a:srgbClr val="695E4A"/>
                </a:solidFill>
                <a:latin typeface="Calibri" panose="020F0502020204030204" pitchFamily="34" charset="0"/>
              </a:rPr>
            </a:br>
            <a:r>
              <a:rPr lang="en-US" sz="1600" dirty="0" smtClean="0">
                <a:solidFill>
                  <a:srgbClr val="695E4A"/>
                </a:solidFill>
                <a:latin typeface="Calibri" panose="020F0502020204030204" pitchFamily="34" charset="0"/>
              </a:rPr>
              <a:t/>
            </a:r>
            <a:br>
              <a:rPr lang="en-US" sz="1600" dirty="0" smtClean="0">
                <a:solidFill>
                  <a:srgbClr val="695E4A"/>
                </a:solidFill>
                <a:latin typeface="Calibri" panose="020F0502020204030204" pitchFamily="34" charset="0"/>
              </a:rPr>
            </a:br>
            <a:r>
              <a:rPr lang="en-US" sz="1600" dirty="0" smtClean="0">
                <a:solidFill>
                  <a:srgbClr val="695E4A"/>
                </a:solidFill>
                <a:latin typeface="Calibri" panose="020F0502020204030204" pitchFamily="34" charset="0"/>
              </a:rPr>
              <a:t/>
            </a:r>
            <a:br>
              <a:rPr lang="en-US" sz="1600" dirty="0" smtClean="0">
                <a:solidFill>
                  <a:srgbClr val="695E4A"/>
                </a:solidFill>
                <a:latin typeface="Calibri" panose="020F0502020204030204" pitchFamily="34" charset="0"/>
              </a:rPr>
            </a:br>
            <a:r>
              <a:rPr lang="en-US" sz="1600" dirty="0" smtClean="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4425562"/>
            <a:ext cx="9143999" cy="717938"/>
            <a:chOff x="0" y="4425562"/>
            <a:chExt cx="9143999" cy="717938"/>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7594" r="15472" b="18140"/>
            <a:stretch/>
          </p:blipFill>
          <p:spPr>
            <a:xfrm>
              <a:off x="0" y="4425563"/>
              <a:ext cx="5718629" cy="717937"/>
            </a:xfrm>
            <a:prstGeom prst="rect">
              <a:avLst/>
            </a:prstGeom>
          </p:spPr>
        </p:pic>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68912" b="18140"/>
            <a:stretch/>
          </p:blipFill>
          <p:spPr>
            <a:xfrm>
              <a:off x="6833190" y="4425563"/>
              <a:ext cx="2310809" cy="717937"/>
            </a:xfrm>
            <a:prstGeom prst="rect">
              <a:avLst/>
            </a:prstGeom>
          </p:spPr>
        </p:pic>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70371" r="15472" b="18140"/>
            <a:stretch/>
          </p:blipFill>
          <p:spPr>
            <a:xfrm>
              <a:off x="5599814" y="4425562"/>
              <a:ext cx="1233376" cy="717937"/>
            </a:xfrm>
            <a:prstGeom prst="rect">
              <a:avLst/>
            </a:prstGeom>
          </p:spPr>
        </p:pic>
      </p:grpSp>
    </p:spTree>
    <p:extLst>
      <p:ext uri="{BB962C8B-B14F-4D97-AF65-F5344CB8AC3E}">
        <p14:creationId xmlns:p14="http://schemas.microsoft.com/office/powerpoint/2010/main" val="3452460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4.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2" r:id="rId3"/>
    <p:sldLayoutId id="2147483823" r:id="rId4"/>
    <p:sldLayoutId id="2147483857" r:id="rId5"/>
    <p:sldLayoutId id="2147483858" r:id="rId6"/>
    <p:sldLayoutId id="2147483860" r:id="rId7"/>
    <p:sldLayoutId id="2147483861" r:id="rId8"/>
    <p:sldLayoutId id="2147483874" r:id="rId9"/>
  </p:sldLayoutIdLst>
  <p:transition>
    <p:fade/>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57567288"/>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Lst>
  <p:transition>
    <p:fade/>
  </p:transition>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70" name="Title 3"/>
          <p:cNvSpPr>
            <a:spLocks noGrp="1"/>
          </p:cNvSpPr>
          <p:nvPr>
            <p:ph type="title"/>
          </p:nvPr>
        </p:nvSpPr>
        <p:spPr>
          <a:xfrm>
            <a:off x="457200" y="1873098"/>
            <a:ext cx="8408977" cy="885728"/>
          </a:xfrm>
        </p:spPr>
        <p:txBody>
          <a:bodyPr/>
          <a:lstStyle/>
          <a:p>
            <a:pPr algn="ctr"/>
            <a:r>
              <a:rPr lang="en-US" dirty="0"/>
              <a:t>Tuberculosis in the United States</a:t>
            </a:r>
            <a:br>
              <a:rPr lang="en-US" dirty="0"/>
            </a:br>
            <a:endParaRPr lang="en-US" altLang="en-US" dirty="0">
              <a:solidFill>
                <a:srgbClr val="006166"/>
              </a:solidFill>
            </a:endParaRPr>
          </a:p>
        </p:txBody>
      </p:sp>
      <p:sp>
        <p:nvSpPr>
          <p:cNvPr id="6" name="Text Placeholder 5"/>
          <p:cNvSpPr>
            <a:spLocks noGrp="1"/>
          </p:cNvSpPr>
          <p:nvPr>
            <p:ph type="body" sz="quarter" idx="10"/>
          </p:nvPr>
        </p:nvSpPr>
        <p:spPr>
          <a:xfrm>
            <a:off x="1461288" y="3030239"/>
            <a:ext cx="6400800" cy="1341463"/>
          </a:xfrm>
        </p:spPr>
        <p:txBody>
          <a:bodyPr/>
          <a:lstStyle/>
          <a:p>
            <a:pPr algn="ctr"/>
            <a:r>
              <a:rPr lang="en-US" dirty="0"/>
              <a:t>National Tuberculosis Surveillance System</a:t>
            </a:r>
            <a:br>
              <a:rPr lang="en-US" dirty="0"/>
            </a:br>
            <a:r>
              <a:rPr lang="en-US" dirty="0"/>
              <a:t>Highlights from </a:t>
            </a:r>
            <a:r>
              <a:rPr lang="en-US" dirty="0" smtClean="0"/>
              <a:t>2016</a:t>
            </a:r>
            <a:endParaRPr lang="en-US" dirty="0"/>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886325"/>
            <a:ext cx="1905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57200" y="362528"/>
            <a:ext cx="6903076" cy="369332"/>
          </a:xfrm>
          <a:prstGeom prst="rect">
            <a:avLst/>
          </a:prstGeom>
          <a:noFill/>
        </p:spPr>
        <p:txBody>
          <a:bodyPr wrap="square" rtlCol="0">
            <a:spAutoFit/>
          </a:bodyPr>
          <a:lstStyle/>
          <a:p>
            <a:r>
              <a:rPr lang="en-US" b="1" dirty="0" smtClean="0">
                <a:solidFill>
                  <a:schemeClr val="tx2">
                    <a:lumMod val="95000"/>
                  </a:schemeClr>
                </a:solidFill>
                <a:latin typeface="Calibri" panose="020F0502020204030204" pitchFamily="34" charset="0"/>
              </a:rPr>
              <a:t>Division of Tuberculosis Elimination</a:t>
            </a:r>
          </a:p>
        </p:txBody>
      </p:sp>
    </p:spTree>
    <p:extLst>
      <p:ext uri="{BB962C8B-B14F-4D97-AF65-F5344CB8AC3E}">
        <p14:creationId xmlns:p14="http://schemas.microsoft.com/office/powerpoint/2010/main" val="352278263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TB Case Rates by Race/Ethnicity,* </a:t>
            </a:r>
            <a:br>
              <a:rPr lang="en-US" dirty="0"/>
            </a:br>
            <a:r>
              <a:rPr lang="en-US" dirty="0"/>
              <a:t>United States, </a:t>
            </a:r>
            <a:r>
              <a:rPr lang="en-US" dirty="0" smtClean="0"/>
              <a:t>2003–2016†</a:t>
            </a:r>
            <a:endParaRPr lang="en-US" dirty="0"/>
          </a:p>
        </p:txBody>
      </p:sp>
      <p:sp>
        <p:nvSpPr>
          <p:cNvPr id="5" name="Text Placeholder 3"/>
          <p:cNvSpPr txBox="1">
            <a:spLocks/>
          </p:cNvSpPr>
          <p:nvPr/>
        </p:nvSpPr>
        <p:spPr>
          <a:xfrm>
            <a:off x="0" y="4643285"/>
            <a:ext cx="9144000" cy="75009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9063" lvl="0" indent="-119063" fontAlgn="auto">
              <a:spcBef>
                <a:spcPts val="0"/>
              </a:spcBef>
              <a:spcAft>
                <a:spcPts val="0"/>
              </a:spcAft>
              <a:buNone/>
            </a:pPr>
            <a:r>
              <a:rPr lang="en-US" sz="1100" dirty="0">
                <a:solidFill>
                  <a:schemeClr val="accent4">
                    <a:lumMod val="50000"/>
                  </a:schemeClr>
                </a:solidFill>
                <a:latin typeface="Calibri" panose="020F0502020204030204" pitchFamily="34" charset="0"/>
              </a:rPr>
              <a:t>* 	All races are </a:t>
            </a:r>
            <a:r>
              <a:rPr lang="en-US" sz="1100" dirty="0" smtClean="0">
                <a:solidFill>
                  <a:schemeClr val="accent4">
                    <a:lumMod val="50000"/>
                  </a:schemeClr>
                </a:solidFill>
                <a:latin typeface="Calibri" panose="020F0502020204030204" pitchFamily="34" charset="0"/>
              </a:rPr>
              <a:t>non-Hispanic;  multiple race indicates two or more races reported for a person, but does not include persons of Hispanic/Latino origin.</a:t>
            </a:r>
            <a:endParaRPr lang="en-US" sz="1100" dirty="0">
              <a:solidFill>
                <a:schemeClr val="accent4">
                  <a:lumMod val="50000"/>
                </a:schemeClr>
              </a:solidFill>
              <a:latin typeface="Calibri" panose="020F0502020204030204" pitchFamily="34" charset="0"/>
            </a:endParaRPr>
          </a:p>
          <a:p>
            <a:pPr marL="119063" lvl="0" indent="-119063" fontAlgn="auto">
              <a:spcBef>
                <a:spcPts val="0"/>
              </a:spcBef>
              <a:spcAft>
                <a:spcPts val="0"/>
              </a:spcAft>
              <a:buNone/>
            </a:pPr>
            <a:r>
              <a:rPr lang="en-US" sz="1100" baseline="30000" dirty="0">
                <a:solidFill>
                  <a:schemeClr val="accent4">
                    <a:lumMod val="50000"/>
                  </a:schemeClr>
                </a:solidFill>
                <a:latin typeface="Calibri" panose="020F0502020204030204" pitchFamily="34" charset="0"/>
              </a:rPr>
              <a:t>† </a:t>
            </a:r>
            <a:r>
              <a:rPr lang="en-US" sz="1100" dirty="0">
                <a:solidFill>
                  <a:schemeClr val="accent4">
                    <a:lumMod val="50000"/>
                  </a:schemeClr>
                </a:solidFill>
                <a:latin typeface="Calibri" panose="020F0502020204030204" pitchFamily="34" charset="0"/>
              </a:rPr>
              <a:t>	As of </a:t>
            </a:r>
            <a:r>
              <a:rPr lang="en-US" sz="1100" dirty="0" smtClean="0">
                <a:solidFill>
                  <a:schemeClr val="accent4">
                    <a:lumMod val="50000"/>
                  </a:schemeClr>
                </a:solidFill>
                <a:latin typeface="Calibri" panose="020F0502020204030204" pitchFamily="34" charset="0"/>
              </a:rPr>
              <a:t>June 21, 2017.</a:t>
            </a:r>
            <a:endParaRPr lang="en-US" sz="1100" dirty="0">
              <a:solidFill>
                <a:schemeClr val="accent4">
                  <a:lumMod val="50000"/>
                </a:schemeClr>
              </a:solidFill>
              <a:latin typeface="Calibri" panose="020F0502020204030204" pitchFamily="34" charset="0"/>
            </a:endParaRPr>
          </a:p>
        </p:txBody>
      </p:sp>
      <p:sp>
        <p:nvSpPr>
          <p:cNvPr id="6" name="Text Box 4"/>
          <p:cNvSpPr txBox="1">
            <a:spLocks noChangeArrowheads="1"/>
          </p:cNvSpPr>
          <p:nvPr/>
        </p:nvSpPr>
        <p:spPr bwMode="auto">
          <a:xfrm rot="16200000">
            <a:off x="-847672" y="2424709"/>
            <a:ext cx="3061517" cy="338554"/>
          </a:xfrm>
          <a:prstGeom prst="rect">
            <a:avLst/>
          </a:prstGeom>
          <a:noFill/>
          <a:ln w="9525">
            <a:noFill/>
            <a:miter lim="800000"/>
            <a:headEnd/>
            <a:tailEnd/>
          </a:ln>
          <a:effectLst/>
        </p:spPr>
        <p:txBody>
          <a:bodyPr wrap="square">
            <a:spAutoFit/>
          </a:bodyPr>
          <a:lstStyle/>
          <a:p>
            <a:pPr algn="ctr"/>
            <a:r>
              <a:rPr lang="en-US" sz="1600" b="1" dirty="0">
                <a:solidFill>
                  <a:srgbClr val="000000"/>
                </a:solidFill>
              </a:rPr>
              <a:t> Cases per </a:t>
            </a:r>
            <a:r>
              <a:rPr lang="en-US" sz="1600" b="1" dirty="0" smtClean="0">
                <a:solidFill>
                  <a:srgbClr val="000000"/>
                </a:solidFill>
              </a:rPr>
              <a:t>100,000 population</a:t>
            </a:r>
            <a:endParaRPr lang="en-US" sz="1600" b="1" dirty="0">
              <a:solidFill>
                <a:srgbClr val="000000"/>
              </a:solidFill>
            </a:endParaRPr>
          </a:p>
        </p:txBody>
      </p:sp>
      <p:graphicFrame>
        <p:nvGraphicFramePr>
          <p:cNvPr id="7" name="Chart 6"/>
          <p:cNvGraphicFramePr/>
          <p:nvPr>
            <p:extLst>
              <p:ext uri="{D42A27DB-BD31-4B8C-83A1-F6EECF244321}">
                <p14:modId xmlns:p14="http://schemas.microsoft.com/office/powerpoint/2010/main" val="786644944"/>
              </p:ext>
            </p:extLst>
          </p:nvPr>
        </p:nvGraphicFramePr>
        <p:xfrm>
          <a:off x="1116931" y="1063227"/>
          <a:ext cx="6910137" cy="35800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6645607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TB Case </a:t>
            </a:r>
            <a:r>
              <a:rPr lang="en-US" dirty="0" smtClean="0"/>
              <a:t>Rates </a:t>
            </a:r>
            <a:r>
              <a:rPr lang="en-US" dirty="0"/>
              <a:t>by Age Group and Race/Ethnicity,*</a:t>
            </a:r>
            <a:br>
              <a:rPr lang="en-US" dirty="0"/>
            </a:br>
            <a:r>
              <a:rPr lang="en-US" dirty="0"/>
              <a:t>United States, </a:t>
            </a:r>
            <a:r>
              <a:rPr lang="en-US" dirty="0" smtClean="0"/>
              <a:t>2016</a:t>
            </a:r>
            <a:r>
              <a:rPr lang="en-US" baseline="30000" dirty="0" smtClean="0"/>
              <a:t>†</a:t>
            </a:r>
            <a:endParaRPr lang="en-US" dirty="0"/>
          </a:p>
        </p:txBody>
      </p:sp>
      <p:sp>
        <p:nvSpPr>
          <p:cNvPr id="5" name="Text Box 4"/>
          <p:cNvSpPr txBox="1">
            <a:spLocks noChangeArrowheads="1"/>
          </p:cNvSpPr>
          <p:nvPr/>
        </p:nvSpPr>
        <p:spPr bwMode="auto">
          <a:xfrm rot="16200000">
            <a:off x="-686764" y="2502528"/>
            <a:ext cx="3025860" cy="338554"/>
          </a:xfrm>
          <a:prstGeom prst="rect">
            <a:avLst/>
          </a:prstGeom>
          <a:noFill/>
          <a:ln w="9525">
            <a:noFill/>
            <a:miter lim="800000"/>
            <a:headEnd/>
            <a:tailEnd/>
          </a:ln>
          <a:effectLst/>
        </p:spPr>
        <p:txBody>
          <a:bodyPr wrap="square">
            <a:spAutoFit/>
          </a:bodyPr>
          <a:lstStyle/>
          <a:p>
            <a:pPr algn="ctr"/>
            <a:r>
              <a:rPr lang="en-US" sz="1600" b="1" dirty="0">
                <a:solidFill>
                  <a:srgbClr val="000000"/>
                </a:solidFill>
              </a:rPr>
              <a:t> Cases per </a:t>
            </a:r>
            <a:r>
              <a:rPr lang="en-US" sz="1600" b="1" dirty="0" smtClean="0">
                <a:solidFill>
                  <a:srgbClr val="000000"/>
                </a:solidFill>
              </a:rPr>
              <a:t>100,000 population</a:t>
            </a:r>
            <a:endParaRPr lang="en-US" sz="1600" b="1" dirty="0">
              <a:solidFill>
                <a:srgbClr val="000000"/>
              </a:solidFill>
            </a:endParaRPr>
          </a:p>
        </p:txBody>
      </p:sp>
      <p:graphicFrame>
        <p:nvGraphicFramePr>
          <p:cNvPr id="6" name="Chart 5"/>
          <p:cNvGraphicFramePr/>
          <p:nvPr>
            <p:extLst>
              <p:ext uri="{D42A27DB-BD31-4B8C-83A1-F6EECF244321}">
                <p14:modId xmlns:p14="http://schemas.microsoft.com/office/powerpoint/2010/main" val="2720212230"/>
              </p:ext>
            </p:extLst>
          </p:nvPr>
        </p:nvGraphicFramePr>
        <p:xfrm>
          <a:off x="1138988" y="1158875"/>
          <a:ext cx="7090611" cy="345130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3"/>
          <p:cNvSpPr txBox="1">
            <a:spLocks/>
          </p:cNvSpPr>
          <p:nvPr/>
        </p:nvSpPr>
        <p:spPr>
          <a:xfrm>
            <a:off x="0" y="4643285"/>
            <a:ext cx="9144000" cy="75009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9063" lvl="0" indent="-119063" fontAlgn="auto">
              <a:spcBef>
                <a:spcPts val="0"/>
              </a:spcBef>
              <a:spcAft>
                <a:spcPts val="0"/>
              </a:spcAft>
              <a:buNone/>
            </a:pPr>
            <a:r>
              <a:rPr lang="en-US" sz="1100" dirty="0">
                <a:solidFill>
                  <a:schemeClr val="accent4">
                    <a:lumMod val="50000"/>
                  </a:schemeClr>
                </a:solidFill>
                <a:latin typeface="Calibri" panose="020F0502020204030204" pitchFamily="34" charset="0"/>
              </a:rPr>
              <a:t>* 	All races are </a:t>
            </a:r>
            <a:r>
              <a:rPr lang="en-US" sz="1100" dirty="0" smtClean="0">
                <a:solidFill>
                  <a:schemeClr val="accent4">
                    <a:lumMod val="50000"/>
                  </a:schemeClr>
                </a:solidFill>
                <a:latin typeface="Calibri" panose="020F0502020204030204" pitchFamily="34" charset="0"/>
              </a:rPr>
              <a:t>non-Hispanic;  multiple race indicates two or more races reported for a person, but does not include persons of Hispanic/Latino origin.</a:t>
            </a:r>
            <a:endParaRPr lang="en-US" sz="1100" dirty="0">
              <a:solidFill>
                <a:schemeClr val="accent4">
                  <a:lumMod val="50000"/>
                </a:schemeClr>
              </a:solidFill>
              <a:latin typeface="Calibri" panose="020F0502020204030204" pitchFamily="34" charset="0"/>
            </a:endParaRPr>
          </a:p>
          <a:p>
            <a:pPr marL="119063" lvl="0" indent="-119063" fontAlgn="auto">
              <a:spcBef>
                <a:spcPts val="0"/>
              </a:spcBef>
              <a:spcAft>
                <a:spcPts val="0"/>
              </a:spcAft>
              <a:buNone/>
            </a:pPr>
            <a:r>
              <a:rPr lang="en-US" sz="1100" baseline="30000" dirty="0">
                <a:solidFill>
                  <a:schemeClr val="accent4">
                    <a:lumMod val="50000"/>
                  </a:schemeClr>
                </a:solidFill>
                <a:latin typeface="Calibri" panose="020F0502020204030204" pitchFamily="34" charset="0"/>
              </a:rPr>
              <a:t>† </a:t>
            </a:r>
            <a:r>
              <a:rPr lang="en-US" sz="1100" dirty="0">
                <a:solidFill>
                  <a:schemeClr val="accent4">
                    <a:lumMod val="50000"/>
                  </a:schemeClr>
                </a:solidFill>
                <a:latin typeface="Calibri" panose="020F0502020204030204" pitchFamily="34" charset="0"/>
              </a:rPr>
              <a:t>	As of </a:t>
            </a:r>
            <a:r>
              <a:rPr lang="en-US" sz="1100" dirty="0" smtClean="0">
                <a:solidFill>
                  <a:schemeClr val="accent4">
                    <a:lumMod val="50000"/>
                  </a:schemeClr>
                </a:solidFill>
                <a:latin typeface="Calibri" panose="020F0502020204030204" pitchFamily="34" charset="0"/>
              </a:rPr>
              <a:t>June 21, 2017.</a:t>
            </a:r>
            <a:endParaRPr lang="en-US" sz="1100" dirty="0">
              <a:solidFill>
                <a:schemeClr val="accent4">
                  <a:lumMod val="50000"/>
                </a:schemeClr>
              </a:solidFill>
              <a:latin typeface="Calibri" panose="020F0502020204030204" pitchFamily="34" charset="0"/>
            </a:endParaRPr>
          </a:p>
        </p:txBody>
      </p:sp>
    </p:spTree>
    <p:extLst>
      <p:ext uri="{BB962C8B-B14F-4D97-AF65-F5344CB8AC3E}">
        <p14:creationId xmlns:p14="http://schemas.microsoft.com/office/powerpoint/2010/main" val="186072384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399226" y="40098"/>
            <a:ext cx="8229600" cy="857250"/>
          </a:xfrm>
        </p:spPr>
        <p:txBody>
          <a:bodyPr/>
          <a:lstStyle/>
          <a:p>
            <a:pPr algn="ctr"/>
            <a:r>
              <a:rPr lang="en-US" dirty="0"/>
              <a:t>Reported TB </a:t>
            </a:r>
            <a:r>
              <a:rPr lang="en-US" dirty="0" smtClean="0"/>
              <a:t>Cases </a:t>
            </a:r>
            <a:r>
              <a:rPr lang="en-US" dirty="0"/>
              <a:t>by Race/Ethnicity,*</a:t>
            </a:r>
            <a:br>
              <a:rPr lang="en-US" dirty="0"/>
            </a:br>
            <a:r>
              <a:rPr lang="en-US" dirty="0"/>
              <a:t>United States, 2016</a:t>
            </a:r>
            <a:r>
              <a:rPr lang="en-US" baseline="30000" dirty="0"/>
              <a:t>†</a:t>
            </a:r>
            <a:endParaRPr lang="en-US" dirty="0"/>
          </a:p>
        </p:txBody>
      </p:sp>
      <p:graphicFrame>
        <p:nvGraphicFramePr>
          <p:cNvPr id="8" name="Content Placeholder 17"/>
          <p:cNvGraphicFramePr>
            <a:graphicFrameLocks/>
          </p:cNvGraphicFramePr>
          <p:nvPr>
            <p:extLst>
              <p:ext uri="{D42A27DB-BD31-4B8C-83A1-F6EECF244321}">
                <p14:modId xmlns:p14="http://schemas.microsoft.com/office/powerpoint/2010/main" val="535200492"/>
              </p:ext>
            </p:extLst>
          </p:nvPr>
        </p:nvGraphicFramePr>
        <p:xfrm>
          <a:off x="3096987" y="1516489"/>
          <a:ext cx="3039035" cy="3355648"/>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3826472" y="1290009"/>
            <a:ext cx="1491056" cy="276999"/>
          </a:xfrm>
          <a:prstGeom prst="rect">
            <a:avLst/>
          </a:prstGeom>
          <a:noFill/>
        </p:spPr>
        <p:txBody>
          <a:bodyPr wrap="square" rtlCol="0">
            <a:spAutoFit/>
          </a:bodyPr>
          <a:lstStyle/>
          <a:p>
            <a:r>
              <a:rPr lang="en-US" sz="1200" dirty="0" smtClean="0">
                <a:solidFill>
                  <a:schemeClr val="accent4">
                    <a:lumMod val="50000"/>
                  </a:schemeClr>
                </a:solidFill>
                <a:latin typeface="+mn-lt"/>
              </a:rPr>
              <a:t>Hispanic/Latin 28%</a:t>
            </a:r>
            <a:endParaRPr lang="en-US" sz="1200" dirty="0">
              <a:solidFill>
                <a:schemeClr val="accent4">
                  <a:lumMod val="50000"/>
                </a:schemeClr>
              </a:solidFill>
              <a:latin typeface="+mn-lt"/>
            </a:endParaRPr>
          </a:p>
        </p:txBody>
      </p:sp>
      <p:sp>
        <p:nvSpPr>
          <p:cNvPr id="13" name="TextBox 12"/>
          <p:cNvSpPr txBox="1"/>
          <p:nvPr/>
        </p:nvSpPr>
        <p:spPr>
          <a:xfrm>
            <a:off x="598516" y="3211512"/>
            <a:ext cx="2659190" cy="276999"/>
          </a:xfrm>
          <a:prstGeom prst="rect">
            <a:avLst/>
          </a:prstGeom>
          <a:noFill/>
        </p:spPr>
        <p:txBody>
          <a:bodyPr wrap="square" rtlCol="0">
            <a:spAutoFit/>
          </a:bodyPr>
          <a:lstStyle/>
          <a:p>
            <a:r>
              <a:rPr lang="en-US" sz="1200" dirty="0" smtClean="0">
                <a:solidFill>
                  <a:schemeClr val="accent4">
                    <a:lumMod val="50000"/>
                  </a:schemeClr>
                </a:solidFill>
                <a:latin typeface="+mn-lt"/>
              </a:rPr>
              <a:t>Native Hawaiian/Pacific Islander 1%</a:t>
            </a:r>
            <a:endParaRPr lang="en-US" sz="1200" dirty="0">
              <a:solidFill>
                <a:schemeClr val="accent4">
                  <a:lumMod val="50000"/>
                </a:schemeClr>
              </a:solidFill>
              <a:latin typeface="+mn-lt"/>
            </a:endParaRPr>
          </a:p>
        </p:txBody>
      </p:sp>
      <p:sp>
        <p:nvSpPr>
          <p:cNvPr id="14" name="TextBox 13"/>
          <p:cNvSpPr txBox="1"/>
          <p:nvPr/>
        </p:nvSpPr>
        <p:spPr>
          <a:xfrm>
            <a:off x="5711107" y="2033655"/>
            <a:ext cx="2709686" cy="276999"/>
          </a:xfrm>
          <a:prstGeom prst="rect">
            <a:avLst/>
          </a:prstGeom>
          <a:noFill/>
        </p:spPr>
        <p:txBody>
          <a:bodyPr wrap="square" rtlCol="0">
            <a:spAutoFit/>
          </a:bodyPr>
          <a:lstStyle/>
          <a:p>
            <a:r>
              <a:rPr lang="en-US" sz="1200" dirty="0" smtClean="0">
                <a:solidFill>
                  <a:schemeClr val="accent4">
                    <a:lumMod val="50000"/>
                  </a:schemeClr>
                </a:solidFill>
                <a:latin typeface="+mn-lt"/>
              </a:rPr>
              <a:t>American Indian/Alaskan Native  1%</a:t>
            </a:r>
            <a:endParaRPr lang="en-US" sz="1200" dirty="0">
              <a:solidFill>
                <a:schemeClr val="accent4">
                  <a:lumMod val="50000"/>
                </a:schemeClr>
              </a:solidFill>
              <a:latin typeface="+mn-lt"/>
            </a:endParaRPr>
          </a:p>
        </p:txBody>
      </p:sp>
      <p:sp>
        <p:nvSpPr>
          <p:cNvPr id="15" name="TextBox 14"/>
          <p:cNvSpPr txBox="1"/>
          <p:nvPr/>
        </p:nvSpPr>
        <p:spPr>
          <a:xfrm>
            <a:off x="1354975" y="3798881"/>
            <a:ext cx="2335017" cy="276999"/>
          </a:xfrm>
          <a:prstGeom prst="rect">
            <a:avLst/>
          </a:prstGeom>
          <a:noFill/>
        </p:spPr>
        <p:txBody>
          <a:bodyPr wrap="square" rtlCol="0">
            <a:spAutoFit/>
          </a:bodyPr>
          <a:lstStyle/>
          <a:p>
            <a:r>
              <a:rPr lang="en-US" sz="1200" dirty="0" smtClean="0">
                <a:solidFill>
                  <a:schemeClr val="accent4">
                    <a:lumMod val="50000"/>
                  </a:schemeClr>
                </a:solidFill>
              </a:rPr>
              <a:t>Black/African American 21%</a:t>
            </a:r>
            <a:endParaRPr lang="en-US" sz="1200" dirty="0">
              <a:solidFill>
                <a:schemeClr val="accent4">
                  <a:lumMod val="50000"/>
                </a:schemeClr>
              </a:solidFill>
              <a:latin typeface="Calibri" panose="020F0502020204030204" pitchFamily="34" charset="0"/>
            </a:endParaRPr>
          </a:p>
        </p:txBody>
      </p:sp>
      <p:sp>
        <p:nvSpPr>
          <p:cNvPr id="17" name="TextBox 16"/>
          <p:cNvSpPr txBox="1"/>
          <p:nvPr/>
        </p:nvSpPr>
        <p:spPr>
          <a:xfrm>
            <a:off x="5443136" y="3902335"/>
            <a:ext cx="1219200" cy="276999"/>
          </a:xfrm>
          <a:prstGeom prst="rect">
            <a:avLst/>
          </a:prstGeom>
          <a:noFill/>
        </p:spPr>
        <p:txBody>
          <a:bodyPr wrap="square" rtlCol="0">
            <a:spAutoFit/>
          </a:bodyPr>
          <a:lstStyle/>
          <a:p>
            <a:r>
              <a:rPr lang="en-US" sz="1200" dirty="0" smtClean="0">
                <a:solidFill>
                  <a:schemeClr val="accent4">
                    <a:lumMod val="50000"/>
                  </a:schemeClr>
                </a:solidFill>
                <a:latin typeface="+mn-lt"/>
              </a:rPr>
              <a:t>Asian 35%</a:t>
            </a:r>
            <a:endParaRPr lang="en-US" sz="1200" dirty="0">
              <a:solidFill>
                <a:schemeClr val="accent4">
                  <a:lumMod val="50000"/>
                </a:schemeClr>
              </a:solidFill>
              <a:latin typeface="+mn-lt"/>
            </a:endParaRPr>
          </a:p>
        </p:txBody>
      </p:sp>
      <p:sp>
        <p:nvSpPr>
          <p:cNvPr id="23" name="TextBox 22"/>
          <p:cNvSpPr txBox="1"/>
          <p:nvPr/>
        </p:nvSpPr>
        <p:spPr>
          <a:xfrm>
            <a:off x="5621041" y="1816672"/>
            <a:ext cx="1369232" cy="276999"/>
          </a:xfrm>
          <a:prstGeom prst="rect">
            <a:avLst/>
          </a:prstGeom>
          <a:noFill/>
        </p:spPr>
        <p:txBody>
          <a:bodyPr wrap="square" rtlCol="0">
            <a:spAutoFit/>
          </a:bodyPr>
          <a:lstStyle/>
          <a:p>
            <a:r>
              <a:rPr lang="en-US" sz="1200" dirty="0" smtClean="0">
                <a:solidFill>
                  <a:schemeClr val="accent4">
                    <a:lumMod val="50000"/>
                  </a:schemeClr>
                </a:solidFill>
                <a:latin typeface="+mj-lt"/>
              </a:rPr>
              <a:t>Multiple race 1%</a:t>
            </a:r>
            <a:endParaRPr lang="en-US" sz="1200" dirty="0">
              <a:solidFill>
                <a:schemeClr val="accent4">
                  <a:lumMod val="50000"/>
                </a:schemeClr>
              </a:solidFill>
              <a:latin typeface="+mj-lt"/>
            </a:endParaRPr>
          </a:p>
        </p:txBody>
      </p:sp>
      <p:sp>
        <p:nvSpPr>
          <p:cNvPr id="24" name="TextBox 23"/>
          <p:cNvSpPr txBox="1"/>
          <p:nvPr/>
        </p:nvSpPr>
        <p:spPr>
          <a:xfrm>
            <a:off x="2242736" y="2513667"/>
            <a:ext cx="1219200" cy="276999"/>
          </a:xfrm>
          <a:prstGeom prst="rect">
            <a:avLst/>
          </a:prstGeom>
          <a:noFill/>
        </p:spPr>
        <p:txBody>
          <a:bodyPr wrap="square" rtlCol="0">
            <a:spAutoFit/>
          </a:bodyPr>
          <a:lstStyle/>
          <a:p>
            <a:r>
              <a:rPr lang="en-US" sz="1200" dirty="0" smtClean="0">
                <a:solidFill>
                  <a:schemeClr val="accent4">
                    <a:lumMod val="50000"/>
                  </a:schemeClr>
                </a:solidFill>
                <a:latin typeface="+mn-lt"/>
              </a:rPr>
              <a:t>White 13%</a:t>
            </a:r>
            <a:endParaRPr lang="en-US" sz="1200" dirty="0">
              <a:solidFill>
                <a:schemeClr val="accent4">
                  <a:lumMod val="50000"/>
                </a:schemeClr>
              </a:solidFill>
              <a:latin typeface="+mn-lt"/>
            </a:endParaRPr>
          </a:p>
        </p:txBody>
      </p:sp>
      <p:cxnSp>
        <p:nvCxnSpPr>
          <p:cNvPr id="3" name="Straight Connector 2"/>
          <p:cNvCxnSpPr/>
          <p:nvPr/>
        </p:nvCxnSpPr>
        <p:spPr>
          <a:xfrm flipV="1">
            <a:off x="5558589" y="1963193"/>
            <a:ext cx="62452" cy="78483"/>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621041" y="2162920"/>
            <a:ext cx="162138" cy="9235"/>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ext Placeholder 3"/>
          <p:cNvSpPr txBox="1">
            <a:spLocks/>
          </p:cNvSpPr>
          <p:nvPr/>
        </p:nvSpPr>
        <p:spPr>
          <a:xfrm>
            <a:off x="0" y="4643285"/>
            <a:ext cx="9144000" cy="75009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9063" lvl="0" indent="-119063" fontAlgn="auto">
              <a:spcBef>
                <a:spcPts val="0"/>
              </a:spcBef>
              <a:spcAft>
                <a:spcPts val="0"/>
              </a:spcAft>
              <a:buNone/>
            </a:pPr>
            <a:r>
              <a:rPr lang="en-US" sz="1100" dirty="0">
                <a:solidFill>
                  <a:schemeClr val="accent4">
                    <a:lumMod val="50000"/>
                  </a:schemeClr>
                </a:solidFill>
                <a:latin typeface="Calibri" panose="020F0502020204030204" pitchFamily="34" charset="0"/>
              </a:rPr>
              <a:t>* 	All races are </a:t>
            </a:r>
            <a:r>
              <a:rPr lang="en-US" sz="1100" dirty="0" smtClean="0">
                <a:solidFill>
                  <a:schemeClr val="accent4">
                    <a:lumMod val="50000"/>
                  </a:schemeClr>
                </a:solidFill>
                <a:latin typeface="Calibri" panose="020F0502020204030204" pitchFamily="34" charset="0"/>
              </a:rPr>
              <a:t>non-Hispanic;  multiple race indicates two or more races reported for a person, but does not include persons of Hispanic/Latino origin.</a:t>
            </a:r>
            <a:endParaRPr lang="en-US" sz="1100" dirty="0">
              <a:solidFill>
                <a:schemeClr val="accent4">
                  <a:lumMod val="50000"/>
                </a:schemeClr>
              </a:solidFill>
              <a:latin typeface="Calibri" panose="020F0502020204030204" pitchFamily="34" charset="0"/>
            </a:endParaRPr>
          </a:p>
          <a:p>
            <a:pPr marL="119063" lvl="0" indent="-119063" fontAlgn="auto">
              <a:spcBef>
                <a:spcPts val="0"/>
              </a:spcBef>
              <a:spcAft>
                <a:spcPts val="0"/>
              </a:spcAft>
              <a:buNone/>
            </a:pPr>
            <a:r>
              <a:rPr lang="en-US" sz="1100" baseline="30000" dirty="0">
                <a:solidFill>
                  <a:schemeClr val="accent4">
                    <a:lumMod val="50000"/>
                  </a:schemeClr>
                </a:solidFill>
                <a:latin typeface="Calibri" panose="020F0502020204030204" pitchFamily="34" charset="0"/>
              </a:rPr>
              <a:t>† </a:t>
            </a:r>
            <a:r>
              <a:rPr lang="en-US" sz="1100" dirty="0">
                <a:solidFill>
                  <a:schemeClr val="accent4">
                    <a:lumMod val="50000"/>
                  </a:schemeClr>
                </a:solidFill>
                <a:latin typeface="Calibri" panose="020F0502020204030204" pitchFamily="34" charset="0"/>
              </a:rPr>
              <a:t>	</a:t>
            </a:r>
            <a:r>
              <a:rPr lang="en-US" sz="1100" dirty="0" smtClean="0">
                <a:solidFill>
                  <a:schemeClr val="accent4">
                    <a:lumMod val="50000"/>
                  </a:schemeClr>
                </a:solidFill>
                <a:latin typeface="Calibri" panose="020F0502020204030204" pitchFamily="34" charset="0"/>
              </a:rPr>
              <a:t>Percentages are rounded; as </a:t>
            </a:r>
            <a:r>
              <a:rPr lang="en-US" sz="1100" dirty="0">
                <a:solidFill>
                  <a:schemeClr val="accent4">
                    <a:lumMod val="50000"/>
                  </a:schemeClr>
                </a:solidFill>
                <a:latin typeface="Calibri" panose="020F0502020204030204" pitchFamily="34" charset="0"/>
              </a:rPr>
              <a:t>of </a:t>
            </a:r>
            <a:r>
              <a:rPr lang="en-US" sz="1100" dirty="0" smtClean="0">
                <a:solidFill>
                  <a:schemeClr val="accent4">
                    <a:lumMod val="50000"/>
                  </a:schemeClr>
                </a:solidFill>
                <a:latin typeface="Calibri" panose="020F0502020204030204" pitchFamily="34" charset="0"/>
              </a:rPr>
              <a:t>June 21, 2017.</a:t>
            </a:r>
            <a:endParaRPr lang="en-US" sz="1100" dirty="0">
              <a:solidFill>
                <a:schemeClr val="accent4">
                  <a:lumMod val="50000"/>
                </a:schemeClr>
              </a:solidFill>
              <a:latin typeface="Calibri" panose="020F0502020204030204" pitchFamily="34" charset="0"/>
            </a:endParaRPr>
          </a:p>
        </p:txBody>
      </p:sp>
    </p:spTree>
    <p:extLst>
      <p:ext uri="{BB962C8B-B14F-4D97-AF65-F5344CB8AC3E}">
        <p14:creationId xmlns:p14="http://schemas.microsoft.com/office/powerpoint/2010/main" val="124569847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lnSpc>
                <a:spcPts val="2600"/>
              </a:lnSpc>
            </a:pPr>
            <a:r>
              <a:rPr lang="en-US" dirty="0">
                <a:cs typeface="Arial" charset="0"/>
              </a:rPr>
              <a:t>Number of TB Cases Among U.S.-Born versus </a:t>
            </a:r>
            <a:br>
              <a:rPr lang="en-US" dirty="0">
                <a:cs typeface="Arial" charset="0"/>
              </a:rPr>
            </a:br>
            <a:r>
              <a:rPr lang="en-US" dirty="0" smtClean="0">
                <a:cs typeface="Arial" charset="0"/>
              </a:rPr>
              <a:t>Non-U.S.–Born </a:t>
            </a:r>
            <a:r>
              <a:rPr lang="en-US" dirty="0">
                <a:cs typeface="Arial" charset="0"/>
              </a:rPr>
              <a:t>Persons, United States, </a:t>
            </a:r>
            <a:r>
              <a:rPr lang="en-US" dirty="0" smtClean="0">
                <a:cs typeface="Arial" charset="0"/>
              </a:rPr>
              <a:t>1993–2016*</a:t>
            </a:r>
            <a:endParaRPr lang="en-US" dirty="0"/>
          </a:p>
        </p:txBody>
      </p:sp>
      <p:sp>
        <p:nvSpPr>
          <p:cNvPr id="4" name="TextBox 3"/>
          <p:cNvSpPr txBox="1"/>
          <p:nvPr/>
        </p:nvSpPr>
        <p:spPr>
          <a:xfrm rot="16200000">
            <a:off x="-391243" y="2653017"/>
            <a:ext cx="1873390" cy="369332"/>
          </a:xfrm>
          <a:prstGeom prst="rect">
            <a:avLst/>
          </a:prstGeom>
          <a:noFill/>
        </p:spPr>
        <p:txBody>
          <a:bodyPr wrap="square" rtlCol="0">
            <a:spAutoFit/>
          </a:bodyPr>
          <a:lstStyle/>
          <a:p>
            <a:pPr algn="ctr"/>
            <a:r>
              <a:rPr lang="en-US" b="1" dirty="0" smtClean="0">
                <a:solidFill>
                  <a:srgbClr val="000000"/>
                </a:solidFill>
              </a:rPr>
              <a:t>No</a:t>
            </a:r>
            <a:r>
              <a:rPr lang="en-US" sz="1600" b="1" dirty="0" smtClean="0">
                <a:solidFill>
                  <a:srgbClr val="000000"/>
                </a:solidFill>
              </a:rPr>
              <a:t>. of cases</a:t>
            </a:r>
            <a:endParaRPr lang="en-US" sz="1600" b="1" dirty="0">
              <a:solidFill>
                <a:srgbClr val="000000"/>
              </a:solidFill>
            </a:endParaRPr>
          </a:p>
        </p:txBody>
      </p:sp>
      <p:graphicFrame>
        <p:nvGraphicFramePr>
          <p:cNvPr id="5" name="Chart 4"/>
          <p:cNvGraphicFramePr/>
          <p:nvPr>
            <p:extLst>
              <p:ext uri="{D42A27DB-BD31-4B8C-83A1-F6EECF244321}">
                <p14:modId xmlns:p14="http://schemas.microsoft.com/office/powerpoint/2010/main" val="4056727526"/>
              </p:ext>
            </p:extLst>
          </p:nvPr>
        </p:nvGraphicFramePr>
        <p:xfrm>
          <a:off x="625033" y="1254290"/>
          <a:ext cx="8230209" cy="360646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3"/>
          <p:cNvSpPr txBox="1">
            <a:spLocks/>
          </p:cNvSpPr>
          <p:nvPr/>
        </p:nvSpPr>
        <p:spPr>
          <a:xfrm>
            <a:off x="8965" y="4764951"/>
            <a:ext cx="1657350" cy="2857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1100" dirty="0">
                <a:solidFill>
                  <a:schemeClr val="accent4">
                    <a:lumMod val="50000"/>
                  </a:schemeClr>
                </a:solidFill>
                <a:latin typeface="Calibri" panose="020F0502020204030204" pitchFamily="34" charset="0"/>
              </a:rPr>
              <a:t>*As of </a:t>
            </a:r>
            <a:r>
              <a:rPr lang="en-US" sz="1100" dirty="0" smtClean="0">
                <a:solidFill>
                  <a:schemeClr val="accent4">
                    <a:lumMod val="50000"/>
                  </a:schemeClr>
                </a:solidFill>
                <a:latin typeface="Calibri" panose="020F0502020204030204" pitchFamily="34" charset="0"/>
              </a:rPr>
              <a:t>June 21, 2017.</a:t>
            </a:r>
            <a:endParaRPr lang="en-US" sz="1100" dirty="0">
              <a:solidFill>
                <a:schemeClr val="accent4">
                  <a:lumMod val="50000"/>
                </a:schemeClr>
              </a:solidFill>
              <a:latin typeface="Calibri" panose="020F0502020204030204" pitchFamily="34" charset="0"/>
            </a:endParaRPr>
          </a:p>
        </p:txBody>
      </p:sp>
    </p:spTree>
    <p:extLst>
      <p:ext uri="{BB962C8B-B14F-4D97-AF65-F5344CB8AC3E}">
        <p14:creationId xmlns:p14="http://schemas.microsoft.com/office/powerpoint/2010/main" val="244071464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376516" y="236444"/>
            <a:ext cx="8229600" cy="857250"/>
          </a:xfrm>
        </p:spPr>
        <p:txBody>
          <a:bodyPr/>
          <a:lstStyle/>
          <a:p>
            <a:pPr algn="ctr"/>
            <a:r>
              <a:rPr lang="en-US" dirty="0"/>
              <a:t>Trends in TB Cases Among </a:t>
            </a:r>
            <a:r>
              <a:rPr lang="en-US" dirty="0" smtClean="0"/>
              <a:t>Non-U.S.–Born </a:t>
            </a:r>
            <a:r>
              <a:rPr lang="en-US" dirty="0"/>
              <a:t>Persons,</a:t>
            </a:r>
            <a:br>
              <a:rPr lang="en-US" dirty="0"/>
            </a:br>
            <a:r>
              <a:rPr lang="en-US" dirty="0"/>
              <a:t>United States, </a:t>
            </a:r>
            <a:r>
              <a:rPr lang="en-US" dirty="0" smtClean="0"/>
              <a:t>1993–2016*</a:t>
            </a:r>
            <a:endParaRPr lang="en-US" dirty="0"/>
          </a:p>
        </p:txBody>
      </p:sp>
      <p:graphicFrame>
        <p:nvGraphicFramePr>
          <p:cNvPr id="6" name="Chart 5"/>
          <p:cNvGraphicFramePr/>
          <p:nvPr>
            <p:extLst>
              <p:ext uri="{D42A27DB-BD31-4B8C-83A1-F6EECF244321}">
                <p14:modId xmlns:p14="http://schemas.microsoft.com/office/powerpoint/2010/main" val="2571154762"/>
              </p:ext>
            </p:extLst>
          </p:nvPr>
        </p:nvGraphicFramePr>
        <p:xfrm>
          <a:off x="125505" y="1003253"/>
          <a:ext cx="9018495" cy="363967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3"/>
          <p:cNvSpPr txBox="1">
            <a:spLocks/>
          </p:cNvSpPr>
          <p:nvPr/>
        </p:nvSpPr>
        <p:spPr>
          <a:xfrm>
            <a:off x="8965" y="4764951"/>
            <a:ext cx="1657350" cy="2857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1100" dirty="0">
                <a:solidFill>
                  <a:schemeClr val="accent4">
                    <a:lumMod val="50000"/>
                  </a:schemeClr>
                </a:solidFill>
                <a:latin typeface="Calibri" panose="020F0502020204030204" pitchFamily="34" charset="0"/>
              </a:rPr>
              <a:t>*As of </a:t>
            </a:r>
            <a:r>
              <a:rPr lang="en-US" sz="1100" dirty="0" smtClean="0">
                <a:solidFill>
                  <a:schemeClr val="accent4">
                    <a:lumMod val="50000"/>
                  </a:schemeClr>
                </a:solidFill>
                <a:latin typeface="Calibri" panose="020F0502020204030204" pitchFamily="34" charset="0"/>
              </a:rPr>
              <a:t>June 21, 2017.</a:t>
            </a:r>
            <a:endParaRPr lang="en-US" sz="1100" dirty="0">
              <a:solidFill>
                <a:schemeClr val="accent4">
                  <a:lumMod val="50000"/>
                </a:schemeClr>
              </a:solidFill>
              <a:latin typeface="Calibri" panose="020F0502020204030204" pitchFamily="34" charset="0"/>
            </a:endParaRPr>
          </a:p>
        </p:txBody>
      </p:sp>
    </p:spTree>
    <p:extLst>
      <p:ext uri="{BB962C8B-B14F-4D97-AF65-F5344CB8AC3E}">
        <p14:creationId xmlns:p14="http://schemas.microsoft.com/office/powerpoint/2010/main" val="3008156463"/>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Reported TB </a:t>
            </a:r>
            <a:r>
              <a:rPr lang="en-US" dirty="0" smtClean="0"/>
              <a:t>Cases </a:t>
            </a:r>
            <a:r>
              <a:rPr lang="en-US" dirty="0"/>
              <a:t>by Origin and Race/Ethnicity</a:t>
            </a:r>
            <a:r>
              <a:rPr lang="en-US" dirty="0" smtClean="0"/>
              <a:t>*, </a:t>
            </a:r>
            <a:r>
              <a:rPr lang="en-US" dirty="0"/>
              <a:t>United States, </a:t>
            </a:r>
            <a:r>
              <a:rPr lang="en-US" dirty="0" smtClean="0"/>
              <a:t>2016</a:t>
            </a:r>
            <a:r>
              <a:rPr lang="en-US" baseline="30000" dirty="0"/>
              <a:t>†</a:t>
            </a:r>
            <a:endParaRPr lang="en-US" dirty="0"/>
          </a:p>
        </p:txBody>
      </p:sp>
      <p:sp>
        <p:nvSpPr>
          <p:cNvPr id="4" name="Text Box 75"/>
          <p:cNvSpPr txBox="1">
            <a:spLocks noChangeArrowheads="1"/>
          </p:cNvSpPr>
          <p:nvPr/>
        </p:nvSpPr>
        <p:spPr bwMode="auto">
          <a:xfrm>
            <a:off x="1561067" y="1022425"/>
            <a:ext cx="2145139" cy="369332"/>
          </a:xfrm>
          <a:prstGeom prst="rect">
            <a:avLst/>
          </a:prstGeom>
          <a:noFill/>
          <a:ln w="9525">
            <a:noFill/>
            <a:miter lim="800000"/>
            <a:headEnd/>
            <a:tailEnd/>
          </a:ln>
          <a:effectLst/>
        </p:spPr>
        <p:txBody>
          <a:bodyPr wrap="none">
            <a:spAutoFit/>
          </a:bodyPr>
          <a:lstStyle/>
          <a:p>
            <a:pPr algn="ctr"/>
            <a:r>
              <a:rPr lang="en-US" b="1" dirty="0" smtClean="0">
                <a:solidFill>
                  <a:srgbClr val="000000"/>
                </a:solidFill>
              </a:rPr>
              <a:t>U.S.-born persons</a:t>
            </a:r>
            <a:endParaRPr lang="en-US" b="1" baseline="30000" dirty="0">
              <a:solidFill>
                <a:srgbClr val="000000"/>
              </a:solidFill>
            </a:endParaRPr>
          </a:p>
        </p:txBody>
      </p:sp>
      <p:sp>
        <p:nvSpPr>
          <p:cNvPr id="5" name="Text Box 75"/>
          <p:cNvSpPr txBox="1">
            <a:spLocks noChangeArrowheads="1"/>
          </p:cNvSpPr>
          <p:nvPr/>
        </p:nvSpPr>
        <p:spPr bwMode="auto">
          <a:xfrm>
            <a:off x="5487067" y="1022425"/>
            <a:ext cx="2704587" cy="369332"/>
          </a:xfrm>
          <a:prstGeom prst="rect">
            <a:avLst/>
          </a:prstGeom>
          <a:noFill/>
          <a:ln w="9525">
            <a:noFill/>
            <a:miter lim="800000"/>
            <a:headEnd/>
            <a:tailEnd/>
          </a:ln>
          <a:effectLst/>
        </p:spPr>
        <p:txBody>
          <a:bodyPr wrap="none">
            <a:spAutoFit/>
          </a:bodyPr>
          <a:lstStyle/>
          <a:p>
            <a:pPr algn="ctr"/>
            <a:r>
              <a:rPr lang="en-US" b="1" dirty="0" smtClean="0">
                <a:solidFill>
                  <a:srgbClr val="000000"/>
                </a:solidFill>
              </a:rPr>
              <a:t>Non-U.S.–born persons</a:t>
            </a:r>
            <a:r>
              <a:rPr lang="en-US" b="1" baseline="30000" dirty="0" smtClean="0">
                <a:solidFill>
                  <a:srgbClr val="000000"/>
                </a:solidFill>
              </a:rPr>
              <a:t>§</a:t>
            </a:r>
            <a:endParaRPr lang="en-US" b="1" baseline="30000" dirty="0">
              <a:solidFill>
                <a:srgbClr val="000000"/>
              </a:solidFill>
            </a:endParaRPr>
          </a:p>
        </p:txBody>
      </p:sp>
      <p:graphicFrame>
        <p:nvGraphicFramePr>
          <p:cNvPr id="6" name="Chart 5"/>
          <p:cNvGraphicFramePr/>
          <p:nvPr>
            <p:extLst>
              <p:ext uri="{D42A27DB-BD31-4B8C-83A1-F6EECF244321}">
                <p14:modId xmlns:p14="http://schemas.microsoft.com/office/powerpoint/2010/main" val="3798503277"/>
              </p:ext>
            </p:extLst>
          </p:nvPr>
        </p:nvGraphicFramePr>
        <p:xfrm>
          <a:off x="4858329" y="1207091"/>
          <a:ext cx="4673756" cy="30715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extLst>
              <p:ext uri="{D42A27DB-BD31-4B8C-83A1-F6EECF244321}">
                <p14:modId xmlns:p14="http://schemas.microsoft.com/office/powerpoint/2010/main" val="91666637"/>
              </p:ext>
            </p:extLst>
          </p:nvPr>
        </p:nvGraphicFramePr>
        <p:xfrm>
          <a:off x="22581" y="1006996"/>
          <a:ext cx="4835748" cy="3715475"/>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 Placeholder 3"/>
          <p:cNvSpPr txBox="1">
            <a:spLocks/>
          </p:cNvSpPr>
          <p:nvPr/>
        </p:nvSpPr>
        <p:spPr>
          <a:xfrm>
            <a:off x="0" y="4388634"/>
            <a:ext cx="9144000" cy="70856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9063" indent="-119063">
              <a:buNone/>
            </a:pPr>
            <a:r>
              <a:rPr lang="en-US" sz="1100" dirty="0">
                <a:solidFill>
                  <a:schemeClr val="accent4">
                    <a:lumMod val="50000"/>
                  </a:schemeClr>
                </a:solidFill>
                <a:latin typeface="Calibri" panose="020F0502020204030204" pitchFamily="34" charset="0"/>
              </a:rPr>
              <a:t>* 	All races are non-Hispanic;  multiple race indicates two or more races reported for a person, but does not include persons of Hispanic/Latino origin.</a:t>
            </a:r>
          </a:p>
          <a:p>
            <a:pPr marL="119063" indent="-119063">
              <a:buNone/>
            </a:pPr>
            <a:r>
              <a:rPr lang="en-US" sz="1100" baseline="30000" dirty="0">
                <a:solidFill>
                  <a:schemeClr val="accent4">
                    <a:lumMod val="50000"/>
                  </a:schemeClr>
                </a:solidFill>
                <a:latin typeface="Calibri" panose="020F0502020204030204" pitchFamily="34" charset="0"/>
              </a:rPr>
              <a:t>† </a:t>
            </a:r>
            <a:r>
              <a:rPr lang="en-US" sz="1100" dirty="0">
                <a:solidFill>
                  <a:schemeClr val="accent4">
                    <a:lumMod val="50000"/>
                  </a:schemeClr>
                </a:solidFill>
                <a:latin typeface="Calibri" panose="020F0502020204030204" pitchFamily="34" charset="0"/>
              </a:rPr>
              <a:t>	</a:t>
            </a:r>
            <a:r>
              <a:rPr lang="en-US" sz="1100" dirty="0" smtClean="0">
                <a:solidFill>
                  <a:schemeClr val="accent4">
                    <a:lumMod val="50000"/>
                  </a:schemeClr>
                </a:solidFill>
                <a:latin typeface="Calibri" panose="020F0502020204030204" pitchFamily="34" charset="0"/>
              </a:rPr>
              <a:t>Percentages are rounded; as </a:t>
            </a:r>
            <a:r>
              <a:rPr lang="en-US" sz="1100" dirty="0">
                <a:solidFill>
                  <a:schemeClr val="accent4">
                    <a:lumMod val="50000"/>
                  </a:schemeClr>
                </a:solidFill>
                <a:latin typeface="Calibri" panose="020F0502020204030204" pitchFamily="34" charset="0"/>
              </a:rPr>
              <a:t>of June </a:t>
            </a:r>
            <a:r>
              <a:rPr lang="en-US" sz="1100" dirty="0" smtClean="0">
                <a:solidFill>
                  <a:schemeClr val="accent4">
                    <a:lumMod val="50000"/>
                  </a:schemeClr>
                </a:solidFill>
                <a:latin typeface="Calibri" panose="020F0502020204030204" pitchFamily="34" charset="0"/>
              </a:rPr>
              <a:t>21, 2017.</a:t>
            </a:r>
            <a:endParaRPr lang="en-US" sz="1100" dirty="0">
              <a:solidFill>
                <a:schemeClr val="accent4">
                  <a:lumMod val="50000"/>
                </a:schemeClr>
              </a:solidFill>
              <a:latin typeface="Calibri" panose="020F0502020204030204" pitchFamily="34" charset="0"/>
            </a:endParaRPr>
          </a:p>
          <a:p>
            <a:pPr marL="119063" indent="-119063">
              <a:buNone/>
            </a:pPr>
            <a:r>
              <a:rPr lang="en-US" sz="1100" baseline="30000" dirty="0">
                <a:solidFill>
                  <a:schemeClr val="accent4">
                    <a:lumMod val="50000"/>
                  </a:schemeClr>
                </a:solidFill>
                <a:latin typeface="Calibri" panose="020F0502020204030204" pitchFamily="34" charset="0"/>
              </a:rPr>
              <a:t>§</a:t>
            </a:r>
            <a:r>
              <a:rPr lang="en-US" sz="1100" dirty="0">
                <a:solidFill>
                  <a:schemeClr val="accent4">
                    <a:lumMod val="50000"/>
                  </a:schemeClr>
                </a:solidFill>
                <a:latin typeface="Calibri" panose="020F0502020204030204" pitchFamily="34" charset="0"/>
              </a:rPr>
              <a:t>	American Indian/Alaska Native </a:t>
            </a:r>
            <a:r>
              <a:rPr lang="en-US" sz="1100" dirty="0" smtClean="0">
                <a:solidFill>
                  <a:schemeClr val="accent4">
                    <a:lumMod val="50000"/>
                  </a:schemeClr>
                </a:solidFill>
                <a:latin typeface="Calibri" panose="020F0502020204030204" pitchFamily="34" charset="0"/>
              </a:rPr>
              <a:t>accounted </a:t>
            </a:r>
            <a:r>
              <a:rPr lang="en-US" sz="1100" dirty="0">
                <a:solidFill>
                  <a:schemeClr val="accent4">
                    <a:lumMod val="50000"/>
                  </a:schemeClr>
                </a:solidFill>
                <a:latin typeface="Calibri" panose="020F0502020204030204" pitchFamily="34" charset="0"/>
              </a:rPr>
              <a:t>for &lt;1% of cases among </a:t>
            </a:r>
            <a:r>
              <a:rPr lang="en-US" sz="1100" dirty="0" smtClean="0">
                <a:solidFill>
                  <a:schemeClr val="accent4">
                    <a:lumMod val="50000"/>
                  </a:schemeClr>
                </a:solidFill>
                <a:latin typeface="Calibri" panose="020F0502020204030204" pitchFamily="34" charset="0"/>
              </a:rPr>
              <a:t>non-U.S.–born </a:t>
            </a:r>
            <a:r>
              <a:rPr lang="en-US" sz="1100" dirty="0">
                <a:solidFill>
                  <a:schemeClr val="accent4">
                    <a:lumMod val="50000"/>
                  </a:schemeClr>
                </a:solidFill>
                <a:latin typeface="Calibri" panose="020F0502020204030204" pitchFamily="34" charset="0"/>
              </a:rPr>
              <a:t>persons and are not shown.</a:t>
            </a:r>
            <a:endParaRPr lang="en-US" sz="1000" dirty="0">
              <a:solidFill>
                <a:schemeClr val="accent4">
                  <a:lumMod val="50000"/>
                </a:schemeClr>
              </a:solidFill>
              <a:latin typeface="Calibri" panose="020F0502020204030204" pitchFamily="34" charset="0"/>
            </a:endParaRPr>
          </a:p>
        </p:txBody>
      </p:sp>
    </p:spTree>
    <p:extLst>
      <p:ext uri="{BB962C8B-B14F-4D97-AF65-F5344CB8AC3E}">
        <p14:creationId xmlns:p14="http://schemas.microsoft.com/office/powerpoint/2010/main" val="200644407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Percentage of </a:t>
            </a:r>
            <a:r>
              <a:rPr lang="en-US" dirty="0" smtClean="0"/>
              <a:t>Non-U.S.–Born </a:t>
            </a:r>
            <a:r>
              <a:rPr lang="en-US" dirty="0"/>
              <a:t>Persons</a:t>
            </a:r>
            <a:br>
              <a:rPr lang="en-US" dirty="0"/>
            </a:br>
            <a:r>
              <a:rPr lang="en-US" dirty="0"/>
              <a:t>Among TB Cases, United States,* </a:t>
            </a:r>
            <a:r>
              <a:rPr lang="en-US" dirty="0" smtClean="0"/>
              <a:t>2006 </a:t>
            </a:r>
            <a:r>
              <a:rPr lang="en-US" dirty="0"/>
              <a:t>and </a:t>
            </a:r>
            <a:r>
              <a:rPr lang="en-US" dirty="0" smtClean="0"/>
              <a:t>2016</a:t>
            </a:r>
            <a:endParaRPr lang="en-US" dirty="0"/>
          </a:p>
        </p:txBody>
      </p:sp>
      <p:sp>
        <p:nvSpPr>
          <p:cNvPr id="4" name="Text Box 75"/>
          <p:cNvSpPr txBox="1">
            <a:spLocks noChangeArrowheads="1"/>
          </p:cNvSpPr>
          <p:nvPr/>
        </p:nvSpPr>
        <p:spPr bwMode="auto">
          <a:xfrm>
            <a:off x="1600200" y="960448"/>
            <a:ext cx="1056700" cy="584775"/>
          </a:xfrm>
          <a:prstGeom prst="rect">
            <a:avLst/>
          </a:prstGeom>
          <a:noFill/>
          <a:ln w="9525">
            <a:noFill/>
            <a:miter lim="800000"/>
            <a:headEnd/>
            <a:tailEnd/>
          </a:ln>
          <a:effectLst/>
        </p:spPr>
        <p:txBody>
          <a:bodyPr wrap="none">
            <a:spAutoFit/>
          </a:bodyPr>
          <a:lstStyle/>
          <a:p>
            <a:pPr algn="l"/>
            <a:r>
              <a:rPr lang="en-US" sz="3200" dirty="0" smtClean="0">
                <a:solidFill>
                  <a:schemeClr val="accent4">
                    <a:lumMod val="50000"/>
                  </a:schemeClr>
                </a:solidFill>
              </a:rPr>
              <a:t>2006</a:t>
            </a:r>
            <a:endParaRPr lang="en-US" sz="3200" b="0" dirty="0">
              <a:solidFill>
                <a:schemeClr val="accent4">
                  <a:lumMod val="50000"/>
                </a:schemeClr>
              </a:solidFill>
            </a:endParaRPr>
          </a:p>
        </p:txBody>
      </p:sp>
      <p:sp>
        <p:nvSpPr>
          <p:cNvPr id="5" name="Text Box 76"/>
          <p:cNvSpPr txBox="1">
            <a:spLocks noChangeArrowheads="1"/>
          </p:cNvSpPr>
          <p:nvPr/>
        </p:nvSpPr>
        <p:spPr bwMode="auto">
          <a:xfrm>
            <a:off x="6488113" y="1088023"/>
            <a:ext cx="163512" cy="579438"/>
          </a:xfrm>
          <a:prstGeom prst="rect">
            <a:avLst/>
          </a:prstGeom>
          <a:noFill/>
          <a:ln w="9525">
            <a:noFill/>
            <a:miter lim="800000"/>
            <a:headEnd/>
            <a:tailEnd/>
          </a:ln>
          <a:effectLst/>
        </p:spPr>
        <p:txBody>
          <a:bodyPr wrap="none">
            <a:spAutoFit/>
          </a:bodyPr>
          <a:lstStyle/>
          <a:p>
            <a:pPr algn="l"/>
            <a:endParaRPr lang="en-US" sz="3200" b="0" dirty="0">
              <a:solidFill>
                <a:schemeClr val="tx1"/>
              </a:solidFill>
            </a:endParaRPr>
          </a:p>
        </p:txBody>
      </p:sp>
      <p:sp>
        <p:nvSpPr>
          <p:cNvPr id="6" name="Rectangle 77"/>
          <p:cNvSpPr>
            <a:spLocks noChangeArrowheads="1"/>
          </p:cNvSpPr>
          <p:nvPr/>
        </p:nvSpPr>
        <p:spPr bwMode="auto">
          <a:xfrm>
            <a:off x="6096000" y="960448"/>
            <a:ext cx="1056700" cy="584775"/>
          </a:xfrm>
          <a:prstGeom prst="rect">
            <a:avLst/>
          </a:prstGeom>
          <a:noFill/>
          <a:ln w="9525">
            <a:noFill/>
            <a:miter lim="800000"/>
            <a:headEnd/>
            <a:tailEnd/>
          </a:ln>
          <a:effectLst/>
        </p:spPr>
        <p:txBody>
          <a:bodyPr wrap="none">
            <a:spAutoFit/>
          </a:bodyPr>
          <a:lstStyle/>
          <a:p>
            <a:pPr algn="l"/>
            <a:r>
              <a:rPr lang="en-US" sz="3200" dirty="0" smtClean="0">
                <a:solidFill>
                  <a:schemeClr val="accent4">
                    <a:lumMod val="50000"/>
                  </a:schemeClr>
                </a:solidFill>
              </a:rPr>
              <a:t>2016</a:t>
            </a:r>
            <a:endParaRPr lang="en-US" sz="3200" dirty="0">
              <a:solidFill>
                <a:schemeClr val="accent4">
                  <a:lumMod val="50000"/>
                </a:schemeClr>
              </a:solidFill>
            </a:endParaRPr>
          </a:p>
        </p:txBody>
      </p:sp>
      <p:sp>
        <p:nvSpPr>
          <p:cNvPr id="7" name="Text Box 159"/>
          <p:cNvSpPr txBox="1">
            <a:spLocks noChangeAspect="1" noChangeArrowheads="1"/>
          </p:cNvSpPr>
          <p:nvPr/>
        </p:nvSpPr>
        <p:spPr bwMode="auto">
          <a:xfrm>
            <a:off x="3760375" y="2658297"/>
            <a:ext cx="527050" cy="306387"/>
          </a:xfrm>
          <a:prstGeom prst="rect">
            <a:avLst/>
          </a:prstGeom>
          <a:noFill/>
          <a:ln w="9525">
            <a:noFill/>
            <a:miter lim="800000"/>
            <a:headEnd/>
            <a:tailEnd/>
          </a:ln>
          <a:effectLst/>
        </p:spPr>
        <p:txBody>
          <a:bodyPr>
            <a:spAutoFit/>
          </a:bodyPr>
          <a:lstStyle/>
          <a:p>
            <a:pPr algn="l"/>
            <a:r>
              <a:rPr lang="en-US" sz="1400" dirty="0">
                <a:solidFill>
                  <a:schemeClr val="accent4">
                    <a:lumMod val="50000"/>
                  </a:schemeClr>
                </a:solidFill>
              </a:rPr>
              <a:t>DC</a:t>
            </a:r>
          </a:p>
        </p:txBody>
      </p:sp>
      <p:sp>
        <p:nvSpPr>
          <p:cNvPr id="8" name="Text Box 159"/>
          <p:cNvSpPr txBox="1">
            <a:spLocks noChangeAspect="1" noChangeArrowheads="1"/>
          </p:cNvSpPr>
          <p:nvPr/>
        </p:nvSpPr>
        <p:spPr bwMode="auto">
          <a:xfrm>
            <a:off x="8205591" y="2647014"/>
            <a:ext cx="527050" cy="306387"/>
          </a:xfrm>
          <a:prstGeom prst="rect">
            <a:avLst/>
          </a:prstGeom>
          <a:noFill/>
          <a:ln w="9525">
            <a:noFill/>
            <a:miter lim="800000"/>
            <a:headEnd/>
            <a:tailEnd/>
          </a:ln>
          <a:effectLst/>
        </p:spPr>
        <p:txBody>
          <a:bodyPr>
            <a:spAutoFit/>
          </a:bodyPr>
          <a:lstStyle/>
          <a:p>
            <a:pPr algn="l"/>
            <a:r>
              <a:rPr lang="en-US" sz="1400" dirty="0">
                <a:solidFill>
                  <a:schemeClr val="accent4">
                    <a:lumMod val="50000"/>
                  </a:schemeClr>
                </a:solidFill>
              </a:rPr>
              <a:t>DC</a:t>
            </a:r>
          </a:p>
        </p:txBody>
      </p:sp>
      <p:grpSp>
        <p:nvGrpSpPr>
          <p:cNvPr id="9" name="Group 8"/>
          <p:cNvGrpSpPr/>
          <p:nvPr/>
        </p:nvGrpSpPr>
        <p:grpSpPr>
          <a:xfrm>
            <a:off x="4795656" y="1613992"/>
            <a:ext cx="3657600" cy="2286000"/>
            <a:chOff x="4724401" y="2514600"/>
            <a:chExt cx="4029128" cy="2640013"/>
          </a:xfrm>
        </p:grpSpPr>
        <p:sp>
          <p:nvSpPr>
            <p:cNvPr id="10" name="Freeform 78"/>
            <p:cNvSpPr>
              <a:spLocks noChangeAspect="1"/>
            </p:cNvSpPr>
            <p:nvPr/>
          </p:nvSpPr>
          <p:spPr bwMode="auto">
            <a:xfrm>
              <a:off x="4918613" y="2514600"/>
              <a:ext cx="516357" cy="398345"/>
            </a:xfrm>
            <a:custGeom>
              <a:avLst/>
              <a:gdLst/>
              <a:ahLst/>
              <a:cxnLst>
                <a:cxn ang="0">
                  <a:pos x="33" y="202"/>
                </a:cxn>
                <a:cxn ang="0">
                  <a:pos x="26" y="313"/>
                </a:cxn>
                <a:cxn ang="0">
                  <a:pos x="41" y="327"/>
                </a:cxn>
                <a:cxn ang="0">
                  <a:pos x="22" y="362"/>
                </a:cxn>
                <a:cxn ang="0">
                  <a:pos x="30" y="379"/>
                </a:cxn>
                <a:cxn ang="0">
                  <a:pos x="13" y="425"/>
                </a:cxn>
                <a:cxn ang="0">
                  <a:pos x="0" y="434"/>
                </a:cxn>
                <a:cxn ang="0">
                  <a:pos x="72" y="493"/>
                </a:cxn>
                <a:cxn ang="0">
                  <a:pos x="118" y="594"/>
                </a:cxn>
                <a:cxn ang="0">
                  <a:pos x="347" y="673"/>
                </a:cxn>
                <a:cxn ang="0">
                  <a:pos x="855" y="735"/>
                </a:cxn>
                <a:cxn ang="0">
                  <a:pos x="296" y="0"/>
                </a:cxn>
                <a:cxn ang="0">
                  <a:pos x="287" y="16"/>
                </a:cxn>
                <a:cxn ang="0">
                  <a:pos x="294" y="50"/>
                </a:cxn>
                <a:cxn ang="0">
                  <a:pos x="312" y="72"/>
                </a:cxn>
                <a:cxn ang="0">
                  <a:pos x="284" y="91"/>
                </a:cxn>
                <a:cxn ang="0">
                  <a:pos x="291" y="110"/>
                </a:cxn>
                <a:cxn ang="0">
                  <a:pos x="302" y="189"/>
                </a:cxn>
                <a:cxn ang="0">
                  <a:pos x="297" y="202"/>
                </a:cxn>
                <a:cxn ang="0">
                  <a:pos x="275" y="248"/>
                </a:cxn>
                <a:cxn ang="0">
                  <a:pos x="267" y="267"/>
                </a:cxn>
                <a:cxn ang="0">
                  <a:pos x="249" y="327"/>
                </a:cxn>
                <a:cxn ang="0">
                  <a:pos x="209" y="347"/>
                </a:cxn>
                <a:cxn ang="0">
                  <a:pos x="192" y="337"/>
                </a:cxn>
                <a:cxn ang="0">
                  <a:pos x="178" y="347"/>
                </a:cxn>
                <a:cxn ang="0">
                  <a:pos x="180" y="325"/>
                </a:cxn>
                <a:cxn ang="0">
                  <a:pos x="165" y="314"/>
                </a:cxn>
                <a:cxn ang="0">
                  <a:pos x="189" y="299"/>
                </a:cxn>
                <a:cxn ang="0">
                  <a:pos x="203" y="328"/>
                </a:cxn>
                <a:cxn ang="0">
                  <a:pos x="221" y="310"/>
                </a:cxn>
                <a:cxn ang="0">
                  <a:pos x="239" y="295"/>
                </a:cxn>
                <a:cxn ang="0">
                  <a:pos x="229" y="267"/>
                </a:cxn>
                <a:cxn ang="0">
                  <a:pos x="244" y="232"/>
                </a:cxn>
                <a:cxn ang="0">
                  <a:pos x="259" y="191"/>
                </a:cxn>
                <a:cxn ang="0">
                  <a:pos x="237" y="221"/>
                </a:cxn>
                <a:cxn ang="0">
                  <a:pos x="192" y="256"/>
                </a:cxn>
                <a:cxn ang="0">
                  <a:pos x="178" y="286"/>
                </a:cxn>
                <a:cxn ang="0">
                  <a:pos x="211" y="232"/>
                </a:cxn>
                <a:cxn ang="0">
                  <a:pos x="247" y="207"/>
                </a:cxn>
                <a:cxn ang="0">
                  <a:pos x="250" y="175"/>
                </a:cxn>
                <a:cxn ang="0">
                  <a:pos x="240" y="152"/>
                </a:cxn>
                <a:cxn ang="0">
                  <a:pos x="231" y="158"/>
                </a:cxn>
                <a:cxn ang="0">
                  <a:pos x="209" y="137"/>
                </a:cxn>
                <a:cxn ang="0">
                  <a:pos x="40" y="33"/>
                </a:cxn>
              </a:cxnLst>
              <a:rect l="0" t="0" r="r" b="b"/>
              <a:pathLst>
                <a:path w="966" h="735">
                  <a:moveTo>
                    <a:pt x="22" y="124"/>
                  </a:moveTo>
                  <a:lnTo>
                    <a:pt x="35" y="159"/>
                  </a:lnTo>
                  <a:lnTo>
                    <a:pt x="33" y="202"/>
                  </a:lnTo>
                  <a:lnTo>
                    <a:pt x="30" y="241"/>
                  </a:lnTo>
                  <a:lnTo>
                    <a:pt x="35" y="257"/>
                  </a:lnTo>
                  <a:lnTo>
                    <a:pt x="26" y="313"/>
                  </a:lnTo>
                  <a:lnTo>
                    <a:pt x="43" y="299"/>
                  </a:lnTo>
                  <a:lnTo>
                    <a:pt x="68" y="323"/>
                  </a:lnTo>
                  <a:lnTo>
                    <a:pt x="41" y="327"/>
                  </a:lnTo>
                  <a:lnTo>
                    <a:pt x="24" y="323"/>
                  </a:lnTo>
                  <a:lnTo>
                    <a:pt x="23" y="347"/>
                  </a:lnTo>
                  <a:lnTo>
                    <a:pt x="22" y="362"/>
                  </a:lnTo>
                  <a:lnTo>
                    <a:pt x="44" y="362"/>
                  </a:lnTo>
                  <a:lnTo>
                    <a:pt x="48" y="371"/>
                  </a:lnTo>
                  <a:lnTo>
                    <a:pt x="30" y="379"/>
                  </a:lnTo>
                  <a:lnTo>
                    <a:pt x="33" y="403"/>
                  </a:lnTo>
                  <a:lnTo>
                    <a:pt x="20" y="427"/>
                  </a:lnTo>
                  <a:lnTo>
                    <a:pt x="13" y="425"/>
                  </a:lnTo>
                  <a:lnTo>
                    <a:pt x="22" y="388"/>
                  </a:lnTo>
                  <a:lnTo>
                    <a:pt x="15" y="378"/>
                  </a:lnTo>
                  <a:lnTo>
                    <a:pt x="0" y="434"/>
                  </a:lnTo>
                  <a:lnTo>
                    <a:pt x="24" y="452"/>
                  </a:lnTo>
                  <a:lnTo>
                    <a:pt x="68" y="474"/>
                  </a:lnTo>
                  <a:lnTo>
                    <a:pt x="72" y="493"/>
                  </a:lnTo>
                  <a:lnTo>
                    <a:pt x="90" y="493"/>
                  </a:lnTo>
                  <a:lnTo>
                    <a:pt x="127" y="568"/>
                  </a:lnTo>
                  <a:lnTo>
                    <a:pt x="118" y="594"/>
                  </a:lnTo>
                  <a:lnTo>
                    <a:pt x="177" y="642"/>
                  </a:lnTo>
                  <a:lnTo>
                    <a:pt x="275" y="640"/>
                  </a:lnTo>
                  <a:lnTo>
                    <a:pt x="347" y="673"/>
                  </a:lnTo>
                  <a:lnTo>
                    <a:pt x="382" y="665"/>
                  </a:lnTo>
                  <a:lnTo>
                    <a:pt x="604" y="673"/>
                  </a:lnTo>
                  <a:lnTo>
                    <a:pt x="855" y="735"/>
                  </a:lnTo>
                  <a:lnTo>
                    <a:pt x="860" y="654"/>
                  </a:lnTo>
                  <a:lnTo>
                    <a:pt x="966" y="181"/>
                  </a:lnTo>
                  <a:lnTo>
                    <a:pt x="296" y="0"/>
                  </a:lnTo>
                  <a:lnTo>
                    <a:pt x="289" y="3"/>
                  </a:lnTo>
                  <a:lnTo>
                    <a:pt x="294" y="12"/>
                  </a:lnTo>
                  <a:lnTo>
                    <a:pt x="287" y="16"/>
                  </a:lnTo>
                  <a:lnTo>
                    <a:pt x="294" y="26"/>
                  </a:lnTo>
                  <a:lnTo>
                    <a:pt x="292" y="38"/>
                  </a:lnTo>
                  <a:lnTo>
                    <a:pt x="294" y="50"/>
                  </a:lnTo>
                  <a:lnTo>
                    <a:pt x="302" y="44"/>
                  </a:lnTo>
                  <a:lnTo>
                    <a:pt x="316" y="51"/>
                  </a:lnTo>
                  <a:lnTo>
                    <a:pt x="312" y="72"/>
                  </a:lnTo>
                  <a:lnTo>
                    <a:pt x="314" y="81"/>
                  </a:lnTo>
                  <a:lnTo>
                    <a:pt x="300" y="110"/>
                  </a:lnTo>
                  <a:lnTo>
                    <a:pt x="284" y="91"/>
                  </a:lnTo>
                  <a:lnTo>
                    <a:pt x="279" y="92"/>
                  </a:lnTo>
                  <a:lnTo>
                    <a:pt x="279" y="105"/>
                  </a:lnTo>
                  <a:lnTo>
                    <a:pt x="291" y="110"/>
                  </a:lnTo>
                  <a:lnTo>
                    <a:pt x="303" y="139"/>
                  </a:lnTo>
                  <a:lnTo>
                    <a:pt x="297" y="176"/>
                  </a:lnTo>
                  <a:lnTo>
                    <a:pt x="302" y="189"/>
                  </a:lnTo>
                  <a:lnTo>
                    <a:pt x="314" y="191"/>
                  </a:lnTo>
                  <a:lnTo>
                    <a:pt x="308" y="199"/>
                  </a:lnTo>
                  <a:lnTo>
                    <a:pt x="297" y="202"/>
                  </a:lnTo>
                  <a:lnTo>
                    <a:pt x="279" y="227"/>
                  </a:lnTo>
                  <a:lnTo>
                    <a:pt x="279" y="236"/>
                  </a:lnTo>
                  <a:lnTo>
                    <a:pt x="275" y="248"/>
                  </a:lnTo>
                  <a:lnTo>
                    <a:pt x="268" y="251"/>
                  </a:lnTo>
                  <a:lnTo>
                    <a:pt x="275" y="263"/>
                  </a:lnTo>
                  <a:lnTo>
                    <a:pt x="267" y="267"/>
                  </a:lnTo>
                  <a:lnTo>
                    <a:pt x="266" y="308"/>
                  </a:lnTo>
                  <a:lnTo>
                    <a:pt x="249" y="315"/>
                  </a:lnTo>
                  <a:lnTo>
                    <a:pt x="249" y="327"/>
                  </a:lnTo>
                  <a:lnTo>
                    <a:pt x="237" y="313"/>
                  </a:lnTo>
                  <a:lnTo>
                    <a:pt x="237" y="319"/>
                  </a:lnTo>
                  <a:lnTo>
                    <a:pt x="209" y="347"/>
                  </a:lnTo>
                  <a:lnTo>
                    <a:pt x="200" y="342"/>
                  </a:lnTo>
                  <a:lnTo>
                    <a:pt x="194" y="329"/>
                  </a:lnTo>
                  <a:lnTo>
                    <a:pt x="192" y="337"/>
                  </a:lnTo>
                  <a:lnTo>
                    <a:pt x="185" y="331"/>
                  </a:lnTo>
                  <a:lnTo>
                    <a:pt x="180" y="350"/>
                  </a:lnTo>
                  <a:lnTo>
                    <a:pt x="178" y="347"/>
                  </a:lnTo>
                  <a:lnTo>
                    <a:pt x="178" y="334"/>
                  </a:lnTo>
                  <a:lnTo>
                    <a:pt x="170" y="336"/>
                  </a:lnTo>
                  <a:lnTo>
                    <a:pt x="180" y="325"/>
                  </a:lnTo>
                  <a:lnTo>
                    <a:pt x="166" y="323"/>
                  </a:lnTo>
                  <a:lnTo>
                    <a:pt x="178" y="317"/>
                  </a:lnTo>
                  <a:lnTo>
                    <a:pt x="165" y="314"/>
                  </a:lnTo>
                  <a:lnTo>
                    <a:pt x="171" y="305"/>
                  </a:lnTo>
                  <a:lnTo>
                    <a:pt x="183" y="314"/>
                  </a:lnTo>
                  <a:lnTo>
                    <a:pt x="189" y="299"/>
                  </a:lnTo>
                  <a:lnTo>
                    <a:pt x="209" y="289"/>
                  </a:lnTo>
                  <a:lnTo>
                    <a:pt x="199" y="317"/>
                  </a:lnTo>
                  <a:lnTo>
                    <a:pt x="203" y="328"/>
                  </a:lnTo>
                  <a:lnTo>
                    <a:pt x="211" y="305"/>
                  </a:lnTo>
                  <a:lnTo>
                    <a:pt x="229" y="293"/>
                  </a:lnTo>
                  <a:lnTo>
                    <a:pt x="221" y="310"/>
                  </a:lnTo>
                  <a:lnTo>
                    <a:pt x="229" y="319"/>
                  </a:lnTo>
                  <a:lnTo>
                    <a:pt x="229" y="306"/>
                  </a:lnTo>
                  <a:lnTo>
                    <a:pt x="239" y="295"/>
                  </a:lnTo>
                  <a:lnTo>
                    <a:pt x="250" y="278"/>
                  </a:lnTo>
                  <a:lnTo>
                    <a:pt x="247" y="266"/>
                  </a:lnTo>
                  <a:lnTo>
                    <a:pt x="229" y="267"/>
                  </a:lnTo>
                  <a:lnTo>
                    <a:pt x="233" y="248"/>
                  </a:lnTo>
                  <a:lnTo>
                    <a:pt x="242" y="258"/>
                  </a:lnTo>
                  <a:lnTo>
                    <a:pt x="244" y="232"/>
                  </a:lnTo>
                  <a:lnTo>
                    <a:pt x="267" y="233"/>
                  </a:lnTo>
                  <a:lnTo>
                    <a:pt x="268" y="207"/>
                  </a:lnTo>
                  <a:lnTo>
                    <a:pt x="259" y="191"/>
                  </a:lnTo>
                  <a:lnTo>
                    <a:pt x="259" y="217"/>
                  </a:lnTo>
                  <a:lnTo>
                    <a:pt x="252" y="211"/>
                  </a:lnTo>
                  <a:lnTo>
                    <a:pt x="237" y="221"/>
                  </a:lnTo>
                  <a:lnTo>
                    <a:pt x="228" y="239"/>
                  </a:lnTo>
                  <a:lnTo>
                    <a:pt x="215" y="241"/>
                  </a:lnTo>
                  <a:lnTo>
                    <a:pt x="192" y="256"/>
                  </a:lnTo>
                  <a:lnTo>
                    <a:pt x="173" y="278"/>
                  </a:lnTo>
                  <a:lnTo>
                    <a:pt x="205" y="278"/>
                  </a:lnTo>
                  <a:lnTo>
                    <a:pt x="178" y="286"/>
                  </a:lnTo>
                  <a:lnTo>
                    <a:pt x="165" y="280"/>
                  </a:lnTo>
                  <a:lnTo>
                    <a:pt x="192" y="241"/>
                  </a:lnTo>
                  <a:lnTo>
                    <a:pt x="211" y="232"/>
                  </a:lnTo>
                  <a:lnTo>
                    <a:pt x="231" y="205"/>
                  </a:lnTo>
                  <a:lnTo>
                    <a:pt x="234" y="218"/>
                  </a:lnTo>
                  <a:lnTo>
                    <a:pt x="247" y="207"/>
                  </a:lnTo>
                  <a:lnTo>
                    <a:pt x="259" y="179"/>
                  </a:lnTo>
                  <a:lnTo>
                    <a:pt x="254" y="161"/>
                  </a:lnTo>
                  <a:lnTo>
                    <a:pt x="250" y="175"/>
                  </a:lnTo>
                  <a:lnTo>
                    <a:pt x="244" y="172"/>
                  </a:lnTo>
                  <a:lnTo>
                    <a:pt x="250" y="152"/>
                  </a:lnTo>
                  <a:lnTo>
                    <a:pt x="240" y="152"/>
                  </a:lnTo>
                  <a:lnTo>
                    <a:pt x="239" y="170"/>
                  </a:lnTo>
                  <a:lnTo>
                    <a:pt x="232" y="176"/>
                  </a:lnTo>
                  <a:lnTo>
                    <a:pt x="231" y="158"/>
                  </a:lnTo>
                  <a:lnTo>
                    <a:pt x="224" y="152"/>
                  </a:lnTo>
                  <a:lnTo>
                    <a:pt x="218" y="161"/>
                  </a:lnTo>
                  <a:lnTo>
                    <a:pt x="209" y="137"/>
                  </a:lnTo>
                  <a:lnTo>
                    <a:pt x="185" y="134"/>
                  </a:lnTo>
                  <a:lnTo>
                    <a:pt x="100" y="91"/>
                  </a:lnTo>
                  <a:lnTo>
                    <a:pt x="40" y="33"/>
                  </a:lnTo>
                  <a:lnTo>
                    <a:pt x="23" y="75"/>
                  </a:lnTo>
                  <a:lnTo>
                    <a:pt x="22" y="124"/>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 name="Freeform 79"/>
            <p:cNvSpPr>
              <a:spLocks noChangeAspect="1"/>
            </p:cNvSpPr>
            <p:nvPr/>
          </p:nvSpPr>
          <p:spPr bwMode="auto">
            <a:xfrm>
              <a:off x="4724401" y="3170698"/>
              <a:ext cx="613463" cy="1112242"/>
            </a:xfrm>
            <a:custGeom>
              <a:avLst/>
              <a:gdLst/>
              <a:ahLst/>
              <a:cxnLst>
                <a:cxn ang="0">
                  <a:pos x="26" y="372"/>
                </a:cxn>
                <a:cxn ang="0">
                  <a:pos x="40" y="416"/>
                </a:cxn>
                <a:cxn ang="0">
                  <a:pos x="8" y="578"/>
                </a:cxn>
                <a:cxn ang="0">
                  <a:pos x="30" y="624"/>
                </a:cxn>
                <a:cxn ang="0">
                  <a:pos x="119" y="837"/>
                </a:cxn>
                <a:cxn ang="0">
                  <a:pos x="129" y="832"/>
                </a:cxn>
                <a:cxn ang="0">
                  <a:pos x="133" y="786"/>
                </a:cxn>
                <a:cxn ang="0">
                  <a:pos x="147" y="777"/>
                </a:cxn>
                <a:cxn ang="0">
                  <a:pos x="164" y="790"/>
                </a:cxn>
                <a:cxn ang="0">
                  <a:pos x="136" y="816"/>
                </a:cxn>
                <a:cxn ang="0">
                  <a:pos x="147" y="835"/>
                </a:cxn>
                <a:cxn ang="0">
                  <a:pos x="172" y="924"/>
                </a:cxn>
                <a:cxn ang="0">
                  <a:pos x="157" y="919"/>
                </a:cxn>
                <a:cxn ang="0">
                  <a:pos x="125" y="884"/>
                </a:cxn>
                <a:cxn ang="0">
                  <a:pos x="133" y="849"/>
                </a:cxn>
                <a:cxn ang="0">
                  <a:pos x="119" y="850"/>
                </a:cxn>
                <a:cxn ang="0">
                  <a:pos x="98" y="888"/>
                </a:cxn>
                <a:cxn ang="0">
                  <a:pos x="107" y="972"/>
                </a:cxn>
                <a:cxn ang="0">
                  <a:pos x="125" y="1009"/>
                </a:cxn>
                <a:cxn ang="0">
                  <a:pos x="167" y="1041"/>
                </a:cxn>
                <a:cxn ang="0">
                  <a:pos x="152" y="1083"/>
                </a:cxn>
                <a:cxn ang="0">
                  <a:pos x="129" y="1090"/>
                </a:cxn>
                <a:cxn ang="0">
                  <a:pos x="125" y="1142"/>
                </a:cxn>
                <a:cxn ang="0">
                  <a:pos x="180" y="1267"/>
                </a:cxn>
                <a:cxn ang="0">
                  <a:pos x="225" y="1341"/>
                </a:cxn>
                <a:cxn ang="0">
                  <a:pos x="219" y="1388"/>
                </a:cxn>
                <a:cxn ang="0">
                  <a:pos x="246" y="1417"/>
                </a:cxn>
                <a:cxn ang="0">
                  <a:pos x="234" y="1446"/>
                </a:cxn>
                <a:cxn ang="0">
                  <a:pos x="218" y="1517"/>
                </a:cxn>
                <a:cxn ang="0">
                  <a:pos x="239" y="1544"/>
                </a:cxn>
                <a:cxn ang="0">
                  <a:pos x="378" y="1595"/>
                </a:cxn>
                <a:cxn ang="0">
                  <a:pos x="436" y="1676"/>
                </a:cxn>
                <a:cxn ang="0">
                  <a:pos x="502" y="1704"/>
                </a:cxn>
                <a:cxn ang="0">
                  <a:pos x="503" y="1751"/>
                </a:cxn>
                <a:cxn ang="0">
                  <a:pos x="547" y="1763"/>
                </a:cxn>
                <a:cxn ang="0">
                  <a:pos x="606" y="1846"/>
                </a:cxn>
                <a:cxn ang="0">
                  <a:pos x="639" y="1918"/>
                </a:cxn>
                <a:cxn ang="0">
                  <a:pos x="641" y="2030"/>
                </a:cxn>
                <a:cxn ang="0">
                  <a:pos x="1047" y="2057"/>
                </a:cxn>
                <a:cxn ang="0">
                  <a:pos x="1022" y="2009"/>
                </a:cxn>
                <a:cxn ang="0">
                  <a:pos x="1035" y="1945"/>
                </a:cxn>
                <a:cxn ang="0">
                  <a:pos x="1101" y="1832"/>
                </a:cxn>
                <a:cxn ang="0">
                  <a:pos x="1147" y="1801"/>
                </a:cxn>
                <a:cxn ang="0">
                  <a:pos x="1119" y="1760"/>
                </a:cxn>
                <a:cxn ang="0">
                  <a:pos x="1102" y="1648"/>
                </a:cxn>
                <a:cxn ang="0">
                  <a:pos x="558" y="794"/>
                </a:cxn>
                <a:cxn ang="0">
                  <a:pos x="516" y="706"/>
                </a:cxn>
                <a:cxn ang="0">
                  <a:pos x="652" y="160"/>
                </a:cxn>
                <a:cxn ang="0">
                  <a:pos x="110" y="0"/>
                </a:cxn>
                <a:cxn ang="0">
                  <a:pos x="95" y="32"/>
                </a:cxn>
                <a:cxn ang="0">
                  <a:pos x="98" y="103"/>
                </a:cxn>
                <a:cxn ang="0">
                  <a:pos x="0" y="275"/>
                </a:cxn>
                <a:cxn ang="0">
                  <a:pos x="26" y="372"/>
                </a:cxn>
              </a:cxnLst>
              <a:rect l="0" t="0" r="r" b="b"/>
              <a:pathLst>
                <a:path w="1147" h="2057">
                  <a:moveTo>
                    <a:pt x="26" y="372"/>
                  </a:moveTo>
                  <a:lnTo>
                    <a:pt x="40" y="416"/>
                  </a:lnTo>
                  <a:lnTo>
                    <a:pt x="8" y="578"/>
                  </a:lnTo>
                  <a:lnTo>
                    <a:pt x="30" y="624"/>
                  </a:lnTo>
                  <a:lnTo>
                    <a:pt x="119" y="837"/>
                  </a:lnTo>
                  <a:lnTo>
                    <a:pt x="129" y="832"/>
                  </a:lnTo>
                  <a:lnTo>
                    <a:pt x="133" y="786"/>
                  </a:lnTo>
                  <a:lnTo>
                    <a:pt x="147" y="777"/>
                  </a:lnTo>
                  <a:lnTo>
                    <a:pt x="164" y="790"/>
                  </a:lnTo>
                  <a:lnTo>
                    <a:pt x="136" y="816"/>
                  </a:lnTo>
                  <a:lnTo>
                    <a:pt x="147" y="835"/>
                  </a:lnTo>
                  <a:lnTo>
                    <a:pt x="172" y="924"/>
                  </a:lnTo>
                  <a:lnTo>
                    <a:pt x="157" y="919"/>
                  </a:lnTo>
                  <a:lnTo>
                    <a:pt x="125" y="884"/>
                  </a:lnTo>
                  <a:lnTo>
                    <a:pt x="133" y="849"/>
                  </a:lnTo>
                  <a:lnTo>
                    <a:pt x="119" y="850"/>
                  </a:lnTo>
                  <a:lnTo>
                    <a:pt x="98" y="888"/>
                  </a:lnTo>
                  <a:lnTo>
                    <a:pt x="107" y="972"/>
                  </a:lnTo>
                  <a:lnTo>
                    <a:pt x="125" y="1009"/>
                  </a:lnTo>
                  <a:lnTo>
                    <a:pt x="167" y="1041"/>
                  </a:lnTo>
                  <a:lnTo>
                    <a:pt x="152" y="1083"/>
                  </a:lnTo>
                  <a:lnTo>
                    <a:pt x="129" y="1090"/>
                  </a:lnTo>
                  <a:lnTo>
                    <a:pt x="125" y="1142"/>
                  </a:lnTo>
                  <a:lnTo>
                    <a:pt x="180" y="1267"/>
                  </a:lnTo>
                  <a:lnTo>
                    <a:pt x="225" y="1341"/>
                  </a:lnTo>
                  <a:lnTo>
                    <a:pt x="219" y="1388"/>
                  </a:lnTo>
                  <a:lnTo>
                    <a:pt x="246" y="1417"/>
                  </a:lnTo>
                  <a:lnTo>
                    <a:pt x="234" y="1446"/>
                  </a:lnTo>
                  <a:lnTo>
                    <a:pt x="218" y="1517"/>
                  </a:lnTo>
                  <a:lnTo>
                    <a:pt x="239" y="1544"/>
                  </a:lnTo>
                  <a:lnTo>
                    <a:pt x="378" y="1595"/>
                  </a:lnTo>
                  <a:lnTo>
                    <a:pt x="436" y="1676"/>
                  </a:lnTo>
                  <a:lnTo>
                    <a:pt x="502" y="1704"/>
                  </a:lnTo>
                  <a:lnTo>
                    <a:pt x="503" y="1751"/>
                  </a:lnTo>
                  <a:lnTo>
                    <a:pt x="547" y="1763"/>
                  </a:lnTo>
                  <a:lnTo>
                    <a:pt x="606" y="1846"/>
                  </a:lnTo>
                  <a:lnTo>
                    <a:pt x="639" y="1918"/>
                  </a:lnTo>
                  <a:lnTo>
                    <a:pt x="641" y="2030"/>
                  </a:lnTo>
                  <a:lnTo>
                    <a:pt x="1047" y="2057"/>
                  </a:lnTo>
                  <a:lnTo>
                    <a:pt x="1022" y="2009"/>
                  </a:lnTo>
                  <a:lnTo>
                    <a:pt x="1035" y="1945"/>
                  </a:lnTo>
                  <a:lnTo>
                    <a:pt x="1101" y="1832"/>
                  </a:lnTo>
                  <a:lnTo>
                    <a:pt x="1147" y="1801"/>
                  </a:lnTo>
                  <a:lnTo>
                    <a:pt x="1119" y="1760"/>
                  </a:lnTo>
                  <a:lnTo>
                    <a:pt x="1102" y="1648"/>
                  </a:lnTo>
                  <a:lnTo>
                    <a:pt x="558" y="794"/>
                  </a:lnTo>
                  <a:lnTo>
                    <a:pt x="516" y="706"/>
                  </a:lnTo>
                  <a:lnTo>
                    <a:pt x="652" y="160"/>
                  </a:lnTo>
                  <a:lnTo>
                    <a:pt x="110" y="0"/>
                  </a:lnTo>
                  <a:lnTo>
                    <a:pt x="95" y="32"/>
                  </a:lnTo>
                  <a:lnTo>
                    <a:pt x="98" y="103"/>
                  </a:lnTo>
                  <a:lnTo>
                    <a:pt x="0" y="275"/>
                  </a:lnTo>
                  <a:lnTo>
                    <a:pt x="26" y="372"/>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 name="Freeform 80"/>
            <p:cNvSpPr>
              <a:spLocks noChangeAspect="1"/>
            </p:cNvSpPr>
            <p:nvPr/>
          </p:nvSpPr>
          <p:spPr bwMode="auto">
            <a:xfrm>
              <a:off x="5282375" y="2613015"/>
              <a:ext cx="459327" cy="787317"/>
            </a:xfrm>
            <a:custGeom>
              <a:avLst/>
              <a:gdLst/>
              <a:ahLst/>
              <a:cxnLst>
                <a:cxn ang="0">
                  <a:pos x="0" y="1297"/>
                </a:cxn>
                <a:cxn ang="0">
                  <a:pos x="69" y="983"/>
                </a:cxn>
                <a:cxn ang="0">
                  <a:pos x="104" y="901"/>
                </a:cxn>
                <a:cxn ang="0">
                  <a:pos x="74" y="861"/>
                </a:cxn>
                <a:cxn ang="0">
                  <a:pos x="81" y="824"/>
                </a:cxn>
                <a:cxn ang="0">
                  <a:pos x="135" y="771"/>
                </a:cxn>
                <a:cxn ang="0">
                  <a:pos x="180" y="698"/>
                </a:cxn>
                <a:cxn ang="0">
                  <a:pos x="219" y="636"/>
                </a:cxn>
                <a:cxn ang="0">
                  <a:pos x="190" y="586"/>
                </a:cxn>
                <a:cxn ang="0">
                  <a:pos x="176" y="554"/>
                </a:cxn>
                <a:cxn ang="0">
                  <a:pos x="181" y="473"/>
                </a:cxn>
                <a:cxn ang="0">
                  <a:pos x="287" y="0"/>
                </a:cxn>
                <a:cxn ang="0">
                  <a:pos x="403" y="28"/>
                </a:cxn>
                <a:cxn ang="0">
                  <a:pos x="365" y="213"/>
                </a:cxn>
                <a:cxn ang="0">
                  <a:pos x="390" y="276"/>
                </a:cxn>
                <a:cxn ang="0">
                  <a:pos x="391" y="319"/>
                </a:cxn>
                <a:cxn ang="0">
                  <a:pos x="378" y="325"/>
                </a:cxn>
                <a:cxn ang="0">
                  <a:pos x="423" y="370"/>
                </a:cxn>
                <a:cxn ang="0">
                  <a:pos x="470" y="487"/>
                </a:cxn>
                <a:cxn ang="0">
                  <a:pos x="484" y="481"/>
                </a:cxn>
                <a:cxn ang="0">
                  <a:pos x="486" y="498"/>
                </a:cxn>
                <a:cxn ang="0">
                  <a:pos x="508" y="506"/>
                </a:cxn>
                <a:cxn ang="0">
                  <a:pos x="525" y="508"/>
                </a:cxn>
                <a:cxn ang="0">
                  <a:pos x="484" y="593"/>
                </a:cxn>
                <a:cxn ang="0">
                  <a:pos x="489" y="650"/>
                </a:cxn>
                <a:cxn ang="0">
                  <a:pos x="459" y="704"/>
                </a:cxn>
                <a:cxn ang="0">
                  <a:pos x="479" y="729"/>
                </a:cxn>
                <a:cxn ang="0">
                  <a:pos x="538" y="694"/>
                </a:cxn>
                <a:cxn ang="0">
                  <a:pos x="582" y="881"/>
                </a:cxn>
                <a:cxn ang="0">
                  <a:pos x="607" y="888"/>
                </a:cxn>
                <a:cxn ang="0">
                  <a:pos x="613" y="946"/>
                </a:cxn>
                <a:cxn ang="0">
                  <a:pos x="636" y="970"/>
                </a:cxn>
                <a:cxn ang="0">
                  <a:pos x="653" y="947"/>
                </a:cxn>
                <a:cxn ang="0">
                  <a:pos x="692" y="966"/>
                </a:cxn>
                <a:cxn ang="0">
                  <a:pos x="714" y="946"/>
                </a:cxn>
                <a:cxn ang="0">
                  <a:pos x="796" y="965"/>
                </a:cxn>
                <a:cxn ang="0">
                  <a:pos x="814" y="968"/>
                </a:cxn>
                <a:cxn ang="0">
                  <a:pos x="832" y="931"/>
                </a:cxn>
                <a:cxn ang="0">
                  <a:pos x="865" y="989"/>
                </a:cxn>
                <a:cxn ang="0">
                  <a:pos x="790" y="1459"/>
                </a:cxn>
                <a:cxn ang="0">
                  <a:pos x="393" y="1386"/>
                </a:cxn>
                <a:cxn ang="0">
                  <a:pos x="0" y="1297"/>
                </a:cxn>
              </a:cxnLst>
              <a:rect l="0" t="0" r="r" b="b"/>
              <a:pathLst>
                <a:path w="865" h="1459">
                  <a:moveTo>
                    <a:pt x="0" y="1297"/>
                  </a:moveTo>
                  <a:lnTo>
                    <a:pt x="69" y="983"/>
                  </a:lnTo>
                  <a:lnTo>
                    <a:pt x="104" y="901"/>
                  </a:lnTo>
                  <a:lnTo>
                    <a:pt x="74" y="861"/>
                  </a:lnTo>
                  <a:lnTo>
                    <a:pt x="81" y="824"/>
                  </a:lnTo>
                  <a:lnTo>
                    <a:pt x="135" y="771"/>
                  </a:lnTo>
                  <a:lnTo>
                    <a:pt x="180" y="698"/>
                  </a:lnTo>
                  <a:lnTo>
                    <a:pt x="219" y="636"/>
                  </a:lnTo>
                  <a:lnTo>
                    <a:pt x="190" y="586"/>
                  </a:lnTo>
                  <a:lnTo>
                    <a:pt x="176" y="554"/>
                  </a:lnTo>
                  <a:lnTo>
                    <a:pt x="181" y="473"/>
                  </a:lnTo>
                  <a:lnTo>
                    <a:pt x="287" y="0"/>
                  </a:lnTo>
                  <a:lnTo>
                    <a:pt x="403" y="28"/>
                  </a:lnTo>
                  <a:lnTo>
                    <a:pt x="365" y="213"/>
                  </a:lnTo>
                  <a:lnTo>
                    <a:pt x="390" y="276"/>
                  </a:lnTo>
                  <a:lnTo>
                    <a:pt x="391" y="319"/>
                  </a:lnTo>
                  <a:lnTo>
                    <a:pt x="378" y="325"/>
                  </a:lnTo>
                  <a:lnTo>
                    <a:pt x="423" y="370"/>
                  </a:lnTo>
                  <a:lnTo>
                    <a:pt x="470" y="487"/>
                  </a:lnTo>
                  <a:lnTo>
                    <a:pt x="484" y="481"/>
                  </a:lnTo>
                  <a:lnTo>
                    <a:pt x="486" y="498"/>
                  </a:lnTo>
                  <a:lnTo>
                    <a:pt x="508" y="506"/>
                  </a:lnTo>
                  <a:lnTo>
                    <a:pt x="525" y="508"/>
                  </a:lnTo>
                  <a:lnTo>
                    <a:pt x="484" y="593"/>
                  </a:lnTo>
                  <a:lnTo>
                    <a:pt x="489" y="650"/>
                  </a:lnTo>
                  <a:lnTo>
                    <a:pt x="459" y="704"/>
                  </a:lnTo>
                  <a:lnTo>
                    <a:pt x="479" y="729"/>
                  </a:lnTo>
                  <a:lnTo>
                    <a:pt x="538" y="694"/>
                  </a:lnTo>
                  <a:lnTo>
                    <a:pt x="582" y="881"/>
                  </a:lnTo>
                  <a:lnTo>
                    <a:pt x="607" y="888"/>
                  </a:lnTo>
                  <a:lnTo>
                    <a:pt x="613" y="946"/>
                  </a:lnTo>
                  <a:lnTo>
                    <a:pt x="636" y="970"/>
                  </a:lnTo>
                  <a:lnTo>
                    <a:pt x="653" y="947"/>
                  </a:lnTo>
                  <a:lnTo>
                    <a:pt x="692" y="966"/>
                  </a:lnTo>
                  <a:lnTo>
                    <a:pt x="714" y="946"/>
                  </a:lnTo>
                  <a:lnTo>
                    <a:pt x="796" y="965"/>
                  </a:lnTo>
                  <a:lnTo>
                    <a:pt x="814" y="968"/>
                  </a:lnTo>
                  <a:lnTo>
                    <a:pt x="832" y="931"/>
                  </a:lnTo>
                  <a:lnTo>
                    <a:pt x="865" y="989"/>
                  </a:lnTo>
                  <a:lnTo>
                    <a:pt x="790" y="1459"/>
                  </a:lnTo>
                  <a:lnTo>
                    <a:pt x="393" y="1386"/>
                  </a:lnTo>
                  <a:lnTo>
                    <a:pt x="0" y="1297"/>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 name="Freeform 81"/>
            <p:cNvSpPr>
              <a:spLocks noChangeAspect="1"/>
            </p:cNvSpPr>
            <p:nvPr/>
          </p:nvSpPr>
          <p:spPr bwMode="auto">
            <a:xfrm>
              <a:off x="5476587" y="2628636"/>
              <a:ext cx="786096" cy="531127"/>
            </a:xfrm>
            <a:custGeom>
              <a:avLst/>
              <a:gdLst/>
              <a:ahLst/>
              <a:cxnLst>
                <a:cxn ang="0">
                  <a:pos x="0" y="185"/>
                </a:cxn>
                <a:cxn ang="0">
                  <a:pos x="25" y="248"/>
                </a:cxn>
                <a:cxn ang="0">
                  <a:pos x="26" y="291"/>
                </a:cxn>
                <a:cxn ang="0">
                  <a:pos x="13" y="297"/>
                </a:cxn>
                <a:cxn ang="0">
                  <a:pos x="58" y="342"/>
                </a:cxn>
                <a:cxn ang="0">
                  <a:pos x="105" y="459"/>
                </a:cxn>
                <a:cxn ang="0">
                  <a:pos x="119" y="453"/>
                </a:cxn>
                <a:cxn ang="0">
                  <a:pos x="121" y="470"/>
                </a:cxn>
                <a:cxn ang="0">
                  <a:pos x="143" y="478"/>
                </a:cxn>
                <a:cxn ang="0">
                  <a:pos x="160" y="480"/>
                </a:cxn>
                <a:cxn ang="0">
                  <a:pos x="119" y="565"/>
                </a:cxn>
                <a:cxn ang="0">
                  <a:pos x="124" y="622"/>
                </a:cxn>
                <a:cxn ang="0">
                  <a:pos x="94" y="676"/>
                </a:cxn>
                <a:cxn ang="0">
                  <a:pos x="114" y="701"/>
                </a:cxn>
                <a:cxn ang="0">
                  <a:pos x="173" y="666"/>
                </a:cxn>
                <a:cxn ang="0">
                  <a:pos x="217" y="853"/>
                </a:cxn>
                <a:cxn ang="0">
                  <a:pos x="242" y="860"/>
                </a:cxn>
                <a:cxn ang="0">
                  <a:pos x="248" y="918"/>
                </a:cxn>
                <a:cxn ang="0">
                  <a:pos x="271" y="942"/>
                </a:cxn>
                <a:cxn ang="0">
                  <a:pos x="288" y="919"/>
                </a:cxn>
                <a:cxn ang="0">
                  <a:pos x="327" y="938"/>
                </a:cxn>
                <a:cxn ang="0">
                  <a:pos x="349" y="918"/>
                </a:cxn>
                <a:cxn ang="0">
                  <a:pos x="431" y="937"/>
                </a:cxn>
                <a:cxn ang="0">
                  <a:pos x="449" y="940"/>
                </a:cxn>
                <a:cxn ang="0">
                  <a:pos x="467" y="903"/>
                </a:cxn>
                <a:cxn ang="0">
                  <a:pos x="500" y="961"/>
                </a:cxn>
                <a:cxn ang="0">
                  <a:pos x="516" y="868"/>
                </a:cxn>
                <a:cxn ang="0">
                  <a:pos x="917" y="931"/>
                </a:cxn>
                <a:cxn ang="0">
                  <a:pos x="1414" y="984"/>
                </a:cxn>
                <a:cxn ang="0">
                  <a:pos x="1427" y="806"/>
                </a:cxn>
                <a:cxn ang="0">
                  <a:pos x="1478" y="230"/>
                </a:cxn>
                <a:cxn ang="0">
                  <a:pos x="824" y="149"/>
                </a:cxn>
                <a:cxn ang="0">
                  <a:pos x="497" y="93"/>
                </a:cxn>
                <a:cxn ang="0">
                  <a:pos x="38" y="0"/>
                </a:cxn>
                <a:cxn ang="0">
                  <a:pos x="0" y="185"/>
                </a:cxn>
              </a:cxnLst>
              <a:rect l="0" t="0" r="r" b="b"/>
              <a:pathLst>
                <a:path w="1478" h="984">
                  <a:moveTo>
                    <a:pt x="0" y="185"/>
                  </a:moveTo>
                  <a:lnTo>
                    <a:pt x="25" y="248"/>
                  </a:lnTo>
                  <a:lnTo>
                    <a:pt x="26" y="291"/>
                  </a:lnTo>
                  <a:lnTo>
                    <a:pt x="13" y="297"/>
                  </a:lnTo>
                  <a:lnTo>
                    <a:pt x="58" y="342"/>
                  </a:lnTo>
                  <a:lnTo>
                    <a:pt x="105" y="459"/>
                  </a:lnTo>
                  <a:lnTo>
                    <a:pt x="119" y="453"/>
                  </a:lnTo>
                  <a:lnTo>
                    <a:pt x="121" y="470"/>
                  </a:lnTo>
                  <a:lnTo>
                    <a:pt x="143" y="478"/>
                  </a:lnTo>
                  <a:lnTo>
                    <a:pt x="160" y="480"/>
                  </a:lnTo>
                  <a:lnTo>
                    <a:pt x="119" y="565"/>
                  </a:lnTo>
                  <a:lnTo>
                    <a:pt x="124" y="622"/>
                  </a:lnTo>
                  <a:lnTo>
                    <a:pt x="94" y="676"/>
                  </a:lnTo>
                  <a:lnTo>
                    <a:pt x="114" y="701"/>
                  </a:lnTo>
                  <a:lnTo>
                    <a:pt x="173" y="666"/>
                  </a:lnTo>
                  <a:lnTo>
                    <a:pt x="217" y="853"/>
                  </a:lnTo>
                  <a:lnTo>
                    <a:pt x="242" y="860"/>
                  </a:lnTo>
                  <a:lnTo>
                    <a:pt x="248" y="918"/>
                  </a:lnTo>
                  <a:lnTo>
                    <a:pt x="271" y="942"/>
                  </a:lnTo>
                  <a:lnTo>
                    <a:pt x="288" y="919"/>
                  </a:lnTo>
                  <a:lnTo>
                    <a:pt x="327" y="938"/>
                  </a:lnTo>
                  <a:lnTo>
                    <a:pt x="349" y="918"/>
                  </a:lnTo>
                  <a:lnTo>
                    <a:pt x="431" y="937"/>
                  </a:lnTo>
                  <a:lnTo>
                    <a:pt x="449" y="940"/>
                  </a:lnTo>
                  <a:lnTo>
                    <a:pt x="467" y="903"/>
                  </a:lnTo>
                  <a:lnTo>
                    <a:pt x="500" y="961"/>
                  </a:lnTo>
                  <a:lnTo>
                    <a:pt x="516" y="868"/>
                  </a:lnTo>
                  <a:lnTo>
                    <a:pt x="917" y="931"/>
                  </a:lnTo>
                  <a:lnTo>
                    <a:pt x="1414" y="984"/>
                  </a:lnTo>
                  <a:lnTo>
                    <a:pt x="1427" y="806"/>
                  </a:lnTo>
                  <a:lnTo>
                    <a:pt x="1478" y="230"/>
                  </a:lnTo>
                  <a:lnTo>
                    <a:pt x="824" y="149"/>
                  </a:lnTo>
                  <a:lnTo>
                    <a:pt x="497" y="93"/>
                  </a:lnTo>
                  <a:lnTo>
                    <a:pt x="38" y="0"/>
                  </a:lnTo>
                  <a:lnTo>
                    <a:pt x="0" y="185"/>
                  </a:lnTo>
                  <a:close/>
                </a:path>
              </a:pathLst>
            </a:custGeom>
            <a:solidFill>
              <a:schemeClr val="accent2">
                <a:lumMod val="60000"/>
                <a:lumOff val="4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 name="Freeform 83"/>
            <p:cNvSpPr>
              <a:spLocks noChangeAspect="1"/>
            </p:cNvSpPr>
            <p:nvPr/>
          </p:nvSpPr>
          <p:spPr bwMode="auto">
            <a:xfrm>
              <a:off x="5054253" y="2575523"/>
              <a:ext cx="16955" cy="42178"/>
            </a:xfrm>
            <a:custGeom>
              <a:avLst/>
              <a:gdLst/>
              <a:ahLst/>
              <a:cxnLst>
                <a:cxn ang="0">
                  <a:pos x="0" y="21"/>
                </a:cxn>
                <a:cxn ang="0">
                  <a:pos x="21" y="0"/>
                </a:cxn>
                <a:cxn ang="0">
                  <a:pos x="32" y="11"/>
                </a:cxn>
                <a:cxn ang="0">
                  <a:pos x="25" y="78"/>
                </a:cxn>
                <a:cxn ang="0">
                  <a:pos x="0" y="21"/>
                </a:cxn>
              </a:cxnLst>
              <a:rect l="0" t="0" r="r" b="b"/>
              <a:pathLst>
                <a:path w="32" h="78">
                  <a:moveTo>
                    <a:pt x="0" y="21"/>
                  </a:moveTo>
                  <a:lnTo>
                    <a:pt x="21" y="0"/>
                  </a:lnTo>
                  <a:lnTo>
                    <a:pt x="32" y="11"/>
                  </a:lnTo>
                  <a:lnTo>
                    <a:pt x="25" y="78"/>
                  </a:lnTo>
                  <a:lnTo>
                    <a:pt x="0" y="21"/>
                  </a:lnTo>
                  <a:close/>
                </a:path>
              </a:pathLst>
            </a:custGeom>
            <a:solidFill>
              <a:srgbClr val="FF00FF"/>
            </a:solidFill>
            <a:ln w="1651">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 name="Freeform 84"/>
            <p:cNvSpPr>
              <a:spLocks noChangeAspect="1"/>
            </p:cNvSpPr>
            <p:nvPr/>
          </p:nvSpPr>
          <p:spPr bwMode="auto">
            <a:xfrm>
              <a:off x="8473001" y="2670814"/>
              <a:ext cx="280528" cy="473328"/>
            </a:xfrm>
            <a:custGeom>
              <a:avLst/>
              <a:gdLst/>
              <a:ahLst/>
              <a:cxnLst>
                <a:cxn ang="0">
                  <a:pos x="0" y="477"/>
                </a:cxn>
                <a:cxn ang="0">
                  <a:pos x="30" y="478"/>
                </a:cxn>
                <a:cxn ang="0">
                  <a:pos x="33" y="422"/>
                </a:cxn>
                <a:cxn ang="0">
                  <a:pos x="70" y="343"/>
                </a:cxn>
                <a:cxn ang="0">
                  <a:pos x="54" y="287"/>
                </a:cxn>
                <a:cxn ang="0">
                  <a:pos x="68" y="213"/>
                </a:cxn>
                <a:cxn ang="0">
                  <a:pos x="67" y="184"/>
                </a:cxn>
                <a:cxn ang="0">
                  <a:pos x="128" y="16"/>
                </a:cxn>
                <a:cxn ang="0">
                  <a:pos x="144" y="16"/>
                </a:cxn>
                <a:cxn ang="0">
                  <a:pos x="153" y="47"/>
                </a:cxn>
                <a:cxn ang="0">
                  <a:pos x="227" y="18"/>
                </a:cxn>
                <a:cxn ang="0">
                  <a:pos x="230" y="7"/>
                </a:cxn>
                <a:cxn ang="0">
                  <a:pos x="250" y="0"/>
                </a:cxn>
                <a:cxn ang="0">
                  <a:pos x="291" y="21"/>
                </a:cxn>
                <a:cxn ang="0">
                  <a:pos x="319" y="47"/>
                </a:cxn>
                <a:cxn ang="0">
                  <a:pos x="387" y="291"/>
                </a:cxn>
                <a:cxn ang="0">
                  <a:pos x="433" y="292"/>
                </a:cxn>
                <a:cxn ang="0">
                  <a:pos x="442" y="305"/>
                </a:cxn>
                <a:cxn ang="0">
                  <a:pos x="435" y="314"/>
                </a:cxn>
                <a:cxn ang="0">
                  <a:pos x="469" y="371"/>
                </a:cxn>
                <a:cxn ang="0">
                  <a:pos x="477" y="358"/>
                </a:cxn>
                <a:cxn ang="0">
                  <a:pos x="515" y="395"/>
                </a:cxn>
                <a:cxn ang="0">
                  <a:pos x="501" y="404"/>
                </a:cxn>
                <a:cxn ang="0">
                  <a:pos x="503" y="414"/>
                </a:cxn>
                <a:cxn ang="0">
                  <a:pos x="528" y="414"/>
                </a:cxn>
                <a:cxn ang="0">
                  <a:pos x="510" y="460"/>
                </a:cxn>
                <a:cxn ang="0">
                  <a:pos x="488" y="455"/>
                </a:cxn>
                <a:cxn ang="0">
                  <a:pos x="469" y="472"/>
                </a:cxn>
                <a:cxn ang="0">
                  <a:pos x="471" y="491"/>
                </a:cxn>
                <a:cxn ang="0">
                  <a:pos x="456" y="503"/>
                </a:cxn>
                <a:cxn ang="0">
                  <a:pos x="439" y="497"/>
                </a:cxn>
                <a:cxn ang="0">
                  <a:pos x="440" y="527"/>
                </a:cxn>
                <a:cxn ang="0">
                  <a:pos x="424" y="515"/>
                </a:cxn>
                <a:cxn ang="0">
                  <a:pos x="419" y="548"/>
                </a:cxn>
                <a:cxn ang="0">
                  <a:pos x="396" y="519"/>
                </a:cxn>
                <a:cxn ang="0">
                  <a:pos x="375" y="546"/>
                </a:cxn>
                <a:cxn ang="0">
                  <a:pos x="355" y="556"/>
                </a:cxn>
                <a:cxn ang="0">
                  <a:pos x="351" y="585"/>
                </a:cxn>
                <a:cxn ang="0">
                  <a:pos x="326" y="578"/>
                </a:cxn>
                <a:cxn ang="0">
                  <a:pos x="336" y="556"/>
                </a:cxn>
                <a:cxn ang="0">
                  <a:pos x="319" y="534"/>
                </a:cxn>
                <a:cxn ang="0">
                  <a:pos x="301" y="568"/>
                </a:cxn>
                <a:cxn ang="0">
                  <a:pos x="309" y="637"/>
                </a:cxn>
                <a:cxn ang="0">
                  <a:pos x="297" y="656"/>
                </a:cxn>
                <a:cxn ang="0">
                  <a:pos x="283" y="658"/>
                </a:cxn>
                <a:cxn ang="0">
                  <a:pos x="270" y="655"/>
                </a:cxn>
                <a:cxn ang="0">
                  <a:pos x="252" y="695"/>
                </a:cxn>
                <a:cxn ang="0">
                  <a:pos x="230" y="695"/>
                </a:cxn>
                <a:cxn ang="0">
                  <a:pos x="233" y="731"/>
                </a:cxn>
                <a:cxn ang="0">
                  <a:pos x="215" y="703"/>
                </a:cxn>
                <a:cxn ang="0">
                  <a:pos x="183" y="733"/>
                </a:cxn>
                <a:cxn ang="0">
                  <a:pos x="176" y="756"/>
                </a:cxn>
                <a:cxn ang="0">
                  <a:pos x="189" y="772"/>
                </a:cxn>
                <a:cxn ang="0">
                  <a:pos x="171" y="778"/>
                </a:cxn>
                <a:cxn ang="0">
                  <a:pos x="176" y="805"/>
                </a:cxn>
                <a:cxn ang="0">
                  <a:pos x="160" y="823"/>
                </a:cxn>
                <a:cxn ang="0">
                  <a:pos x="156" y="876"/>
                </a:cxn>
                <a:cxn ang="0">
                  <a:pos x="147" y="876"/>
                </a:cxn>
                <a:cxn ang="0">
                  <a:pos x="99" y="806"/>
                </a:cxn>
                <a:cxn ang="0">
                  <a:pos x="0" y="477"/>
                </a:cxn>
              </a:cxnLst>
              <a:rect l="0" t="0" r="r" b="b"/>
              <a:pathLst>
                <a:path w="528" h="876">
                  <a:moveTo>
                    <a:pt x="0" y="477"/>
                  </a:moveTo>
                  <a:lnTo>
                    <a:pt x="30" y="478"/>
                  </a:lnTo>
                  <a:lnTo>
                    <a:pt x="33" y="422"/>
                  </a:lnTo>
                  <a:lnTo>
                    <a:pt x="70" y="343"/>
                  </a:lnTo>
                  <a:lnTo>
                    <a:pt x="54" y="287"/>
                  </a:lnTo>
                  <a:lnTo>
                    <a:pt x="68" y="213"/>
                  </a:lnTo>
                  <a:lnTo>
                    <a:pt x="67" y="184"/>
                  </a:lnTo>
                  <a:lnTo>
                    <a:pt x="128" y="16"/>
                  </a:lnTo>
                  <a:lnTo>
                    <a:pt x="144" y="16"/>
                  </a:lnTo>
                  <a:lnTo>
                    <a:pt x="153" y="47"/>
                  </a:lnTo>
                  <a:lnTo>
                    <a:pt x="227" y="18"/>
                  </a:lnTo>
                  <a:lnTo>
                    <a:pt x="230" y="7"/>
                  </a:lnTo>
                  <a:lnTo>
                    <a:pt x="250" y="0"/>
                  </a:lnTo>
                  <a:lnTo>
                    <a:pt x="291" y="21"/>
                  </a:lnTo>
                  <a:lnTo>
                    <a:pt x="319" y="47"/>
                  </a:lnTo>
                  <a:lnTo>
                    <a:pt x="387" y="291"/>
                  </a:lnTo>
                  <a:lnTo>
                    <a:pt x="433" y="292"/>
                  </a:lnTo>
                  <a:lnTo>
                    <a:pt x="442" y="305"/>
                  </a:lnTo>
                  <a:lnTo>
                    <a:pt x="435" y="314"/>
                  </a:lnTo>
                  <a:lnTo>
                    <a:pt x="469" y="371"/>
                  </a:lnTo>
                  <a:lnTo>
                    <a:pt x="477" y="358"/>
                  </a:lnTo>
                  <a:lnTo>
                    <a:pt x="515" y="395"/>
                  </a:lnTo>
                  <a:lnTo>
                    <a:pt x="501" y="404"/>
                  </a:lnTo>
                  <a:lnTo>
                    <a:pt x="503" y="414"/>
                  </a:lnTo>
                  <a:lnTo>
                    <a:pt x="528" y="414"/>
                  </a:lnTo>
                  <a:lnTo>
                    <a:pt x="510" y="460"/>
                  </a:lnTo>
                  <a:lnTo>
                    <a:pt x="488" y="455"/>
                  </a:lnTo>
                  <a:lnTo>
                    <a:pt x="469" y="472"/>
                  </a:lnTo>
                  <a:lnTo>
                    <a:pt x="471" y="491"/>
                  </a:lnTo>
                  <a:lnTo>
                    <a:pt x="456" y="503"/>
                  </a:lnTo>
                  <a:lnTo>
                    <a:pt x="439" y="497"/>
                  </a:lnTo>
                  <a:lnTo>
                    <a:pt x="440" y="527"/>
                  </a:lnTo>
                  <a:lnTo>
                    <a:pt x="424" y="515"/>
                  </a:lnTo>
                  <a:lnTo>
                    <a:pt x="419" y="548"/>
                  </a:lnTo>
                  <a:lnTo>
                    <a:pt x="396" y="519"/>
                  </a:lnTo>
                  <a:lnTo>
                    <a:pt x="375" y="546"/>
                  </a:lnTo>
                  <a:lnTo>
                    <a:pt x="355" y="556"/>
                  </a:lnTo>
                  <a:lnTo>
                    <a:pt x="351" y="585"/>
                  </a:lnTo>
                  <a:lnTo>
                    <a:pt x="326" y="578"/>
                  </a:lnTo>
                  <a:lnTo>
                    <a:pt x="336" y="556"/>
                  </a:lnTo>
                  <a:lnTo>
                    <a:pt x="319" y="534"/>
                  </a:lnTo>
                  <a:lnTo>
                    <a:pt x="301" y="568"/>
                  </a:lnTo>
                  <a:lnTo>
                    <a:pt x="309" y="637"/>
                  </a:lnTo>
                  <a:lnTo>
                    <a:pt x="297" y="656"/>
                  </a:lnTo>
                  <a:lnTo>
                    <a:pt x="283" y="658"/>
                  </a:lnTo>
                  <a:lnTo>
                    <a:pt x="270" y="655"/>
                  </a:lnTo>
                  <a:lnTo>
                    <a:pt x="252" y="695"/>
                  </a:lnTo>
                  <a:lnTo>
                    <a:pt x="230" y="695"/>
                  </a:lnTo>
                  <a:lnTo>
                    <a:pt x="233" y="731"/>
                  </a:lnTo>
                  <a:lnTo>
                    <a:pt x="215" y="703"/>
                  </a:lnTo>
                  <a:lnTo>
                    <a:pt x="183" y="733"/>
                  </a:lnTo>
                  <a:lnTo>
                    <a:pt x="176" y="756"/>
                  </a:lnTo>
                  <a:lnTo>
                    <a:pt x="189" y="772"/>
                  </a:lnTo>
                  <a:lnTo>
                    <a:pt x="171" y="778"/>
                  </a:lnTo>
                  <a:lnTo>
                    <a:pt x="176" y="805"/>
                  </a:lnTo>
                  <a:lnTo>
                    <a:pt x="160" y="823"/>
                  </a:lnTo>
                  <a:lnTo>
                    <a:pt x="156" y="876"/>
                  </a:lnTo>
                  <a:lnTo>
                    <a:pt x="147" y="876"/>
                  </a:lnTo>
                  <a:lnTo>
                    <a:pt x="99" y="806"/>
                  </a:lnTo>
                  <a:lnTo>
                    <a:pt x="0" y="477"/>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6" name="Freeform 85"/>
            <p:cNvSpPr>
              <a:spLocks noChangeAspect="1"/>
            </p:cNvSpPr>
            <p:nvPr/>
          </p:nvSpPr>
          <p:spPr bwMode="auto">
            <a:xfrm>
              <a:off x="5900462" y="4047057"/>
              <a:ext cx="1077414" cy="1107556"/>
            </a:xfrm>
            <a:custGeom>
              <a:avLst/>
              <a:gdLst/>
              <a:ahLst/>
              <a:cxnLst>
                <a:cxn ang="0">
                  <a:pos x="40" y="803"/>
                </a:cxn>
                <a:cxn ang="0">
                  <a:pos x="1060" y="26"/>
                </a:cxn>
                <a:cxn ang="0">
                  <a:pos x="1132" y="435"/>
                </a:cxn>
                <a:cxn ang="0">
                  <a:pos x="1161" y="467"/>
                </a:cxn>
                <a:cxn ang="0">
                  <a:pos x="1252" y="479"/>
                </a:cxn>
                <a:cxn ang="0">
                  <a:pos x="1323" y="485"/>
                </a:cxn>
                <a:cxn ang="0">
                  <a:pos x="1386" y="519"/>
                </a:cxn>
                <a:cxn ang="0">
                  <a:pos x="1471" y="573"/>
                </a:cxn>
                <a:cxn ang="0">
                  <a:pos x="1511" y="548"/>
                </a:cxn>
                <a:cxn ang="0">
                  <a:pos x="1664" y="544"/>
                </a:cxn>
                <a:cxn ang="0">
                  <a:pos x="1830" y="569"/>
                </a:cxn>
                <a:cxn ang="0">
                  <a:pos x="1936" y="600"/>
                </a:cxn>
                <a:cxn ang="0">
                  <a:pos x="1971" y="928"/>
                </a:cxn>
                <a:cxn ang="0">
                  <a:pos x="2020" y="1112"/>
                </a:cxn>
                <a:cxn ang="0">
                  <a:pos x="2004" y="1236"/>
                </a:cxn>
                <a:cxn ang="0">
                  <a:pos x="1966" y="1315"/>
                </a:cxn>
                <a:cxn ang="0">
                  <a:pos x="1834" y="1398"/>
                </a:cxn>
                <a:cxn ang="0">
                  <a:pos x="1842" y="1314"/>
                </a:cxn>
                <a:cxn ang="0">
                  <a:pos x="1793" y="1368"/>
                </a:cxn>
                <a:cxn ang="0">
                  <a:pos x="1786" y="1431"/>
                </a:cxn>
                <a:cxn ang="0">
                  <a:pos x="1577" y="1586"/>
                </a:cxn>
                <a:cxn ang="0">
                  <a:pos x="1598" y="1552"/>
                </a:cxn>
                <a:cxn ang="0">
                  <a:pos x="1567" y="1525"/>
                </a:cxn>
                <a:cxn ang="0">
                  <a:pos x="1531" y="1551"/>
                </a:cxn>
                <a:cxn ang="0">
                  <a:pos x="1509" y="1566"/>
                </a:cxn>
                <a:cxn ang="0">
                  <a:pos x="1440" y="1628"/>
                </a:cxn>
                <a:cxn ang="0">
                  <a:pos x="1384" y="1686"/>
                </a:cxn>
                <a:cxn ang="0">
                  <a:pos x="1423" y="1721"/>
                </a:cxn>
                <a:cxn ang="0">
                  <a:pos x="1389" y="1770"/>
                </a:cxn>
                <a:cxn ang="0">
                  <a:pos x="1348" y="1797"/>
                </a:cxn>
                <a:cxn ang="0">
                  <a:pos x="1394" y="1958"/>
                </a:cxn>
                <a:cxn ang="0">
                  <a:pos x="1325" y="2025"/>
                </a:cxn>
                <a:cxn ang="0">
                  <a:pos x="1125" y="1952"/>
                </a:cxn>
                <a:cxn ang="0">
                  <a:pos x="1069" y="1833"/>
                </a:cxn>
                <a:cxn ang="0">
                  <a:pos x="1059" y="1728"/>
                </a:cxn>
                <a:cxn ang="0">
                  <a:pos x="870" y="1403"/>
                </a:cxn>
                <a:cxn ang="0">
                  <a:pos x="726" y="1296"/>
                </a:cxn>
                <a:cxn ang="0">
                  <a:pos x="625" y="1288"/>
                </a:cxn>
                <a:cxn ang="0">
                  <a:pos x="496" y="1428"/>
                </a:cxn>
                <a:cxn ang="0">
                  <a:pos x="362" y="1356"/>
                </a:cxn>
                <a:cxn ang="0">
                  <a:pos x="268" y="1171"/>
                </a:cxn>
                <a:cxn ang="0">
                  <a:pos x="86" y="928"/>
                </a:cxn>
                <a:cxn ang="0">
                  <a:pos x="11" y="841"/>
                </a:cxn>
              </a:cxnLst>
              <a:rect l="0" t="0" r="r" b="b"/>
              <a:pathLst>
                <a:path w="2021" h="2048">
                  <a:moveTo>
                    <a:pt x="11" y="841"/>
                  </a:moveTo>
                  <a:lnTo>
                    <a:pt x="0" y="802"/>
                  </a:lnTo>
                  <a:lnTo>
                    <a:pt x="40" y="803"/>
                  </a:lnTo>
                  <a:lnTo>
                    <a:pt x="549" y="856"/>
                  </a:lnTo>
                  <a:lnTo>
                    <a:pt x="626" y="0"/>
                  </a:lnTo>
                  <a:lnTo>
                    <a:pt x="1060" y="26"/>
                  </a:lnTo>
                  <a:lnTo>
                    <a:pt x="1048" y="396"/>
                  </a:lnTo>
                  <a:lnTo>
                    <a:pt x="1089" y="433"/>
                  </a:lnTo>
                  <a:lnTo>
                    <a:pt x="1132" y="435"/>
                  </a:lnTo>
                  <a:lnTo>
                    <a:pt x="1142" y="419"/>
                  </a:lnTo>
                  <a:lnTo>
                    <a:pt x="1163" y="443"/>
                  </a:lnTo>
                  <a:lnTo>
                    <a:pt x="1161" y="467"/>
                  </a:lnTo>
                  <a:lnTo>
                    <a:pt x="1201" y="472"/>
                  </a:lnTo>
                  <a:lnTo>
                    <a:pt x="1229" y="486"/>
                  </a:lnTo>
                  <a:lnTo>
                    <a:pt x="1252" y="479"/>
                  </a:lnTo>
                  <a:lnTo>
                    <a:pt x="1276" y="495"/>
                  </a:lnTo>
                  <a:lnTo>
                    <a:pt x="1283" y="482"/>
                  </a:lnTo>
                  <a:lnTo>
                    <a:pt x="1323" y="485"/>
                  </a:lnTo>
                  <a:lnTo>
                    <a:pt x="1346" y="533"/>
                  </a:lnTo>
                  <a:lnTo>
                    <a:pt x="1362" y="547"/>
                  </a:lnTo>
                  <a:lnTo>
                    <a:pt x="1386" y="519"/>
                  </a:lnTo>
                  <a:lnTo>
                    <a:pt x="1431" y="557"/>
                  </a:lnTo>
                  <a:lnTo>
                    <a:pt x="1460" y="536"/>
                  </a:lnTo>
                  <a:lnTo>
                    <a:pt x="1471" y="573"/>
                  </a:lnTo>
                  <a:lnTo>
                    <a:pt x="1474" y="547"/>
                  </a:lnTo>
                  <a:lnTo>
                    <a:pt x="1504" y="525"/>
                  </a:lnTo>
                  <a:lnTo>
                    <a:pt x="1511" y="548"/>
                  </a:lnTo>
                  <a:lnTo>
                    <a:pt x="1553" y="541"/>
                  </a:lnTo>
                  <a:lnTo>
                    <a:pt x="1582" y="572"/>
                  </a:lnTo>
                  <a:lnTo>
                    <a:pt x="1664" y="544"/>
                  </a:lnTo>
                  <a:lnTo>
                    <a:pt x="1743" y="536"/>
                  </a:lnTo>
                  <a:lnTo>
                    <a:pt x="1768" y="525"/>
                  </a:lnTo>
                  <a:lnTo>
                    <a:pt x="1830" y="569"/>
                  </a:lnTo>
                  <a:lnTo>
                    <a:pt x="1870" y="583"/>
                  </a:lnTo>
                  <a:lnTo>
                    <a:pt x="1884" y="602"/>
                  </a:lnTo>
                  <a:lnTo>
                    <a:pt x="1936" y="600"/>
                  </a:lnTo>
                  <a:lnTo>
                    <a:pt x="1938" y="703"/>
                  </a:lnTo>
                  <a:lnTo>
                    <a:pt x="1946" y="904"/>
                  </a:lnTo>
                  <a:lnTo>
                    <a:pt x="1971" y="928"/>
                  </a:lnTo>
                  <a:lnTo>
                    <a:pt x="1977" y="979"/>
                  </a:lnTo>
                  <a:lnTo>
                    <a:pt x="2021" y="1051"/>
                  </a:lnTo>
                  <a:lnTo>
                    <a:pt x="2020" y="1112"/>
                  </a:lnTo>
                  <a:lnTo>
                    <a:pt x="1995" y="1170"/>
                  </a:lnTo>
                  <a:lnTo>
                    <a:pt x="1995" y="1202"/>
                  </a:lnTo>
                  <a:lnTo>
                    <a:pt x="2004" y="1236"/>
                  </a:lnTo>
                  <a:lnTo>
                    <a:pt x="2000" y="1269"/>
                  </a:lnTo>
                  <a:lnTo>
                    <a:pt x="1985" y="1288"/>
                  </a:lnTo>
                  <a:lnTo>
                    <a:pt x="1966" y="1315"/>
                  </a:lnTo>
                  <a:lnTo>
                    <a:pt x="1979" y="1331"/>
                  </a:lnTo>
                  <a:lnTo>
                    <a:pt x="1897" y="1359"/>
                  </a:lnTo>
                  <a:lnTo>
                    <a:pt x="1834" y="1398"/>
                  </a:lnTo>
                  <a:lnTo>
                    <a:pt x="1873" y="1365"/>
                  </a:lnTo>
                  <a:lnTo>
                    <a:pt x="1830" y="1365"/>
                  </a:lnTo>
                  <a:lnTo>
                    <a:pt x="1842" y="1314"/>
                  </a:lnTo>
                  <a:lnTo>
                    <a:pt x="1807" y="1343"/>
                  </a:lnTo>
                  <a:lnTo>
                    <a:pt x="1791" y="1334"/>
                  </a:lnTo>
                  <a:lnTo>
                    <a:pt x="1793" y="1368"/>
                  </a:lnTo>
                  <a:lnTo>
                    <a:pt x="1806" y="1374"/>
                  </a:lnTo>
                  <a:lnTo>
                    <a:pt x="1808" y="1407"/>
                  </a:lnTo>
                  <a:lnTo>
                    <a:pt x="1786" y="1431"/>
                  </a:lnTo>
                  <a:lnTo>
                    <a:pt x="1768" y="1430"/>
                  </a:lnTo>
                  <a:lnTo>
                    <a:pt x="1765" y="1467"/>
                  </a:lnTo>
                  <a:lnTo>
                    <a:pt x="1577" y="1586"/>
                  </a:lnTo>
                  <a:lnTo>
                    <a:pt x="1579" y="1574"/>
                  </a:lnTo>
                  <a:lnTo>
                    <a:pt x="1666" y="1515"/>
                  </a:lnTo>
                  <a:lnTo>
                    <a:pt x="1598" y="1552"/>
                  </a:lnTo>
                  <a:lnTo>
                    <a:pt x="1605" y="1518"/>
                  </a:lnTo>
                  <a:lnTo>
                    <a:pt x="1584" y="1537"/>
                  </a:lnTo>
                  <a:lnTo>
                    <a:pt x="1567" y="1525"/>
                  </a:lnTo>
                  <a:lnTo>
                    <a:pt x="1558" y="1552"/>
                  </a:lnTo>
                  <a:lnTo>
                    <a:pt x="1528" y="1525"/>
                  </a:lnTo>
                  <a:lnTo>
                    <a:pt x="1531" y="1551"/>
                  </a:lnTo>
                  <a:lnTo>
                    <a:pt x="1567" y="1574"/>
                  </a:lnTo>
                  <a:lnTo>
                    <a:pt x="1526" y="1596"/>
                  </a:lnTo>
                  <a:lnTo>
                    <a:pt x="1509" y="1566"/>
                  </a:lnTo>
                  <a:lnTo>
                    <a:pt x="1494" y="1646"/>
                  </a:lnTo>
                  <a:lnTo>
                    <a:pt x="1478" y="1615"/>
                  </a:lnTo>
                  <a:lnTo>
                    <a:pt x="1440" y="1628"/>
                  </a:lnTo>
                  <a:lnTo>
                    <a:pt x="1434" y="1647"/>
                  </a:lnTo>
                  <a:lnTo>
                    <a:pt x="1451" y="1682"/>
                  </a:lnTo>
                  <a:lnTo>
                    <a:pt x="1384" y="1686"/>
                  </a:lnTo>
                  <a:lnTo>
                    <a:pt x="1408" y="1693"/>
                  </a:lnTo>
                  <a:lnTo>
                    <a:pt x="1410" y="1728"/>
                  </a:lnTo>
                  <a:lnTo>
                    <a:pt x="1423" y="1721"/>
                  </a:lnTo>
                  <a:lnTo>
                    <a:pt x="1416" y="1743"/>
                  </a:lnTo>
                  <a:lnTo>
                    <a:pt x="1388" y="1796"/>
                  </a:lnTo>
                  <a:lnTo>
                    <a:pt x="1389" y="1770"/>
                  </a:lnTo>
                  <a:lnTo>
                    <a:pt x="1369" y="1792"/>
                  </a:lnTo>
                  <a:lnTo>
                    <a:pt x="1342" y="1760"/>
                  </a:lnTo>
                  <a:lnTo>
                    <a:pt x="1348" y="1797"/>
                  </a:lnTo>
                  <a:lnTo>
                    <a:pt x="1398" y="1802"/>
                  </a:lnTo>
                  <a:lnTo>
                    <a:pt x="1377" y="1855"/>
                  </a:lnTo>
                  <a:lnTo>
                    <a:pt x="1394" y="1958"/>
                  </a:lnTo>
                  <a:lnTo>
                    <a:pt x="1439" y="2046"/>
                  </a:lnTo>
                  <a:lnTo>
                    <a:pt x="1383" y="2048"/>
                  </a:lnTo>
                  <a:lnTo>
                    <a:pt x="1325" y="2025"/>
                  </a:lnTo>
                  <a:lnTo>
                    <a:pt x="1275" y="2026"/>
                  </a:lnTo>
                  <a:lnTo>
                    <a:pt x="1207" y="1985"/>
                  </a:lnTo>
                  <a:lnTo>
                    <a:pt x="1125" y="1952"/>
                  </a:lnTo>
                  <a:lnTo>
                    <a:pt x="1114" y="1919"/>
                  </a:lnTo>
                  <a:lnTo>
                    <a:pt x="1097" y="1868"/>
                  </a:lnTo>
                  <a:lnTo>
                    <a:pt x="1069" y="1833"/>
                  </a:lnTo>
                  <a:lnTo>
                    <a:pt x="1072" y="1796"/>
                  </a:lnTo>
                  <a:lnTo>
                    <a:pt x="1057" y="1781"/>
                  </a:lnTo>
                  <a:lnTo>
                    <a:pt x="1059" y="1728"/>
                  </a:lnTo>
                  <a:lnTo>
                    <a:pt x="1010" y="1686"/>
                  </a:lnTo>
                  <a:lnTo>
                    <a:pt x="958" y="1607"/>
                  </a:lnTo>
                  <a:lnTo>
                    <a:pt x="870" y="1403"/>
                  </a:lnTo>
                  <a:lnTo>
                    <a:pt x="805" y="1350"/>
                  </a:lnTo>
                  <a:lnTo>
                    <a:pt x="784" y="1302"/>
                  </a:lnTo>
                  <a:lnTo>
                    <a:pt x="726" y="1296"/>
                  </a:lnTo>
                  <a:lnTo>
                    <a:pt x="679" y="1288"/>
                  </a:lnTo>
                  <a:lnTo>
                    <a:pt x="636" y="1270"/>
                  </a:lnTo>
                  <a:lnTo>
                    <a:pt x="625" y="1288"/>
                  </a:lnTo>
                  <a:lnTo>
                    <a:pt x="579" y="1288"/>
                  </a:lnTo>
                  <a:lnTo>
                    <a:pt x="539" y="1387"/>
                  </a:lnTo>
                  <a:lnTo>
                    <a:pt x="496" y="1428"/>
                  </a:lnTo>
                  <a:lnTo>
                    <a:pt x="472" y="1428"/>
                  </a:lnTo>
                  <a:lnTo>
                    <a:pt x="395" y="1363"/>
                  </a:lnTo>
                  <a:lnTo>
                    <a:pt x="362" y="1356"/>
                  </a:lnTo>
                  <a:lnTo>
                    <a:pt x="286" y="1284"/>
                  </a:lnTo>
                  <a:lnTo>
                    <a:pt x="268" y="1230"/>
                  </a:lnTo>
                  <a:lnTo>
                    <a:pt x="268" y="1171"/>
                  </a:lnTo>
                  <a:lnTo>
                    <a:pt x="232" y="1090"/>
                  </a:lnTo>
                  <a:lnTo>
                    <a:pt x="171" y="1038"/>
                  </a:lnTo>
                  <a:lnTo>
                    <a:pt x="86" y="928"/>
                  </a:lnTo>
                  <a:lnTo>
                    <a:pt x="56" y="908"/>
                  </a:lnTo>
                  <a:lnTo>
                    <a:pt x="37" y="850"/>
                  </a:lnTo>
                  <a:lnTo>
                    <a:pt x="11" y="841"/>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7" name="Freeform 86"/>
            <p:cNvSpPr>
              <a:spLocks noChangeAspect="1"/>
            </p:cNvSpPr>
            <p:nvPr/>
          </p:nvSpPr>
          <p:spPr bwMode="auto">
            <a:xfrm>
              <a:off x="4870831" y="5132743"/>
              <a:ext cx="38534" cy="20308"/>
            </a:xfrm>
            <a:custGeom>
              <a:avLst/>
              <a:gdLst/>
              <a:ahLst/>
              <a:cxnLst>
                <a:cxn ang="0">
                  <a:pos x="0" y="36"/>
                </a:cxn>
                <a:cxn ang="0">
                  <a:pos x="18" y="19"/>
                </a:cxn>
                <a:cxn ang="0">
                  <a:pos x="69" y="0"/>
                </a:cxn>
                <a:cxn ang="0">
                  <a:pos x="72" y="6"/>
                </a:cxn>
                <a:cxn ang="0">
                  <a:pos x="0" y="36"/>
                </a:cxn>
              </a:cxnLst>
              <a:rect l="0" t="0" r="r" b="b"/>
              <a:pathLst>
                <a:path w="72" h="36">
                  <a:moveTo>
                    <a:pt x="0" y="36"/>
                  </a:moveTo>
                  <a:lnTo>
                    <a:pt x="18" y="19"/>
                  </a:lnTo>
                  <a:lnTo>
                    <a:pt x="69" y="0"/>
                  </a:lnTo>
                  <a:lnTo>
                    <a:pt x="72" y="6"/>
                  </a:lnTo>
                  <a:lnTo>
                    <a:pt x="0" y="36"/>
                  </a:lnTo>
                  <a:close/>
                </a:path>
              </a:pathLst>
            </a:custGeom>
            <a:solidFill>
              <a:srgbClr val="FFFFFF"/>
            </a:solidFill>
            <a:ln w="1588">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8" name="Freeform 87"/>
            <p:cNvSpPr>
              <a:spLocks noChangeAspect="1"/>
            </p:cNvSpPr>
            <p:nvPr/>
          </p:nvSpPr>
          <p:spPr bwMode="auto">
            <a:xfrm>
              <a:off x="7700777" y="3901778"/>
              <a:ext cx="658163" cy="312428"/>
            </a:xfrm>
            <a:custGeom>
              <a:avLst/>
              <a:gdLst/>
              <a:ahLst/>
              <a:cxnLst>
                <a:cxn ang="0">
                  <a:pos x="1" y="496"/>
                </a:cxn>
                <a:cxn ang="0">
                  <a:pos x="285" y="418"/>
                </a:cxn>
                <a:cxn ang="0">
                  <a:pos x="564" y="449"/>
                </a:cxn>
                <a:cxn ang="0">
                  <a:pos x="885" y="577"/>
                </a:cxn>
                <a:cxn ang="0">
                  <a:pos x="960" y="557"/>
                </a:cxn>
                <a:cxn ang="0">
                  <a:pos x="979" y="538"/>
                </a:cxn>
                <a:cxn ang="0">
                  <a:pos x="1018" y="437"/>
                </a:cxn>
                <a:cxn ang="0">
                  <a:pos x="1029" y="410"/>
                </a:cxn>
                <a:cxn ang="0">
                  <a:pos x="1022" y="379"/>
                </a:cxn>
                <a:cxn ang="0">
                  <a:pos x="1035" y="403"/>
                </a:cxn>
                <a:cxn ang="0">
                  <a:pos x="1062" y="394"/>
                </a:cxn>
                <a:cxn ang="0">
                  <a:pos x="1062" y="365"/>
                </a:cxn>
                <a:cxn ang="0">
                  <a:pos x="1078" y="380"/>
                </a:cxn>
                <a:cxn ang="0">
                  <a:pos x="1159" y="358"/>
                </a:cxn>
                <a:cxn ang="0">
                  <a:pos x="1172" y="295"/>
                </a:cxn>
                <a:cxn ang="0">
                  <a:pos x="1154" y="290"/>
                </a:cxn>
                <a:cxn ang="0">
                  <a:pos x="1145" y="320"/>
                </a:cxn>
                <a:cxn ang="0">
                  <a:pos x="1128" y="328"/>
                </a:cxn>
                <a:cxn ang="0">
                  <a:pos x="1062" y="302"/>
                </a:cxn>
                <a:cxn ang="0">
                  <a:pos x="1106" y="319"/>
                </a:cxn>
                <a:cxn ang="0">
                  <a:pos x="1121" y="276"/>
                </a:cxn>
                <a:cxn ang="0">
                  <a:pos x="1120" y="252"/>
                </a:cxn>
                <a:cxn ang="0">
                  <a:pos x="1087" y="221"/>
                </a:cxn>
                <a:cxn ang="0">
                  <a:pos x="1120" y="225"/>
                </a:cxn>
                <a:cxn ang="0">
                  <a:pos x="1118" y="207"/>
                </a:cxn>
                <a:cxn ang="0">
                  <a:pos x="1126" y="213"/>
                </a:cxn>
                <a:cxn ang="0">
                  <a:pos x="1148" y="216"/>
                </a:cxn>
                <a:cxn ang="0">
                  <a:pos x="1170" y="233"/>
                </a:cxn>
                <a:cxn ang="0">
                  <a:pos x="1205" y="207"/>
                </a:cxn>
                <a:cxn ang="0">
                  <a:pos x="1237" y="167"/>
                </a:cxn>
                <a:cxn ang="0">
                  <a:pos x="1222" y="116"/>
                </a:cxn>
                <a:cxn ang="0">
                  <a:pos x="1186" y="167"/>
                </a:cxn>
                <a:cxn ang="0">
                  <a:pos x="1172" y="105"/>
                </a:cxn>
                <a:cxn ang="0">
                  <a:pos x="1082" y="137"/>
                </a:cxn>
                <a:cxn ang="0">
                  <a:pos x="1115" y="98"/>
                </a:cxn>
                <a:cxn ang="0">
                  <a:pos x="1150" y="50"/>
                </a:cxn>
                <a:cxn ang="0">
                  <a:pos x="1175" y="44"/>
                </a:cxn>
                <a:cxn ang="0">
                  <a:pos x="1182" y="21"/>
                </a:cxn>
                <a:cxn ang="0">
                  <a:pos x="716" y="87"/>
                </a:cxn>
                <a:cxn ang="0">
                  <a:pos x="347" y="181"/>
                </a:cxn>
                <a:cxn ang="0">
                  <a:pos x="302" y="242"/>
                </a:cxn>
                <a:cxn ang="0">
                  <a:pos x="261" y="251"/>
                </a:cxn>
                <a:cxn ang="0">
                  <a:pos x="224" y="260"/>
                </a:cxn>
                <a:cxn ang="0">
                  <a:pos x="187" y="314"/>
                </a:cxn>
                <a:cxn ang="0">
                  <a:pos x="38" y="434"/>
                </a:cxn>
              </a:cxnLst>
              <a:rect l="0" t="0" r="r" b="b"/>
              <a:pathLst>
                <a:path w="1237" h="577">
                  <a:moveTo>
                    <a:pt x="0" y="452"/>
                  </a:moveTo>
                  <a:lnTo>
                    <a:pt x="1" y="496"/>
                  </a:lnTo>
                  <a:lnTo>
                    <a:pt x="180" y="475"/>
                  </a:lnTo>
                  <a:lnTo>
                    <a:pt x="285" y="418"/>
                  </a:lnTo>
                  <a:lnTo>
                    <a:pt x="483" y="395"/>
                  </a:lnTo>
                  <a:lnTo>
                    <a:pt x="564" y="449"/>
                  </a:lnTo>
                  <a:lnTo>
                    <a:pt x="692" y="431"/>
                  </a:lnTo>
                  <a:lnTo>
                    <a:pt x="885" y="577"/>
                  </a:lnTo>
                  <a:lnTo>
                    <a:pt x="911" y="560"/>
                  </a:lnTo>
                  <a:lnTo>
                    <a:pt x="960" y="557"/>
                  </a:lnTo>
                  <a:lnTo>
                    <a:pt x="971" y="520"/>
                  </a:lnTo>
                  <a:lnTo>
                    <a:pt x="979" y="538"/>
                  </a:lnTo>
                  <a:lnTo>
                    <a:pt x="993" y="472"/>
                  </a:lnTo>
                  <a:lnTo>
                    <a:pt x="1018" y="437"/>
                  </a:lnTo>
                  <a:lnTo>
                    <a:pt x="1042" y="418"/>
                  </a:lnTo>
                  <a:lnTo>
                    <a:pt x="1029" y="410"/>
                  </a:lnTo>
                  <a:lnTo>
                    <a:pt x="1032" y="395"/>
                  </a:lnTo>
                  <a:lnTo>
                    <a:pt x="1022" y="379"/>
                  </a:lnTo>
                  <a:lnTo>
                    <a:pt x="1039" y="397"/>
                  </a:lnTo>
                  <a:lnTo>
                    <a:pt x="1035" y="403"/>
                  </a:lnTo>
                  <a:lnTo>
                    <a:pt x="1048" y="410"/>
                  </a:lnTo>
                  <a:lnTo>
                    <a:pt x="1062" y="394"/>
                  </a:lnTo>
                  <a:lnTo>
                    <a:pt x="1070" y="392"/>
                  </a:lnTo>
                  <a:lnTo>
                    <a:pt x="1062" y="365"/>
                  </a:lnTo>
                  <a:lnTo>
                    <a:pt x="1070" y="364"/>
                  </a:lnTo>
                  <a:lnTo>
                    <a:pt x="1078" y="380"/>
                  </a:lnTo>
                  <a:lnTo>
                    <a:pt x="1121" y="358"/>
                  </a:lnTo>
                  <a:lnTo>
                    <a:pt x="1159" y="358"/>
                  </a:lnTo>
                  <a:lnTo>
                    <a:pt x="1182" y="308"/>
                  </a:lnTo>
                  <a:lnTo>
                    <a:pt x="1172" y="295"/>
                  </a:lnTo>
                  <a:lnTo>
                    <a:pt x="1159" y="312"/>
                  </a:lnTo>
                  <a:lnTo>
                    <a:pt x="1154" y="290"/>
                  </a:lnTo>
                  <a:lnTo>
                    <a:pt x="1137" y="305"/>
                  </a:lnTo>
                  <a:lnTo>
                    <a:pt x="1145" y="320"/>
                  </a:lnTo>
                  <a:lnTo>
                    <a:pt x="1130" y="311"/>
                  </a:lnTo>
                  <a:lnTo>
                    <a:pt x="1128" y="328"/>
                  </a:lnTo>
                  <a:lnTo>
                    <a:pt x="1088" y="324"/>
                  </a:lnTo>
                  <a:lnTo>
                    <a:pt x="1062" y="302"/>
                  </a:lnTo>
                  <a:lnTo>
                    <a:pt x="1062" y="292"/>
                  </a:lnTo>
                  <a:lnTo>
                    <a:pt x="1106" y="319"/>
                  </a:lnTo>
                  <a:lnTo>
                    <a:pt x="1137" y="278"/>
                  </a:lnTo>
                  <a:lnTo>
                    <a:pt x="1121" y="276"/>
                  </a:lnTo>
                  <a:lnTo>
                    <a:pt x="1139" y="246"/>
                  </a:lnTo>
                  <a:lnTo>
                    <a:pt x="1120" y="252"/>
                  </a:lnTo>
                  <a:lnTo>
                    <a:pt x="1054" y="226"/>
                  </a:lnTo>
                  <a:lnTo>
                    <a:pt x="1087" y="221"/>
                  </a:lnTo>
                  <a:lnTo>
                    <a:pt x="1118" y="234"/>
                  </a:lnTo>
                  <a:lnTo>
                    <a:pt x="1120" y="225"/>
                  </a:lnTo>
                  <a:lnTo>
                    <a:pt x="1106" y="207"/>
                  </a:lnTo>
                  <a:lnTo>
                    <a:pt x="1118" y="207"/>
                  </a:lnTo>
                  <a:lnTo>
                    <a:pt x="1136" y="198"/>
                  </a:lnTo>
                  <a:lnTo>
                    <a:pt x="1126" y="213"/>
                  </a:lnTo>
                  <a:lnTo>
                    <a:pt x="1132" y="233"/>
                  </a:lnTo>
                  <a:lnTo>
                    <a:pt x="1148" y="216"/>
                  </a:lnTo>
                  <a:lnTo>
                    <a:pt x="1158" y="234"/>
                  </a:lnTo>
                  <a:lnTo>
                    <a:pt x="1170" y="233"/>
                  </a:lnTo>
                  <a:lnTo>
                    <a:pt x="1188" y="230"/>
                  </a:lnTo>
                  <a:lnTo>
                    <a:pt x="1205" y="207"/>
                  </a:lnTo>
                  <a:lnTo>
                    <a:pt x="1218" y="171"/>
                  </a:lnTo>
                  <a:lnTo>
                    <a:pt x="1237" y="167"/>
                  </a:lnTo>
                  <a:lnTo>
                    <a:pt x="1237" y="147"/>
                  </a:lnTo>
                  <a:lnTo>
                    <a:pt x="1222" y="116"/>
                  </a:lnTo>
                  <a:lnTo>
                    <a:pt x="1204" y="116"/>
                  </a:lnTo>
                  <a:lnTo>
                    <a:pt x="1186" y="167"/>
                  </a:lnTo>
                  <a:lnTo>
                    <a:pt x="1176" y="140"/>
                  </a:lnTo>
                  <a:lnTo>
                    <a:pt x="1172" y="105"/>
                  </a:lnTo>
                  <a:lnTo>
                    <a:pt x="1133" y="126"/>
                  </a:lnTo>
                  <a:lnTo>
                    <a:pt x="1082" y="137"/>
                  </a:lnTo>
                  <a:lnTo>
                    <a:pt x="1088" y="114"/>
                  </a:lnTo>
                  <a:lnTo>
                    <a:pt x="1115" y="98"/>
                  </a:lnTo>
                  <a:lnTo>
                    <a:pt x="1169" y="77"/>
                  </a:lnTo>
                  <a:lnTo>
                    <a:pt x="1150" y="50"/>
                  </a:lnTo>
                  <a:lnTo>
                    <a:pt x="1188" y="66"/>
                  </a:lnTo>
                  <a:lnTo>
                    <a:pt x="1175" y="44"/>
                  </a:lnTo>
                  <a:lnTo>
                    <a:pt x="1210" y="77"/>
                  </a:lnTo>
                  <a:lnTo>
                    <a:pt x="1182" y="21"/>
                  </a:lnTo>
                  <a:lnTo>
                    <a:pt x="1159" y="0"/>
                  </a:lnTo>
                  <a:lnTo>
                    <a:pt x="716" y="87"/>
                  </a:lnTo>
                  <a:lnTo>
                    <a:pt x="353" y="137"/>
                  </a:lnTo>
                  <a:lnTo>
                    <a:pt x="347" y="181"/>
                  </a:lnTo>
                  <a:lnTo>
                    <a:pt x="329" y="195"/>
                  </a:lnTo>
                  <a:lnTo>
                    <a:pt x="302" y="242"/>
                  </a:lnTo>
                  <a:lnTo>
                    <a:pt x="282" y="238"/>
                  </a:lnTo>
                  <a:lnTo>
                    <a:pt x="261" y="251"/>
                  </a:lnTo>
                  <a:lnTo>
                    <a:pt x="244" y="275"/>
                  </a:lnTo>
                  <a:lnTo>
                    <a:pt x="224" y="260"/>
                  </a:lnTo>
                  <a:lnTo>
                    <a:pt x="191" y="290"/>
                  </a:lnTo>
                  <a:lnTo>
                    <a:pt x="187" y="314"/>
                  </a:lnTo>
                  <a:lnTo>
                    <a:pt x="47" y="401"/>
                  </a:lnTo>
                  <a:lnTo>
                    <a:pt x="38" y="434"/>
                  </a:lnTo>
                  <a:lnTo>
                    <a:pt x="0" y="452"/>
                  </a:lnTo>
                  <a:close/>
                </a:path>
              </a:pathLst>
            </a:custGeom>
            <a:solidFill>
              <a:schemeClr val="accent2">
                <a:lumMod val="60000"/>
                <a:lumOff val="4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9" name="Freeform 88"/>
            <p:cNvSpPr>
              <a:spLocks noChangeAspect="1"/>
            </p:cNvSpPr>
            <p:nvPr/>
          </p:nvSpPr>
          <p:spPr bwMode="auto">
            <a:xfrm>
              <a:off x="7773221" y="4111105"/>
              <a:ext cx="391507" cy="317114"/>
            </a:xfrm>
            <a:custGeom>
              <a:avLst/>
              <a:gdLst/>
              <a:ahLst/>
              <a:cxnLst>
                <a:cxn ang="0">
                  <a:pos x="0" y="140"/>
                </a:cxn>
                <a:cxn ang="0">
                  <a:pos x="30" y="80"/>
                </a:cxn>
                <a:cxn ang="0">
                  <a:pos x="137" y="23"/>
                </a:cxn>
                <a:cxn ang="0">
                  <a:pos x="333" y="0"/>
                </a:cxn>
                <a:cxn ang="0">
                  <a:pos x="414" y="54"/>
                </a:cxn>
                <a:cxn ang="0">
                  <a:pos x="543" y="35"/>
                </a:cxn>
                <a:cxn ang="0">
                  <a:pos x="735" y="182"/>
                </a:cxn>
                <a:cxn ang="0">
                  <a:pos x="680" y="250"/>
                </a:cxn>
                <a:cxn ang="0">
                  <a:pos x="649" y="293"/>
                </a:cxn>
                <a:cxn ang="0">
                  <a:pos x="654" y="342"/>
                </a:cxn>
                <a:cxn ang="0">
                  <a:pos x="604" y="385"/>
                </a:cxn>
                <a:cxn ang="0">
                  <a:pos x="564" y="451"/>
                </a:cxn>
                <a:cxn ang="0">
                  <a:pos x="508" y="487"/>
                </a:cxn>
                <a:cxn ang="0">
                  <a:pos x="482" y="492"/>
                </a:cxn>
                <a:cxn ang="0">
                  <a:pos x="471" y="532"/>
                </a:cxn>
                <a:cxn ang="0">
                  <a:pos x="439" y="510"/>
                </a:cxn>
                <a:cxn ang="0">
                  <a:pos x="468" y="549"/>
                </a:cxn>
                <a:cxn ang="0">
                  <a:pos x="440" y="587"/>
                </a:cxn>
                <a:cxn ang="0">
                  <a:pos x="416" y="583"/>
                </a:cxn>
                <a:cxn ang="0">
                  <a:pos x="396" y="559"/>
                </a:cxn>
                <a:cxn ang="0">
                  <a:pos x="367" y="501"/>
                </a:cxn>
                <a:cxn ang="0">
                  <a:pos x="348" y="493"/>
                </a:cxn>
                <a:cxn ang="0">
                  <a:pos x="313" y="416"/>
                </a:cxn>
                <a:cxn ang="0">
                  <a:pos x="262" y="384"/>
                </a:cxn>
                <a:cxn ang="0">
                  <a:pos x="227" y="330"/>
                </a:cxn>
                <a:cxn ang="0">
                  <a:pos x="140" y="262"/>
                </a:cxn>
                <a:cxn ang="0">
                  <a:pos x="95" y="203"/>
                </a:cxn>
                <a:cxn ang="0">
                  <a:pos x="0" y="140"/>
                </a:cxn>
              </a:cxnLst>
              <a:rect l="0" t="0" r="r" b="b"/>
              <a:pathLst>
                <a:path w="735" h="587">
                  <a:moveTo>
                    <a:pt x="0" y="140"/>
                  </a:moveTo>
                  <a:lnTo>
                    <a:pt x="30" y="80"/>
                  </a:lnTo>
                  <a:lnTo>
                    <a:pt x="137" y="23"/>
                  </a:lnTo>
                  <a:lnTo>
                    <a:pt x="333" y="0"/>
                  </a:lnTo>
                  <a:lnTo>
                    <a:pt x="414" y="54"/>
                  </a:lnTo>
                  <a:lnTo>
                    <a:pt x="543" y="35"/>
                  </a:lnTo>
                  <a:lnTo>
                    <a:pt x="735" y="182"/>
                  </a:lnTo>
                  <a:lnTo>
                    <a:pt x="680" y="250"/>
                  </a:lnTo>
                  <a:lnTo>
                    <a:pt x="649" y="293"/>
                  </a:lnTo>
                  <a:lnTo>
                    <a:pt x="654" y="342"/>
                  </a:lnTo>
                  <a:lnTo>
                    <a:pt x="604" y="385"/>
                  </a:lnTo>
                  <a:lnTo>
                    <a:pt x="564" y="451"/>
                  </a:lnTo>
                  <a:lnTo>
                    <a:pt x="508" y="487"/>
                  </a:lnTo>
                  <a:lnTo>
                    <a:pt x="482" y="492"/>
                  </a:lnTo>
                  <a:lnTo>
                    <a:pt x="471" y="532"/>
                  </a:lnTo>
                  <a:lnTo>
                    <a:pt x="439" y="510"/>
                  </a:lnTo>
                  <a:lnTo>
                    <a:pt x="468" y="549"/>
                  </a:lnTo>
                  <a:lnTo>
                    <a:pt x="440" y="587"/>
                  </a:lnTo>
                  <a:lnTo>
                    <a:pt x="416" y="583"/>
                  </a:lnTo>
                  <a:lnTo>
                    <a:pt x="396" y="559"/>
                  </a:lnTo>
                  <a:lnTo>
                    <a:pt x="367" y="501"/>
                  </a:lnTo>
                  <a:lnTo>
                    <a:pt x="348" y="493"/>
                  </a:lnTo>
                  <a:lnTo>
                    <a:pt x="313" y="416"/>
                  </a:lnTo>
                  <a:lnTo>
                    <a:pt x="262" y="384"/>
                  </a:lnTo>
                  <a:lnTo>
                    <a:pt x="227" y="330"/>
                  </a:lnTo>
                  <a:lnTo>
                    <a:pt x="140" y="262"/>
                  </a:lnTo>
                  <a:lnTo>
                    <a:pt x="95" y="203"/>
                  </a:lnTo>
                  <a:lnTo>
                    <a:pt x="0" y="140"/>
                  </a:lnTo>
                  <a:close/>
                </a:path>
              </a:pathLst>
            </a:custGeom>
            <a:solidFill>
              <a:schemeClr val="accent2">
                <a:lumMod val="20000"/>
                <a:lumOff val="8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0" name="Freeform 89"/>
            <p:cNvSpPr>
              <a:spLocks noChangeAspect="1"/>
            </p:cNvSpPr>
            <p:nvPr/>
          </p:nvSpPr>
          <p:spPr bwMode="auto">
            <a:xfrm>
              <a:off x="6797537" y="3636215"/>
              <a:ext cx="511733" cy="473328"/>
            </a:xfrm>
            <a:custGeom>
              <a:avLst/>
              <a:gdLst/>
              <a:ahLst/>
              <a:cxnLst>
                <a:cxn ang="0">
                  <a:pos x="0" y="11"/>
                </a:cxn>
                <a:cxn ang="0">
                  <a:pos x="58" y="125"/>
                </a:cxn>
                <a:cxn ang="0">
                  <a:pos x="86" y="151"/>
                </a:cxn>
                <a:cxn ang="0">
                  <a:pos x="105" y="147"/>
                </a:cxn>
                <a:cxn ang="0">
                  <a:pos x="120" y="161"/>
                </a:cxn>
                <a:cxn ang="0">
                  <a:pos x="121" y="177"/>
                </a:cxn>
                <a:cxn ang="0">
                  <a:pos x="108" y="177"/>
                </a:cxn>
                <a:cxn ang="0">
                  <a:pos x="89" y="217"/>
                </a:cxn>
                <a:cxn ang="0">
                  <a:pos x="132" y="278"/>
                </a:cxn>
                <a:cxn ang="0">
                  <a:pos x="164" y="291"/>
                </a:cxn>
                <a:cxn ang="0">
                  <a:pos x="159" y="699"/>
                </a:cxn>
                <a:cxn ang="0">
                  <a:pos x="163" y="800"/>
                </a:cxn>
                <a:cxn ang="0">
                  <a:pos x="801" y="778"/>
                </a:cxn>
                <a:cxn ang="0">
                  <a:pos x="812" y="836"/>
                </a:cxn>
                <a:cxn ang="0">
                  <a:pos x="784" y="875"/>
                </a:cxn>
                <a:cxn ang="0">
                  <a:pos x="883" y="869"/>
                </a:cxn>
                <a:cxn ang="0">
                  <a:pos x="896" y="836"/>
                </a:cxn>
                <a:cxn ang="0">
                  <a:pos x="901" y="800"/>
                </a:cxn>
                <a:cxn ang="0">
                  <a:pos x="923" y="770"/>
                </a:cxn>
                <a:cxn ang="0">
                  <a:pos x="933" y="744"/>
                </a:cxn>
                <a:cxn ang="0">
                  <a:pos x="954" y="740"/>
                </a:cxn>
                <a:cxn ang="0">
                  <a:pos x="961" y="679"/>
                </a:cxn>
                <a:cxn ang="0">
                  <a:pos x="949" y="673"/>
                </a:cxn>
                <a:cxn ang="0">
                  <a:pos x="927" y="673"/>
                </a:cxn>
                <a:cxn ang="0">
                  <a:pos x="904" y="627"/>
                </a:cxn>
                <a:cxn ang="0">
                  <a:pos x="893" y="566"/>
                </a:cxn>
                <a:cxn ang="0">
                  <a:pos x="867" y="525"/>
                </a:cxn>
                <a:cxn ang="0">
                  <a:pos x="829" y="507"/>
                </a:cxn>
                <a:cxn ang="0">
                  <a:pos x="783" y="468"/>
                </a:cxn>
                <a:cxn ang="0">
                  <a:pos x="767" y="414"/>
                </a:cxn>
                <a:cxn ang="0">
                  <a:pos x="793" y="331"/>
                </a:cxn>
                <a:cxn ang="0">
                  <a:pos x="769" y="315"/>
                </a:cxn>
                <a:cxn ang="0">
                  <a:pos x="714" y="315"/>
                </a:cxn>
                <a:cxn ang="0">
                  <a:pos x="704" y="262"/>
                </a:cxn>
                <a:cxn ang="0">
                  <a:pos x="611" y="161"/>
                </a:cxn>
                <a:cxn ang="0">
                  <a:pos x="588" y="76"/>
                </a:cxn>
                <a:cxn ang="0">
                  <a:pos x="599" y="44"/>
                </a:cxn>
                <a:cxn ang="0">
                  <a:pos x="558" y="0"/>
                </a:cxn>
                <a:cxn ang="0">
                  <a:pos x="0" y="11"/>
                </a:cxn>
              </a:cxnLst>
              <a:rect l="0" t="0" r="r" b="b"/>
              <a:pathLst>
                <a:path w="961" h="875">
                  <a:moveTo>
                    <a:pt x="0" y="11"/>
                  </a:moveTo>
                  <a:lnTo>
                    <a:pt x="58" y="125"/>
                  </a:lnTo>
                  <a:lnTo>
                    <a:pt x="86" y="151"/>
                  </a:lnTo>
                  <a:lnTo>
                    <a:pt x="105" y="147"/>
                  </a:lnTo>
                  <a:lnTo>
                    <a:pt x="120" y="161"/>
                  </a:lnTo>
                  <a:lnTo>
                    <a:pt x="121" y="177"/>
                  </a:lnTo>
                  <a:lnTo>
                    <a:pt x="108" y="177"/>
                  </a:lnTo>
                  <a:lnTo>
                    <a:pt x="89" y="217"/>
                  </a:lnTo>
                  <a:lnTo>
                    <a:pt x="132" y="278"/>
                  </a:lnTo>
                  <a:lnTo>
                    <a:pt x="164" y="291"/>
                  </a:lnTo>
                  <a:lnTo>
                    <a:pt x="159" y="699"/>
                  </a:lnTo>
                  <a:lnTo>
                    <a:pt x="163" y="800"/>
                  </a:lnTo>
                  <a:lnTo>
                    <a:pt x="801" y="778"/>
                  </a:lnTo>
                  <a:lnTo>
                    <a:pt x="812" y="836"/>
                  </a:lnTo>
                  <a:lnTo>
                    <a:pt x="784" y="875"/>
                  </a:lnTo>
                  <a:lnTo>
                    <a:pt x="883" y="869"/>
                  </a:lnTo>
                  <a:lnTo>
                    <a:pt x="896" y="836"/>
                  </a:lnTo>
                  <a:lnTo>
                    <a:pt x="901" y="800"/>
                  </a:lnTo>
                  <a:lnTo>
                    <a:pt x="923" y="770"/>
                  </a:lnTo>
                  <a:lnTo>
                    <a:pt x="933" y="744"/>
                  </a:lnTo>
                  <a:lnTo>
                    <a:pt x="954" y="740"/>
                  </a:lnTo>
                  <a:lnTo>
                    <a:pt x="961" y="679"/>
                  </a:lnTo>
                  <a:lnTo>
                    <a:pt x="949" y="673"/>
                  </a:lnTo>
                  <a:lnTo>
                    <a:pt x="927" y="673"/>
                  </a:lnTo>
                  <a:lnTo>
                    <a:pt x="904" y="627"/>
                  </a:lnTo>
                  <a:lnTo>
                    <a:pt x="893" y="566"/>
                  </a:lnTo>
                  <a:lnTo>
                    <a:pt x="867" y="525"/>
                  </a:lnTo>
                  <a:lnTo>
                    <a:pt x="829" y="507"/>
                  </a:lnTo>
                  <a:lnTo>
                    <a:pt x="783" y="468"/>
                  </a:lnTo>
                  <a:lnTo>
                    <a:pt x="767" y="414"/>
                  </a:lnTo>
                  <a:lnTo>
                    <a:pt x="793" y="331"/>
                  </a:lnTo>
                  <a:lnTo>
                    <a:pt x="769" y="315"/>
                  </a:lnTo>
                  <a:lnTo>
                    <a:pt x="714" y="315"/>
                  </a:lnTo>
                  <a:lnTo>
                    <a:pt x="704" y="262"/>
                  </a:lnTo>
                  <a:lnTo>
                    <a:pt x="611" y="161"/>
                  </a:lnTo>
                  <a:lnTo>
                    <a:pt x="588" y="76"/>
                  </a:lnTo>
                  <a:lnTo>
                    <a:pt x="599" y="44"/>
                  </a:lnTo>
                  <a:lnTo>
                    <a:pt x="558" y="0"/>
                  </a:lnTo>
                  <a:lnTo>
                    <a:pt x="0" y="11"/>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1" name="Freeform 90"/>
            <p:cNvSpPr>
              <a:spLocks noChangeAspect="1"/>
            </p:cNvSpPr>
            <p:nvPr/>
          </p:nvSpPr>
          <p:spPr bwMode="auto">
            <a:xfrm>
              <a:off x="7394045" y="4182963"/>
              <a:ext cx="294401" cy="507695"/>
            </a:xfrm>
            <a:custGeom>
              <a:avLst/>
              <a:gdLst/>
              <a:ahLst/>
              <a:cxnLst>
                <a:cxn ang="0">
                  <a:pos x="0" y="35"/>
                </a:cxn>
                <a:cxn ang="0">
                  <a:pos x="13" y="50"/>
                </a:cxn>
                <a:cxn ang="0">
                  <a:pos x="0" y="631"/>
                </a:cxn>
                <a:cxn ang="0">
                  <a:pos x="35" y="911"/>
                </a:cxn>
                <a:cxn ang="0">
                  <a:pos x="74" y="920"/>
                </a:cxn>
                <a:cxn ang="0">
                  <a:pos x="88" y="832"/>
                </a:cxn>
                <a:cxn ang="0">
                  <a:pos x="103" y="856"/>
                </a:cxn>
                <a:cxn ang="0">
                  <a:pos x="106" y="899"/>
                </a:cxn>
                <a:cxn ang="0">
                  <a:pos x="128" y="919"/>
                </a:cxn>
                <a:cxn ang="0">
                  <a:pos x="95" y="938"/>
                </a:cxn>
                <a:cxn ang="0">
                  <a:pos x="174" y="916"/>
                </a:cxn>
                <a:cxn ang="0">
                  <a:pos x="188" y="889"/>
                </a:cxn>
                <a:cxn ang="0">
                  <a:pos x="177" y="874"/>
                </a:cxn>
                <a:cxn ang="0">
                  <a:pos x="184" y="851"/>
                </a:cxn>
                <a:cxn ang="0">
                  <a:pos x="145" y="813"/>
                </a:cxn>
                <a:cxn ang="0">
                  <a:pos x="148" y="786"/>
                </a:cxn>
                <a:cxn ang="0">
                  <a:pos x="552" y="748"/>
                </a:cxn>
                <a:cxn ang="0">
                  <a:pos x="516" y="600"/>
                </a:cxn>
                <a:cxn ang="0">
                  <a:pos x="523" y="547"/>
                </a:cxn>
                <a:cxn ang="0">
                  <a:pos x="538" y="512"/>
                </a:cxn>
                <a:cxn ang="0">
                  <a:pos x="524" y="461"/>
                </a:cxn>
                <a:cxn ang="0">
                  <a:pos x="486" y="397"/>
                </a:cxn>
                <a:cxn ang="0">
                  <a:pos x="383" y="0"/>
                </a:cxn>
                <a:cxn ang="0">
                  <a:pos x="0" y="35"/>
                </a:cxn>
              </a:cxnLst>
              <a:rect l="0" t="0" r="r" b="b"/>
              <a:pathLst>
                <a:path w="552" h="938">
                  <a:moveTo>
                    <a:pt x="0" y="35"/>
                  </a:moveTo>
                  <a:lnTo>
                    <a:pt x="13" y="50"/>
                  </a:lnTo>
                  <a:lnTo>
                    <a:pt x="0" y="631"/>
                  </a:lnTo>
                  <a:lnTo>
                    <a:pt x="35" y="911"/>
                  </a:lnTo>
                  <a:lnTo>
                    <a:pt x="74" y="920"/>
                  </a:lnTo>
                  <a:lnTo>
                    <a:pt x="88" y="832"/>
                  </a:lnTo>
                  <a:lnTo>
                    <a:pt x="103" y="856"/>
                  </a:lnTo>
                  <a:lnTo>
                    <a:pt x="106" y="899"/>
                  </a:lnTo>
                  <a:lnTo>
                    <a:pt x="128" y="919"/>
                  </a:lnTo>
                  <a:lnTo>
                    <a:pt x="95" y="938"/>
                  </a:lnTo>
                  <a:lnTo>
                    <a:pt x="174" y="916"/>
                  </a:lnTo>
                  <a:lnTo>
                    <a:pt x="188" y="889"/>
                  </a:lnTo>
                  <a:lnTo>
                    <a:pt x="177" y="874"/>
                  </a:lnTo>
                  <a:lnTo>
                    <a:pt x="184" y="851"/>
                  </a:lnTo>
                  <a:lnTo>
                    <a:pt x="145" y="813"/>
                  </a:lnTo>
                  <a:lnTo>
                    <a:pt x="148" y="786"/>
                  </a:lnTo>
                  <a:lnTo>
                    <a:pt x="552" y="748"/>
                  </a:lnTo>
                  <a:lnTo>
                    <a:pt x="516" y="600"/>
                  </a:lnTo>
                  <a:lnTo>
                    <a:pt x="523" y="547"/>
                  </a:lnTo>
                  <a:lnTo>
                    <a:pt x="538" y="512"/>
                  </a:lnTo>
                  <a:lnTo>
                    <a:pt x="524" y="461"/>
                  </a:lnTo>
                  <a:lnTo>
                    <a:pt x="486" y="397"/>
                  </a:lnTo>
                  <a:lnTo>
                    <a:pt x="383" y="0"/>
                  </a:lnTo>
                  <a:lnTo>
                    <a:pt x="0" y="35"/>
                  </a:lnTo>
                  <a:close/>
                </a:path>
              </a:pathLst>
            </a:custGeom>
            <a:solidFill>
              <a:schemeClr val="accent2">
                <a:lumMod val="20000"/>
                <a:lumOff val="8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2" name="Freeform 91"/>
            <p:cNvSpPr>
              <a:spLocks noChangeAspect="1"/>
            </p:cNvSpPr>
            <p:nvPr/>
          </p:nvSpPr>
          <p:spPr bwMode="auto">
            <a:xfrm>
              <a:off x="5251985" y="3864286"/>
              <a:ext cx="527146" cy="648287"/>
            </a:xfrm>
            <a:custGeom>
              <a:avLst/>
              <a:gdLst/>
              <a:ahLst/>
              <a:cxnLst>
                <a:cxn ang="0">
                  <a:pos x="0" y="818"/>
                </a:cxn>
                <a:cxn ang="0">
                  <a:pos x="62" y="762"/>
                </a:cxn>
                <a:cxn ang="0">
                  <a:pos x="37" y="714"/>
                </a:cxn>
                <a:cxn ang="0">
                  <a:pos x="50" y="650"/>
                </a:cxn>
                <a:cxn ang="0">
                  <a:pos x="116" y="537"/>
                </a:cxn>
                <a:cxn ang="0">
                  <a:pos x="162" y="506"/>
                </a:cxn>
                <a:cxn ang="0">
                  <a:pos x="134" y="465"/>
                </a:cxn>
                <a:cxn ang="0">
                  <a:pos x="117" y="353"/>
                </a:cxn>
                <a:cxn ang="0">
                  <a:pos x="136" y="154"/>
                </a:cxn>
                <a:cxn ang="0">
                  <a:pos x="171" y="144"/>
                </a:cxn>
                <a:cxn ang="0">
                  <a:pos x="227" y="176"/>
                </a:cxn>
                <a:cxn ang="0">
                  <a:pos x="273" y="0"/>
                </a:cxn>
                <a:cxn ang="0">
                  <a:pos x="986" y="126"/>
                </a:cxn>
                <a:cxn ang="0">
                  <a:pos x="837" y="1198"/>
                </a:cxn>
                <a:cxn ang="0">
                  <a:pos x="618" y="1162"/>
                </a:cxn>
                <a:cxn ang="0">
                  <a:pos x="482" y="1123"/>
                </a:cxn>
                <a:cxn ang="0">
                  <a:pos x="201" y="949"/>
                </a:cxn>
                <a:cxn ang="0">
                  <a:pos x="0" y="818"/>
                </a:cxn>
              </a:cxnLst>
              <a:rect l="0" t="0" r="r" b="b"/>
              <a:pathLst>
                <a:path w="986" h="1198">
                  <a:moveTo>
                    <a:pt x="0" y="818"/>
                  </a:moveTo>
                  <a:lnTo>
                    <a:pt x="62" y="762"/>
                  </a:lnTo>
                  <a:lnTo>
                    <a:pt x="37" y="714"/>
                  </a:lnTo>
                  <a:lnTo>
                    <a:pt x="50" y="650"/>
                  </a:lnTo>
                  <a:lnTo>
                    <a:pt x="116" y="537"/>
                  </a:lnTo>
                  <a:lnTo>
                    <a:pt x="162" y="506"/>
                  </a:lnTo>
                  <a:lnTo>
                    <a:pt x="134" y="465"/>
                  </a:lnTo>
                  <a:lnTo>
                    <a:pt x="117" y="353"/>
                  </a:lnTo>
                  <a:lnTo>
                    <a:pt x="136" y="154"/>
                  </a:lnTo>
                  <a:lnTo>
                    <a:pt x="171" y="144"/>
                  </a:lnTo>
                  <a:lnTo>
                    <a:pt x="227" y="176"/>
                  </a:lnTo>
                  <a:lnTo>
                    <a:pt x="273" y="0"/>
                  </a:lnTo>
                  <a:lnTo>
                    <a:pt x="986" y="126"/>
                  </a:lnTo>
                  <a:lnTo>
                    <a:pt x="837" y="1198"/>
                  </a:lnTo>
                  <a:lnTo>
                    <a:pt x="618" y="1162"/>
                  </a:lnTo>
                  <a:lnTo>
                    <a:pt x="482" y="1123"/>
                  </a:lnTo>
                  <a:lnTo>
                    <a:pt x="201" y="949"/>
                  </a:lnTo>
                  <a:lnTo>
                    <a:pt x="0" y="818"/>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3" name="Freeform 92"/>
            <p:cNvSpPr>
              <a:spLocks noChangeAspect="1"/>
            </p:cNvSpPr>
            <p:nvPr/>
          </p:nvSpPr>
          <p:spPr bwMode="auto">
            <a:xfrm>
              <a:off x="6883853" y="4056430"/>
              <a:ext cx="389965" cy="371789"/>
            </a:xfrm>
            <a:custGeom>
              <a:avLst/>
              <a:gdLst/>
              <a:ahLst/>
              <a:cxnLst>
                <a:cxn ang="0">
                  <a:pos x="0" y="22"/>
                </a:cxn>
                <a:cxn ang="0">
                  <a:pos x="30" y="234"/>
                </a:cxn>
                <a:cxn ang="0">
                  <a:pos x="25" y="566"/>
                </a:cxn>
                <a:cxn ang="0">
                  <a:pos x="39" y="585"/>
                </a:cxn>
                <a:cxn ang="0">
                  <a:pos x="91" y="583"/>
                </a:cxn>
                <a:cxn ang="0">
                  <a:pos x="93" y="686"/>
                </a:cxn>
                <a:cxn ang="0">
                  <a:pos x="527" y="680"/>
                </a:cxn>
                <a:cxn ang="0">
                  <a:pos x="518" y="576"/>
                </a:cxn>
                <a:cxn ang="0">
                  <a:pos x="556" y="463"/>
                </a:cxn>
                <a:cxn ang="0">
                  <a:pos x="608" y="382"/>
                </a:cxn>
                <a:cxn ang="0">
                  <a:pos x="606" y="361"/>
                </a:cxn>
                <a:cxn ang="0">
                  <a:pos x="648" y="289"/>
                </a:cxn>
                <a:cxn ang="0">
                  <a:pos x="667" y="211"/>
                </a:cxn>
                <a:cxn ang="0">
                  <a:pos x="660" y="205"/>
                </a:cxn>
                <a:cxn ang="0">
                  <a:pos x="695" y="175"/>
                </a:cxn>
                <a:cxn ang="0">
                  <a:pos x="730" y="106"/>
                </a:cxn>
                <a:cxn ang="0">
                  <a:pos x="720" y="91"/>
                </a:cxn>
                <a:cxn ang="0">
                  <a:pos x="621" y="97"/>
                </a:cxn>
                <a:cxn ang="0">
                  <a:pos x="649" y="58"/>
                </a:cxn>
                <a:cxn ang="0">
                  <a:pos x="638" y="0"/>
                </a:cxn>
                <a:cxn ang="0">
                  <a:pos x="0" y="22"/>
                </a:cxn>
              </a:cxnLst>
              <a:rect l="0" t="0" r="r" b="b"/>
              <a:pathLst>
                <a:path w="730" h="686">
                  <a:moveTo>
                    <a:pt x="0" y="22"/>
                  </a:moveTo>
                  <a:lnTo>
                    <a:pt x="30" y="234"/>
                  </a:lnTo>
                  <a:lnTo>
                    <a:pt x="25" y="566"/>
                  </a:lnTo>
                  <a:lnTo>
                    <a:pt x="39" y="585"/>
                  </a:lnTo>
                  <a:lnTo>
                    <a:pt x="91" y="583"/>
                  </a:lnTo>
                  <a:lnTo>
                    <a:pt x="93" y="686"/>
                  </a:lnTo>
                  <a:lnTo>
                    <a:pt x="527" y="680"/>
                  </a:lnTo>
                  <a:lnTo>
                    <a:pt x="518" y="576"/>
                  </a:lnTo>
                  <a:lnTo>
                    <a:pt x="556" y="463"/>
                  </a:lnTo>
                  <a:lnTo>
                    <a:pt x="608" y="382"/>
                  </a:lnTo>
                  <a:lnTo>
                    <a:pt x="606" y="361"/>
                  </a:lnTo>
                  <a:lnTo>
                    <a:pt x="648" y="289"/>
                  </a:lnTo>
                  <a:lnTo>
                    <a:pt x="667" y="211"/>
                  </a:lnTo>
                  <a:lnTo>
                    <a:pt x="660" y="205"/>
                  </a:lnTo>
                  <a:lnTo>
                    <a:pt x="695" y="175"/>
                  </a:lnTo>
                  <a:lnTo>
                    <a:pt x="730" y="106"/>
                  </a:lnTo>
                  <a:lnTo>
                    <a:pt x="720" y="91"/>
                  </a:lnTo>
                  <a:lnTo>
                    <a:pt x="621" y="97"/>
                  </a:lnTo>
                  <a:lnTo>
                    <a:pt x="649" y="58"/>
                  </a:lnTo>
                  <a:lnTo>
                    <a:pt x="638" y="0"/>
                  </a:lnTo>
                  <a:lnTo>
                    <a:pt x="0" y="22"/>
                  </a:lnTo>
                  <a:close/>
                </a:path>
              </a:pathLst>
            </a:custGeom>
            <a:solidFill>
              <a:schemeClr val="accent2">
                <a:lumMod val="60000"/>
                <a:lumOff val="4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4" name="Freeform 93"/>
            <p:cNvSpPr>
              <a:spLocks noChangeAspect="1"/>
            </p:cNvSpPr>
            <p:nvPr/>
          </p:nvSpPr>
          <p:spPr bwMode="auto">
            <a:xfrm>
              <a:off x="5775612" y="3528427"/>
              <a:ext cx="561057" cy="470203"/>
            </a:xfrm>
            <a:custGeom>
              <a:avLst/>
              <a:gdLst/>
              <a:ahLst/>
              <a:cxnLst>
                <a:cxn ang="0">
                  <a:pos x="0" y="761"/>
                </a:cxn>
                <a:cxn ang="0">
                  <a:pos x="103" y="0"/>
                </a:cxn>
                <a:cxn ang="0">
                  <a:pos x="781" y="81"/>
                </a:cxn>
                <a:cxn ang="0">
                  <a:pos x="1054" y="107"/>
                </a:cxn>
                <a:cxn ang="0">
                  <a:pos x="1043" y="297"/>
                </a:cxn>
                <a:cxn ang="0">
                  <a:pos x="1006" y="871"/>
                </a:cxn>
                <a:cxn ang="0">
                  <a:pos x="868" y="861"/>
                </a:cxn>
                <a:cxn ang="0">
                  <a:pos x="435" y="822"/>
                </a:cxn>
                <a:cxn ang="0">
                  <a:pos x="0" y="761"/>
                </a:cxn>
              </a:cxnLst>
              <a:rect l="0" t="0" r="r" b="b"/>
              <a:pathLst>
                <a:path w="1054" h="871">
                  <a:moveTo>
                    <a:pt x="0" y="761"/>
                  </a:moveTo>
                  <a:lnTo>
                    <a:pt x="103" y="0"/>
                  </a:lnTo>
                  <a:lnTo>
                    <a:pt x="781" y="81"/>
                  </a:lnTo>
                  <a:lnTo>
                    <a:pt x="1054" y="107"/>
                  </a:lnTo>
                  <a:lnTo>
                    <a:pt x="1043" y="297"/>
                  </a:lnTo>
                  <a:lnTo>
                    <a:pt x="1006" y="871"/>
                  </a:lnTo>
                  <a:lnTo>
                    <a:pt x="868" y="861"/>
                  </a:lnTo>
                  <a:lnTo>
                    <a:pt x="435" y="822"/>
                  </a:lnTo>
                  <a:lnTo>
                    <a:pt x="0" y="761"/>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5" name="Freeform 94"/>
            <p:cNvSpPr>
              <a:spLocks noChangeAspect="1"/>
            </p:cNvSpPr>
            <p:nvPr/>
          </p:nvSpPr>
          <p:spPr bwMode="auto">
            <a:xfrm>
              <a:off x="8383601" y="3273799"/>
              <a:ext cx="132557" cy="132782"/>
            </a:xfrm>
            <a:custGeom>
              <a:avLst/>
              <a:gdLst/>
              <a:ahLst/>
              <a:cxnLst>
                <a:cxn ang="0">
                  <a:pos x="0" y="50"/>
                </a:cxn>
                <a:cxn ang="0">
                  <a:pos x="20" y="179"/>
                </a:cxn>
                <a:cxn ang="0">
                  <a:pos x="19" y="247"/>
                </a:cxn>
                <a:cxn ang="0">
                  <a:pos x="40" y="241"/>
                </a:cxn>
                <a:cxn ang="0">
                  <a:pos x="52" y="223"/>
                </a:cxn>
                <a:cxn ang="0">
                  <a:pos x="87" y="206"/>
                </a:cxn>
                <a:cxn ang="0">
                  <a:pos x="104" y="173"/>
                </a:cxn>
                <a:cxn ang="0">
                  <a:pos x="113" y="179"/>
                </a:cxn>
                <a:cxn ang="0">
                  <a:pos x="141" y="167"/>
                </a:cxn>
                <a:cxn ang="0">
                  <a:pos x="179" y="160"/>
                </a:cxn>
                <a:cxn ang="0">
                  <a:pos x="179" y="146"/>
                </a:cxn>
                <a:cxn ang="0">
                  <a:pos x="191" y="155"/>
                </a:cxn>
                <a:cxn ang="0">
                  <a:pos x="204" y="143"/>
                </a:cxn>
                <a:cxn ang="0">
                  <a:pos x="223" y="137"/>
                </a:cxn>
                <a:cxn ang="0">
                  <a:pos x="248" y="128"/>
                </a:cxn>
                <a:cxn ang="0">
                  <a:pos x="225" y="0"/>
                </a:cxn>
                <a:cxn ang="0">
                  <a:pos x="0" y="50"/>
                </a:cxn>
              </a:cxnLst>
              <a:rect l="0" t="0" r="r" b="b"/>
              <a:pathLst>
                <a:path w="248" h="247">
                  <a:moveTo>
                    <a:pt x="0" y="50"/>
                  </a:moveTo>
                  <a:lnTo>
                    <a:pt x="20" y="179"/>
                  </a:lnTo>
                  <a:lnTo>
                    <a:pt x="19" y="247"/>
                  </a:lnTo>
                  <a:lnTo>
                    <a:pt x="40" y="241"/>
                  </a:lnTo>
                  <a:lnTo>
                    <a:pt x="52" y="223"/>
                  </a:lnTo>
                  <a:lnTo>
                    <a:pt x="87" y="206"/>
                  </a:lnTo>
                  <a:lnTo>
                    <a:pt x="104" y="173"/>
                  </a:lnTo>
                  <a:lnTo>
                    <a:pt x="113" y="179"/>
                  </a:lnTo>
                  <a:lnTo>
                    <a:pt x="141" y="167"/>
                  </a:lnTo>
                  <a:lnTo>
                    <a:pt x="179" y="160"/>
                  </a:lnTo>
                  <a:lnTo>
                    <a:pt x="179" y="146"/>
                  </a:lnTo>
                  <a:lnTo>
                    <a:pt x="191" y="155"/>
                  </a:lnTo>
                  <a:lnTo>
                    <a:pt x="204" y="143"/>
                  </a:lnTo>
                  <a:lnTo>
                    <a:pt x="223" y="137"/>
                  </a:lnTo>
                  <a:lnTo>
                    <a:pt x="248" y="128"/>
                  </a:lnTo>
                  <a:lnTo>
                    <a:pt x="225" y="0"/>
                  </a:lnTo>
                  <a:lnTo>
                    <a:pt x="0" y="50"/>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6" name="Freeform 95"/>
            <p:cNvSpPr>
              <a:spLocks noChangeAspect="1"/>
            </p:cNvSpPr>
            <p:nvPr/>
          </p:nvSpPr>
          <p:spPr bwMode="auto">
            <a:xfrm>
              <a:off x="8267999" y="3558108"/>
              <a:ext cx="83234" cy="143717"/>
            </a:xfrm>
            <a:custGeom>
              <a:avLst/>
              <a:gdLst/>
              <a:ahLst/>
              <a:cxnLst>
                <a:cxn ang="0">
                  <a:pos x="0" y="27"/>
                </a:cxn>
                <a:cxn ang="0">
                  <a:pos x="20" y="0"/>
                </a:cxn>
                <a:cxn ang="0">
                  <a:pos x="50" y="0"/>
                </a:cxn>
                <a:cxn ang="0">
                  <a:pos x="41" y="29"/>
                </a:cxn>
                <a:cxn ang="0">
                  <a:pos x="31" y="39"/>
                </a:cxn>
                <a:cxn ang="0">
                  <a:pos x="38" y="68"/>
                </a:cxn>
                <a:cxn ang="0">
                  <a:pos x="54" y="87"/>
                </a:cxn>
                <a:cxn ang="0">
                  <a:pos x="74" y="107"/>
                </a:cxn>
                <a:cxn ang="0">
                  <a:pos x="82" y="137"/>
                </a:cxn>
                <a:cxn ang="0">
                  <a:pos x="97" y="162"/>
                </a:cxn>
                <a:cxn ang="0">
                  <a:pos x="112" y="176"/>
                </a:cxn>
                <a:cxn ang="0">
                  <a:pos x="135" y="185"/>
                </a:cxn>
                <a:cxn ang="0">
                  <a:pos x="147" y="207"/>
                </a:cxn>
                <a:cxn ang="0">
                  <a:pos x="126" y="230"/>
                </a:cxn>
                <a:cxn ang="0">
                  <a:pos x="147" y="224"/>
                </a:cxn>
                <a:cxn ang="0">
                  <a:pos x="152" y="244"/>
                </a:cxn>
                <a:cxn ang="0">
                  <a:pos x="112" y="254"/>
                </a:cxn>
                <a:cxn ang="0">
                  <a:pos x="62" y="263"/>
                </a:cxn>
                <a:cxn ang="0">
                  <a:pos x="58" y="245"/>
                </a:cxn>
                <a:cxn ang="0">
                  <a:pos x="0" y="27"/>
                </a:cxn>
              </a:cxnLst>
              <a:rect l="0" t="0" r="r" b="b"/>
              <a:pathLst>
                <a:path w="152" h="263">
                  <a:moveTo>
                    <a:pt x="0" y="27"/>
                  </a:moveTo>
                  <a:lnTo>
                    <a:pt x="20" y="0"/>
                  </a:lnTo>
                  <a:lnTo>
                    <a:pt x="50" y="0"/>
                  </a:lnTo>
                  <a:lnTo>
                    <a:pt x="41" y="29"/>
                  </a:lnTo>
                  <a:lnTo>
                    <a:pt x="31" y="39"/>
                  </a:lnTo>
                  <a:lnTo>
                    <a:pt x="38" y="68"/>
                  </a:lnTo>
                  <a:lnTo>
                    <a:pt x="54" y="87"/>
                  </a:lnTo>
                  <a:lnTo>
                    <a:pt x="74" y="107"/>
                  </a:lnTo>
                  <a:lnTo>
                    <a:pt x="82" y="137"/>
                  </a:lnTo>
                  <a:lnTo>
                    <a:pt x="97" y="162"/>
                  </a:lnTo>
                  <a:lnTo>
                    <a:pt x="112" y="176"/>
                  </a:lnTo>
                  <a:lnTo>
                    <a:pt x="135" y="185"/>
                  </a:lnTo>
                  <a:lnTo>
                    <a:pt x="147" y="207"/>
                  </a:lnTo>
                  <a:lnTo>
                    <a:pt x="126" y="230"/>
                  </a:lnTo>
                  <a:lnTo>
                    <a:pt x="147" y="224"/>
                  </a:lnTo>
                  <a:lnTo>
                    <a:pt x="152" y="244"/>
                  </a:lnTo>
                  <a:lnTo>
                    <a:pt x="112" y="254"/>
                  </a:lnTo>
                  <a:lnTo>
                    <a:pt x="62" y="263"/>
                  </a:lnTo>
                  <a:lnTo>
                    <a:pt x="58" y="245"/>
                  </a:lnTo>
                  <a:lnTo>
                    <a:pt x="0" y="27"/>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7" name="Freeform 96"/>
            <p:cNvSpPr>
              <a:spLocks noChangeAspect="1"/>
            </p:cNvSpPr>
            <p:nvPr/>
          </p:nvSpPr>
          <p:spPr bwMode="auto">
            <a:xfrm>
              <a:off x="8187848" y="3670582"/>
              <a:ext cx="10790" cy="17184"/>
            </a:xfrm>
            <a:custGeom>
              <a:avLst/>
              <a:gdLst/>
              <a:ahLst/>
              <a:cxnLst>
                <a:cxn ang="0">
                  <a:pos x="0" y="10"/>
                </a:cxn>
                <a:cxn ang="0">
                  <a:pos x="16" y="0"/>
                </a:cxn>
                <a:cxn ang="0">
                  <a:pos x="24" y="19"/>
                </a:cxn>
                <a:cxn ang="0">
                  <a:pos x="17" y="34"/>
                </a:cxn>
                <a:cxn ang="0">
                  <a:pos x="0" y="10"/>
                </a:cxn>
              </a:cxnLst>
              <a:rect l="0" t="0" r="r" b="b"/>
              <a:pathLst>
                <a:path w="24" h="34">
                  <a:moveTo>
                    <a:pt x="0" y="10"/>
                  </a:moveTo>
                  <a:lnTo>
                    <a:pt x="16" y="0"/>
                  </a:lnTo>
                  <a:lnTo>
                    <a:pt x="24" y="19"/>
                  </a:lnTo>
                  <a:lnTo>
                    <a:pt x="17" y="34"/>
                  </a:lnTo>
                  <a:lnTo>
                    <a:pt x="0" y="10"/>
                  </a:lnTo>
                  <a:close/>
                </a:path>
              </a:pathLst>
            </a:custGeom>
            <a:pattFill prst="ltDnDiag">
              <a:fgClr>
                <a:srgbClr val="000000"/>
              </a:fgClr>
              <a:bgClr>
                <a:srgbClr val="FFFFFF"/>
              </a:bgClr>
            </a:pattFill>
            <a:ln w="1588">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8" name="Freeform 97"/>
            <p:cNvSpPr>
              <a:spLocks noChangeAspect="1"/>
            </p:cNvSpPr>
            <p:nvPr/>
          </p:nvSpPr>
          <p:spPr bwMode="auto">
            <a:xfrm>
              <a:off x="7461865" y="4539131"/>
              <a:ext cx="698238" cy="560807"/>
            </a:xfrm>
            <a:custGeom>
              <a:avLst/>
              <a:gdLst/>
              <a:ahLst/>
              <a:cxnLst>
                <a:cxn ang="0">
                  <a:pos x="0" y="96"/>
                </a:cxn>
                <a:cxn ang="0">
                  <a:pos x="32" y="157"/>
                </a:cxn>
                <a:cxn ang="0">
                  <a:pos x="29" y="199"/>
                </a:cxn>
                <a:cxn ang="0">
                  <a:pos x="73" y="168"/>
                </a:cxn>
                <a:cxn ang="0">
                  <a:pos x="87" y="160"/>
                </a:cxn>
                <a:cxn ang="0">
                  <a:pos x="109" y="157"/>
                </a:cxn>
                <a:cxn ang="0">
                  <a:pos x="164" y="162"/>
                </a:cxn>
                <a:cxn ang="0">
                  <a:pos x="193" y="151"/>
                </a:cxn>
                <a:cxn ang="0">
                  <a:pos x="241" y="154"/>
                </a:cxn>
                <a:cxn ang="0">
                  <a:pos x="201" y="165"/>
                </a:cxn>
                <a:cxn ang="0">
                  <a:pos x="306" y="204"/>
                </a:cxn>
                <a:cxn ang="0">
                  <a:pos x="314" y="196"/>
                </a:cxn>
                <a:cxn ang="0">
                  <a:pos x="318" y="210"/>
                </a:cxn>
                <a:cxn ang="0">
                  <a:pos x="379" y="255"/>
                </a:cxn>
                <a:cxn ang="0">
                  <a:pos x="361" y="249"/>
                </a:cxn>
                <a:cxn ang="0">
                  <a:pos x="407" y="271"/>
                </a:cxn>
                <a:cxn ang="0">
                  <a:pos x="445" y="252"/>
                </a:cxn>
                <a:cxn ang="0">
                  <a:pos x="499" y="226"/>
                </a:cxn>
                <a:cxn ang="0">
                  <a:pos x="519" y="213"/>
                </a:cxn>
                <a:cxn ang="0">
                  <a:pos x="585" y="182"/>
                </a:cxn>
                <a:cxn ang="0">
                  <a:pos x="663" y="243"/>
                </a:cxn>
                <a:cxn ang="0">
                  <a:pos x="690" y="277"/>
                </a:cxn>
                <a:cxn ang="0">
                  <a:pos x="734" y="313"/>
                </a:cxn>
                <a:cxn ang="0">
                  <a:pos x="792" y="330"/>
                </a:cxn>
                <a:cxn ang="0">
                  <a:pos x="830" y="418"/>
                </a:cxn>
                <a:cxn ang="0">
                  <a:pos x="822" y="582"/>
                </a:cxn>
                <a:cxn ang="0">
                  <a:pos x="852" y="570"/>
                </a:cxn>
                <a:cxn ang="0">
                  <a:pos x="839" y="542"/>
                </a:cxn>
                <a:cxn ang="0">
                  <a:pos x="863" y="552"/>
                </a:cxn>
                <a:cxn ang="0">
                  <a:pos x="881" y="551"/>
                </a:cxn>
                <a:cxn ang="0">
                  <a:pos x="857" y="636"/>
                </a:cxn>
                <a:cxn ang="0">
                  <a:pos x="877" y="660"/>
                </a:cxn>
                <a:cxn ang="0">
                  <a:pos x="922" y="740"/>
                </a:cxn>
                <a:cxn ang="0">
                  <a:pos x="953" y="759"/>
                </a:cxn>
                <a:cxn ang="0">
                  <a:pos x="949" y="734"/>
                </a:cxn>
                <a:cxn ang="0">
                  <a:pos x="961" y="740"/>
                </a:cxn>
                <a:cxn ang="0">
                  <a:pos x="978" y="803"/>
                </a:cxn>
                <a:cxn ang="0">
                  <a:pos x="1017" y="842"/>
                </a:cxn>
                <a:cxn ang="0">
                  <a:pos x="1080" y="913"/>
                </a:cxn>
                <a:cxn ang="0">
                  <a:pos x="1157" y="997"/>
                </a:cxn>
                <a:cxn ang="0">
                  <a:pos x="1198" y="1019"/>
                </a:cxn>
                <a:cxn ang="0">
                  <a:pos x="1157" y="1011"/>
                </a:cxn>
                <a:cxn ang="0">
                  <a:pos x="1204" y="1030"/>
                </a:cxn>
                <a:cxn ang="0">
                  <a:pos x="1251" y="1011"/>
                </a:cxn>
                <a:cxn ang="0">
                  <a:pos x="1295" y="980"/>
                </a:cxn>
                <a:cxn ang="0">
                  <a:pos x="1302" y="891"/>
                </a:cxn>
                <a:cxn ang="0">
                  <a:pos x="1302" y="728"/>
                </a:cxn>
                <a:cxn ang="0">
                  <a:pos x="1147" y="436"/>
                </a:cxn>
                <a:cxn ang="0">
                  <a:pos x="1127" y="358"/>
                </a:cxn>
                <a:cxn ang="0">
                  <a:pos x="971" y="43"/>
                </a:cxn>
                <a:cxn ang="0">
                  <a:pos x="949" y="10"/>
                </a:cxn>
                <a:cxn ang="0">
                  <a:pos x="871" y="20"/>
                </a:cxn>
                <a:cxn ang="0">
                  <a:pos x="857" y="88"/>
                </a:cxn>
                <a:cxn ang="0">
                  <a:pos x="435" y="82"/>
                </a:cxn>
                <a:cxn ang="0">
                  <a:pos x="3" y="69"/>
                </a:cxn>
              </a:cxnLst>
              <a:rect l="0" t="0" r="r" b="b"/>
              <a:pathLst>
                <a:path w="1314" h="1040">
                  <a:moveTo>
                    <a:pt x="3" y="69"/>
                  </a:moveTo>
                  <a:lnTo>
                    <a:pt x="0" y="96"/>
                  </a:lnTo>
                  <a:lnTo>
                    <a:pt x="39" y="134"/>
                  </a:lnTo>
                  <a:lnTo>
                    <a:pt x="32" y="157"/>
                  </a:lnTo>
                  <a:lnTo>
                    <a:pt x="43" y="172"/>
                  </a:lnTo>
                  <a:lnTo>
                    <a:pt x="29" y="199"/>
                  </a:lnTo>
                  <a:lnTo>
                    <a:pt x="58" y="187"/>
                  </a:lnTo>
                  <a:lnTo>
                    <a:pt x="73" y="168"/>
                  </a:lnTo>
                  <a:lnTo>
                    <a:pt x="73" y="148"/>
                  </a:lnTo>
                  <a:lnTo>
                    <a:pt x="87" y="160"/>
                  </a:lnTo>
                  <a:lnTo>
                    <a:pt x="98" y="143"/>
                  </a:lnTo>
                  <a:lnTo>
                    <a:pt x="109" y="157"/>
                  </a:lnTo>
                  <a:lnTo>
                    <a:pt x="80" y="184"/>
                  </a:lnTo>
                  <a:lnTo>
                    <a:pt x="164" y="162"/>
                  </a:lnTo>
                  <a:lnTo>
                    <a:pt x="182" y="143"/>
                  </a:lnTo>
                  <a:lnTo>
                    <a:pt x="193" y="151"/>
                  </a:lnTo>
                  <a:lnTo>
                    <a:pt x="227" y="143"/>
                  </a:lnTo>
                  <a:lnTo>
                    <a:pt x="241" y="154"/>
                  </a:lnTo>
                  <a:lnTo>
                    <a:pt x="183" y="160"/>
                  </a:lnTo>
                  <a:lnTo>
                    <a:pt x="201" y="165"/>
                  </a:lnTo>
                  <a:lnTo>
                    <a:pt x="267" y="182"/>
                  </a:lnTo>
                  <a:lnTo>
                    <a:pt x="306" y="204"/>
                  </a:lnTo>
                  <a:lnTo>
                    <a:pt x="295" y="172"/>
                  </a:lnTo>
                  <a:lnTo>
                    <a:pt x="314" y="196"/>
                  </a:lnTo>
                  <a:lnTo>
                    <a:pt x="342" y="201"/>
                  </a:lnTo>
                  <a:lnTo>
                    <a:pt x="318" y="210"/>
                  </a:lnTo>
                  <a:lnTo>
                    <a:pt x="363" y="234"/>
                  </a:lnTo>
                  <a:lnTo>
                    <a:pt x="379" y="255"/>
                  </a:lnTo>
                  <a:lnTo>
                    <a:pt x="378" y="277"/>
                  </a:lnTo>
                  <a:lnTo>
                    <a:pt x="361" y="249"/>
                  </a:lnTo>
                  <a:lnTo>
                    <a:pt x="371" y="285"/>
                  </a:lnTo>
                  <a:lnTo>
                    <a:pt x="407" y="271"/>
                  </a:lnTo>
                  <a:lnTo>
                    <a:pt x="428" y="270"/>
                  </a:lnTo>
                  <a:lnTo>
                    <a:pt x="445" y="252"/>
                  </a:lnTo>
                  <a:lnTo>
                    <a:pt x="451" y="264"/>
                  </a:lnTo>
                  <a:lnTo>
                    <a:pt x="499" y="226"/>
                  </a:lnTo>
                  <a:lnTo>
                    <a:pt x="529" y="225"/>
                  </a:lnTo>
                  <a:lnTo>
                    <a:pt x="519" y="213"/>
                  </a:lnTo>
                  <a:lnTo>
                    <a:pt x="540" y="184"/>
                  </a:lnTo>
                  <a:lnTo>
                    <a:pt x="585" y="182"/>
                  </a:lnTo>
                  <a:lnTo>
                    <a:pt x="633" y="206"/>
                  </a:lnTo>
                  <a:lnTo>
                    <a:pt x="663" y="243"/>
                  </a:lnTo>
                  <a:lnTo>
                    <a:pt x="686" y="250"/>
                  </a:lnTo>
                  <a:lnTo>
                    <a:pt x="690" y="277"/>
                  </a:lnTo>
                  <a:lnTo>
                    <a:pt x="723" y="293"/>
                  </a:lnTo>
                  <a:lnTo>
                    <a:pt x="734" y="313"/>
                  </a:lnTo>
                  <a:lnTo>
                    <a:pt x="752" y="330"/>
                  </a:lnTo>
                  <a:lnTo>
                    <a:pt x="792" y="330"/>
                  </a:lnTo>
                  <a:lnTo>
                    <a:pt x="809" y="360"/>
                  </a:lnTo>
                  <a:lnTo>
                    <a:pt x="830" y="418"/>
                  </a:lnTo>
                  <a:lnTo>
                    <a:pt x="818" y="518"/>
                  </a:lnTo>
                  <a:lnTo>
                    <a:pt x="822" y="582"/>
                  </a:lnTo>
                  <a:lnTo>
                    <a:pt x="847" y="602"/>
                  </a:lnTo>
                  <a:lnTo>
                    <a:pt x="852" y="570"/>
                  </a:lnTo>
                  <a:lnTo>
                    <a:pt x="835" y="561"/>
                  </a:lnTo>
                  <a:lnTo>
                    <a:pt x="839" y="542"/>
                  </a:lnTo>
                  <a:lnTo>
                    <a:pt x="845" y="546"/>
                  </a:lnTo>
                  <a:lnTo>
                    <a:pt x="863" y="552"/>
                  </a:lnTo>
                  <a:lnTo>
                    <a:pt x="869" y="573"/>
                  </a:lnTo>
                  <a:lnTo>
                    <a:pt x="881" y="551"/>
                  </a:lnTo>
                  <a:lnTo>
                    <a:pt x="891" y="570"/>
                  </a:lnTo>
                  <a:lnTo>
                    <a:pt x="857" y="636"/>
                  </a:lnTo>
                  <a:lnTo>
                    <a:pt x="855" y="648"/>
                  </a:lnTo>
                  <a:lnTo>
                    <a:pt x="877" y="660"/>
                  </a:lnTo>
                  <a:lnTo>
                    <a:pt x="895" y="713"/>
                  </a:lnTo>
                  <a:lnTo>
                    <a:pt x="922" y="740"/>
                  </a:lnTo>
                  <a:lnTo>
                    <a:pt x="935" y="759"/>
                  </a:lnTo>
                  <a:lnTo>
                    <a:pt x="953" y="759"/>
                  </a:lnTo>
                  <a:lnTo>
                    <a:pt x="934" y="728"/>
                  </a:lnTo>
                  <a:lnTo>
                    <a:pt x="949" y="734"/>
                  </a:lnTo>
                  <a:lnTo>
                    <a:pt x="971" y="727"/>
                  </a:lnTo>
                  <a:lnTo>
                    <a:pt x="961" y="740"/>
                  </a:lnTo>
                  <a:lnTo>
                    <a:pt x="969" y="767"/>
                  </a:lnTo>
                  <a:lnTo>
                    <a:pt x="978" y="803"/>
                  </a:lnTo>
                  <a:lnTo>
                    <a:pt x="1009" y="819"/>
                  </a:lnTo>
                  <a:lnTo>
                    <a:pt x="1017" y="842"/>
                  </a:lnTo>
                  <a:lnTo>
                    <a:pt x="1044" y="913"/>
                  </a:lnTo>
                  <a:lnTo>
                    <a:pt x="1080" y="913"/>
                  </a:lnTo>
                  <a:lnTo>
                    <a:pt x="1108" y="928"/>
                  </a:lnTo>
                  <a:lnTo>
                    <a:pt x="1157" y="997"/>
                  </a:lnTo>
                  <a:lnTo>
                    <a:pt x="1197" y="1004"/>
                  </a:lnTo>
                  <a:lnTo>
                    <a:pt x="1198" y="1019"/>
                  </a:lnTo>
                  <a:lnTo>
                    <a:pt x="1188" y="1026"/>
                  </a:lnTo>
                  <a:lnTo>
                    <a:pt x="1157" y="1011"/>
                  </a:lnTo>
                  <a:lnTo>
                    <a:pt x="1168" y="1040"/>
                  </a:lnTo>
                  <a:lnTo>
                    <a:pt x="1204" y="1030"/>
                  </a:lnTo>
                  <a:lnTo>
                    <a:pt x="1237" y="1030"/>
                  </a:lnTo>
                  <a:lnTo>
                    <a:pt x="1251" y="1011"/>
                  </a:lnTo>
                  <a:lnTo>
                    <a:pt x="1280" y="1010"/>
                  </a:lnTo>
                  <a:lnTo>
                    <a:pt x="1295" y="980"/>
                  </a:lnTo>
                  <a:lnTo>
                    <a:pt x="1287" y="938"/>
                  </a:lnTo>
                  <a:lnTo>
                    <a:pt x="1302" y="891"/>
                  </a:lnTo>
                  <a:lnTo>
                    <a:pt x="1314" y="896"/>
                  </a:lnTo>
                  <a:lnTo>
                    <a:pt x="1302" y="728"/>
                  </a:lnTo>
                  <a:lnTo>
                    <a:pt x="1287" y="678"/>
                  </a:lnTo>
                  <a:lnTo>
                    <a:pt x="1147" y="436"/>
                  </a:lnTo>
                  <a:lnTo>
                    <a:pt x="1111" y="358"/>
                  </a:lnTo>
                  <a:lnTo>
                    <a:pt x="1127" y="358"/>
                  </a:lnTo>
                  <a:lnTo>
                    <a:pt x="1034" y="204"/>
                  </a:lnTo>
                  <a:lnTo>
                    <a:pt x="971" y="43"/>
                  </a:lnTo>
                  <a:lnTo>
                    <a:pt x="968" y="15"/>
                  </a:lnTo>
                  <a:lnTo>
                    <a:pt x="949" y="10"/>
                  </a:lnTo>
                  <a:lnTo>
                    <a:pt x="889" y="0"/>
                  </a:lnTo>
                  <a:lnTo>
                    <a:pt x="871" y="20"/>
                  </a:lnTo>
                  <a:lnTo>
                    <a:pt x="883" y="90"/>
                  </a:lnTo>
                  <a:lnTo>
                    <a:pt x="857" y="88"/>
                  </a:lnTo>
                  <a:lnTo>
                    <a:pt x="851" y="56"/>
                  </a:lnTo>
                  <a:lnTo>
                    <a:pt x="435" y="82"/>
                  </a:lnTo>
                  <a:lnTo>
                    <a:pt x="407" y="31"/>
                  </a:lnTo>
                  <a:lnTo>
                    <a:pt x="3" y="69"/>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9" name="Freeform 98"/>
            <p:cNvSpPr>
              <a:spLocks noChangeAspect="1"/>
            </p:cNvSpPr>
            <p:nvPr/>
          </p:nvSpPr>
          <p:spPr bwMode="auto">
            <a:xfrm>
              <a:off x="7599047" y="4157969"/>
              <a:ext cx="419251" cy="462393"/>
            </a:xfrm>
            <a:custGeom>
              <a:avLst/>
              <a:gdLst/>
              <a:ahLst/>
              <a:cxnLst>
                <a:cxn ang="0">
                  <a:pos x="0" y="46"/>
                </a:cxn>
                <a:cxn ang="0">
                  <a:pos x="103" y="443"/>
                </a:cxn>
                <a:cxn ang="0">
                  <a:pos x="141" y="507"/>
                </a:cxn>
                <a:cxn ang="0">
                  <a:pos x="155" y="558"/>
                </a:cxn>
                <a:cxn ang="0">
                  <a:pos x="140" y="593"/>
                </a:cxn>
                <a:cxn ang="0">
                  <a:pos x="133" y="646"/>
                </a:cxn>
                <a:cxn ang="0">
                  <a:pos x="169" y="794"/>
                </a:cxn>
                <a:cxn ang="0">
                  <a:pos x="197" y="845"/>
                </a:cxn>
                <a:cxn ang="0">
                  <a:pos x="613" y="819"/>
                </a:cxn>
                <a:cxn ang="0">
                  <a:pos x="619" y="851"/>
                </a:cxn>
                <a:cxn ang="0">
                  <a:pos x="645" y="853"/>
                </a:cxn>
                <a:cxn ang="0">
                  <a:pos x="633" y="783"/>
                </a:cxn>
                <a:cxn ang="0">
                  <a:pos x="651" y="763"/>
                </a:cxn>
                <a:cxn ang="0">
                  <a:pos x="711" y="773"/>
                </a:cxn>
                <a:cxn ang="0">
                  <a:pos x="722" y="725"/>
                </a:cxn>
                <a:cxn ang="0">
                  <a:pos x="711" y="722"/>
                </a:cxn>
                <a:cxn ang="0">
                  <a:pos x="726" y="710"/>
                </a:cxn>
                <a:cxn ang="0">
                  <a:pos x="704" y="697"/>
                </a:cxn>
                <a:cxn ang="0">
                  <a:pos x="715" y="680"/>
                </a:cxn>
                <a:cxn ang="0">
                  <a:pos x="711" y="658"/>
                </a:cxn>
                <a:cxn ang="0">
                  <a:pos x="740" y="638"/>
                </a:cxn>
                <a:cxn ang="0">
                  <a:pos x="731" y="612"/>
                </a:cxn>
                <a:cxn ang="0">
                  <a:pos x="744" y="604"/>
                </a:cxn>
                <a:cxn ang="0">
                  <a:pos x="751" y="582"/>
                </a:cxn>
                <a:cxn ang="0">
                  <a:pos x="740" y="574"/>
                </a:cxn>
                <a:cxn ang="0">
                  <a:pos x="760" y="558"/>
                </a:cxn>
                <a:cxn ang="0">
                  <a:pos x="749" y="540"/>
                </a:cxn>
                <a:cxn ang="0">
                  <a:pos x="766" y="540"/>
                </a:cxn>
                <a:cxn ang="0">
                  <a:pos x="787" y="516"/>
                </a:cxn>
                <a:cxn ang="0">
                  <a:pos x="778" y="507"/>
                </a:cxn>
                <a:cxn ang="0">
                  <a:pos x="751" y="503"/>
                </a:cxn>
                <a:cxn ang="0">
                  <a:pos x="734" y="479"/>
                </a:cxn>
                <a:cxn ang="0">
                  <a:pos x="702" y="420"/>
                </a:cxn>
                <a:cxn ang="0">
                  <a:pos x="685" y="413"/>
                </a:cxn>
                <a:cxn ang="0">
                  <a:pos x="648" y="336"/>
                </a:cxn>
                <a:cxn ang="0">
                  <a:pos x="600" y="303"/>
                </a:cxn>
                <a:cxn ang="0">
                  <a:pos x="564" y="250"/>
                </a:cxn>
                <a:cxn ang="0">
                  <a:pos x="476" y="183"/>
                </a:cxn>
                <a:cxn ang="0">
                  <a:pos x="432" y="123"/>
                </a:cxn>
                <a:cxn ang="0">
                  <a:pos x="338" y="58"/>
                </a:cxn>
                <a:cxn ang="0">
                  <a:pos x="367" y="0"/>
                </a:cxn>
                <a:cxn ang="0">
                  <a:pos x="189" y="21"/>
                </a:cxn>
                <a:cxn ang="0">
                  <a:pos x="0" y="46"/>
                </a:cxn>
              </a:cxnLst>
              <a:rect l="0" t="0" r="r" b="b"/>
              <a:pathLst>
                <a:path w="787" h="853">
                  <a:moveTo>
                    <a:pt x="0" y="46"/>
                  </a:moveTo>
                  <a:lnTo>
                    <a:pt x="103" y="443"/>
                  </a:lnTo>
                  <a:lnTo>
                    <a:pt x="141" y="507"/>
                  </a:lnTo>
                  <a:lnTo>
                    <a:pt x="155" y="558"/>
                  </a:lnTo>
                  <a:lnTo>
                    <a:pt x="140" y="593"/>
                  </a:lnTo>
                  <a:lnTo>
                    <a:pt x="133" y="646"/>
                  </a:lnTo>
                  <a:lnTo>
                    <a:pt x="169" y="794"/>
                  </a:lnTo>
                  <a:lnTo>
                    <a:pt x="197" y="845"/>
                  </a:lnTo>
                  <a:lnTo>
                    <a:pt x="613" y="819"/>
                  </a:lnTo>
                  <a:lnTo>
                    <a:pt x="619" y="851"/>
                  </a:lnTo>
                  <a:lnTo>
                    <a:pt x="645" y="853"/>
                  </a:lnTo>
                  <a:lnTo>
                    <a:pt x="633" y="783"/>
                  </a:lnTo>
                  <a:lnTo>
                    <a:pt x="651" y="763"/>
                  </a:lnTo>
                  <a:lnTo>
                    <a:pt x="711" y="773"/>
                  </a:lnTo>
                  <a:lnTo>
                    <a:pt x="722" y="725"/>
                  </a:lnTo>
                  <a:lnTo>
                    <a:pt x="711" y="722"/>
                  </a:lnTo>
                  <a:lnTo>
                    <a:pt x="726" y="710"/>
                  </a:lnTo>
                  <a:lnTo>
                    <a:pt x="704" y="697"/>
                  </a:lnTo>
                  <a:lnTo>
                    <a:pt x="715" y="680"/>
                  </a:lnTo>
                  <a:lnTo>
                    <a:pt x="711" y="658"/>
                  </a:lnTo>
                  <a:lnTo>
                    <a:pt x="740" y="638"/>
                  </a:lnTo>
                  <a:lnTo>
                    <a:pt x="731" y="612"/>
                  </a:lnTo>
                  <a:lnTo>
                    <a:pt x="744" y="604"/>
                  </a:lnTo>
                  <a:lnTo>
                    <a:pt x="751" y="582"/>
                  </a:lnTo>
                  <a:lnTo>
                    <a:pt x="740" y="574"/>
                  </a:lnTo>
                  <a:lnTo>
                    <a:pt x="760" y="558"/>
                  </a:lnTo>
                  <a:lnTo>
                    <a:pt x="749" y="540"/>
                  </a:lnTo>
                  <a:lnTo>
                    <a:pt x="766" y="540"/>
                  </a:lnTo>
                  <a:lnTo>
                    <a:pt x="787" y="516"/>
                  </a:lnTo>
                  <a:lnTo>
                    <a:pt x="778" y="507"/>
                  </a:lnTo>
                  <a:lnTo>
                    <a:pt x="751" y="503"/>
                  </a:lnTo>
                  <a:lnTo>
                    <a:pt x="734" y="479"/>
                  </a:lnTo>
                  <a:lnTo>
                    <a:pt x="702" y="420"/>
                  </a:lnTo>
                  <a:lnTo>
                    <a:pt x="685" y="413"/>
                  </a:lnTo>
                  <a:lnTo>
                    <a:pt x="648" y="336"/>
                  </a:lnTo>
                  <a:lnTo>
                    <a:pt x="600" y="303"/>
                  </a:lnTo>
                  <a:lnTo>
                    <a:pt x="564" y="250"/>
                  </a:lnTo>
                  <a:lnTo>
                    <a:pt x="476" y="183"/>
                  </a:lnTo>
                  <a:lnTo>
                    <a:pt x="432" y="123"/>
                  </a:lnTo>
                  <a:lnTo>
                    <a:pt x="338" y="58"/>
                  </a:lnTo>
                  <a:lnTo>
                    <a:pt x="367" y="0"/>
                  </a:lnTo>
                  <a:lnTo>
                    <a:pt x="189" y="21"/>
                  </a:lnTo>
                  <a:lnTo>
                    <a:pt x="0" y="46"/>
                  </a:lnTo>
                  <a:close/>
                </a:path>
              </a:pathLst>
            </a:custGeom>
            <a:solidFill>
              <a:schemeClr val="accent2">
                <a:lumMod val="60000"/>
                <a:lumOff val="4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30" name="Group 99"/>
            <p:cNvGrpSpPr>
              <a:grpSpLocks/>
            </p:cNvGrpSpPr>
            <p:nvPr/>
          </p:nvGrpSpPr>
          <p:grpSpPr bwMode="auto">
            <a:xfrm>
              <a:off x="5723205" y="4782824"/>
              <a:ext cx="451620" cy="335860"/>
              <a:chOff x="4008" y="3132"/>
              <a:chExt cx="293" cy="215"/>
            </a:xfrm>
          </p:grpSpPr>
          <p:sp>
            <p:nvSpPr>
              <p:cNvPr id="72" name="Freeform 100"/>
              <p:cNvSpPr>
                <a:spLocks noChangeAspect="1"/>
              </p:cNvSpPr>
              <p:nvPr/>
            </p:nvSpPr>
            <p:spPr bwMode="auto">
              <a:xfrm>
                <a:off x="4008" y="3132"/>
                <a:ext cx="29" cy="26"/>
              </a:xfrm>
              <a:custGeom>
                <a:avLst/>
                <a:gdLst/>
                <a:ahLst/>
                <a:cxnLst>
                  <a:cxn ang="0">
                    <a:pos x="0" y="43"/>
                  </a:cxn>
                  <a:cxn ang="0">
                    <a:pos x="32" y="73"/>
                  </a:cxn>
                  <a:cxn ang="0">
                    <a:pos x="49" y="72"/>
                  </a:cxn>
                  <a:cxn ang="0">
                    <a:pos x="77" y="54"/>
                  </a:cxn>
                  <a:cxn ang="0">
                    <a:pos x="85" y="15"/>
                  </a:cxn>
                  <a:cxn ang="0">
                    <a:pos x="67" y="0"/>
                  </a:cxn>
                  <a:cxn ang="0">
                    <a:pos x="42" y="3"/>
                  </a:cxn>
                  <a:cxn ang="0">
                    <a:pos x="0" y="43"/>
                  </a:cxn>
                </a:cxnLst>
                <a:rect l="0" t="0" r="r" b="b"/>
                <a:pathLst>
                  <a:path w="85" h="73">
                    <a:moveTo>
                      <a:pt x="0" y="43"/>
                    </a:moveTo>
                    <a:lnTo>
                      <a:pt x="32" y="73"/>
                    </a:lnTo>
                    <a:lnTo>
                      <a:pt x="49" y="72"/>
                    </a:lnTo>
                    <a:lnTo>
                      <a:pt x="77" y="54"/>
                    </a:lnTo>
                    <a:lnTo>
                      <a:pt x="85" y="15"/>
                    </a:lnTo>
                    <a:lnTo>
                      <a:pt x="67" y="0"/>
                    </a:lnTo>
                    <a:lnTo>
                      <a:pt x="42" y="3"/>
                    </a:lnTo>
                    <a:lnTo>
                      <a:pt x="0" y="43"/>
                    </a:lnTo>
                    <a:close/>
                  </a:path>
                </a:pathLst>
              </a:custGeom>
              <a:solidFill>
                <a:schemeClr val="accent2">
                  <a:lumMod val="5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3" name="Freeform 101"/>
              <p:cNvSpPr>
                <a:spLocks noChangeAspect="1"/>
              </p:cNvSpPr>
              <p:nvPr/>
            </p:nvSpPr>
            <p:spPr bwMode="auto">
              <a:xfrm>
                <a:off x="4097" y="3169"/>
                <a:ext cx="35" cy="30"/>
              </a:xfrm>
              <a:custGeom>
                <a:avLst/>
                <a:gdLst/>
                <a:ahLst/>
                <a:cxnLst>
                  <a:cxn ang="0">
                    <a:pos x="0" y="21"/>
                  </a:cxn>
                  <a:cxn ang="0">
                    <a:pos x="25" y="72"/>
                  </a:cxn>
                  <a:cxn ang="0">
                    <a:pos x="47" y="71"/>
                  </a:cxn>
                  <a:cxn ang="0">
                    <a:pos x="48" y="58"/>
                  </a:cxn>
                  <a:cxn ang="0">
                    <a:pos x="77" y="88"/>
                  </a:cxn>
                  <a:cxn ang="0">
                    <a:pos x="101" y="83"/>
                  </a:cxn>
                  <a:cxn ang="0">
                    <a:pos x="94" y="53"/>
                  </a:cxn>
                  <a:cxn ang="0">
                    <a:pos x="73" y="46"/>
                  </a:cxn>
                  <a:cxn ang="0">
                    <a:pos x="54" y="0"/>
                  </a:cxn>
                  <a:cxn ang="0">
                    <a:pos x="0" y="21"/>
                  </a:cxn>
                </a:cxnLst>
                <a:rect l="0" t="0" r="r" b="b"/>
                <a:pathLst>
                  <a:path w="101" h="88">
                    <a:moveTo>
                      <a:pt x="0" y="21"/>
                    </a:moveTo>
                    <a:lnTo>
                      <a:pt x="25" y="72"/>
                    </a:lnTo>
                    <a:lnTo>
                      <a:pt x="47" y="71"/>
                    </a:lnTo>
                    <a:lnTo>
                      <a:pt x="48" y="58"/>
                    </a:lnTo>
                    <a:lnTo>
                      <a:pt x="77" y="88"/>
                    </a:lnTo>
                    <a:lnTo>
                      <a:pt x="101" y="83"/>
                    </a:lnTo>
                    <a:lnTo>
                      <a:pt x="94" y="53"/>
                    </a:lnTo>
                    <a:lnTo>
                      <a:pt x="73" y="46"/>
                    </a:lnTo>
                    <a:lnTo>
                      <a:pt x="54" y="0"/>
                    </a:lnTo>
                    <a:lnTo>
                      <a:pt x="0" y="21"/>
                    </a:lnTo>
                    <a:close/>
                  </a:path>
                </a:pathLst>
              </a:custGeom>
              <a:solidFill>
                <a:schemeClr val="accent2">
                  <a:lumMod val="5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4" name="Freeform 102"/>
              <p:cNvSpPr>
                <a:spLocks noChangeAspect="1"/>
              </p:cNvSpPr>
              <p:nvPr/>
            </p:nvSpPr>
            <p:spPr bwMode="auto">
              <a:xfrm>
                <a:off x="4152" y="3201"/>
                <a:ext cx="35" cy="9"/>
              </a:xfrm>
              <a:custGeom>
                <a:avLst/>
                <a:gdLst/>
                <a:ahLst/>
                <a:cxnLst>
                  <a:cxn ang="0">
                    <a:pos x="0" y="22"/>
                  </a:cxn>
                  <a:cxn ang="0">
                    <a:pos x="11" y="0"/>
                  </a:cxn>
                  <a:cxn ang="0">
                    <a:pos x="101" y="9"/>
                  </a:cxn>
                  <a:cxn ang="0">
                    <a:pos x="82" y="28"/>
                  </a:cxn>
                  <a:cxn ang="0">
                    <a:pos x="0" y="22"/>
                  </a:cxn>
                </a:cxnLst>
                <a:rect l="0" t="0" r="r" b="b"/>
                <a:pathLst>
                  <a:path w="101" h="28">
                    <a:moveTo>
                      <a:pt x="0" y="22"/>
                    </a:moveTo>
                    <a:lnTo>
                      <a:pt x="11" y="0"/>
                    </a:lnTo>
                    <a:lnTo>
                      <a:pt x="101" y="9"/>
                    </a:lnTo>
                    <a:lnTo>
                      <a:pt x="82" y="28"/>
                    </a:lnTo>
                    <a:lnTo>
                      <a:pt x="0" y="22"/>
                    </a:lnTo>
                    <a:close/>
                  </a:path>
                </a:pathLst>
              </a:custGeom>
              <a:solidFill>
                <a:schemeClr val="accent2">
                  <a:lumMod val="50000"/>
                </a:schemeClr>
              </a:solidFill>
              <a:ln w="1651">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5" name="Freeform 103"/>
              <p:cNvSpPr>
                <a:spLocks noChangeAspect="1"/>
              </p:cNvSpPr>
              <p:nvPr/>
            </p:nvSpPr>
            <p:spPr bwMode="auto">
              <a:xfrm>
                <a:off x="4168" y="3221"/>
                <a:ext cx="14" cy="10"/>
              </a:xfrm>
              <a:custGeom>
                <a:avLst/>
                <a:gdLst/>
                <a:ahLst/>
                <a:cxnLst>
                  <a:cxn ang="0">
                    <a:pos x="0" y="0"/>
                  </a:cxn>
                  <a:cxn ang="0">
                    <a:pos x="13" y="31"/>
                  </a:cxn>
                  <a:cxn ang="0">
                    <a:pos x="40" y="19"/>
                  </a:cxn>
                  <a:cxn ang="0">
                    <a:pos x="27" y="0"/>
                  </a:cxn>
                  <a:cxn ang="0">
                    <a:pos x="0" y="0"/>
                  </a:cxn>
                </a:cxnLst>
                <a:rect l="0" t="0" r="r" b="b"/>
                <a:pathLst>
                  <a:path w="40" h="31">
                    <a:moveTo>
                      <a:pt x="0" y="0"/>
                    </a:moveTo>
                    <a:lnTo>
                      <a:pt x="13" y="31"/>
                    </a:lnTo>
                    <a:lnTo>
                      <a:pt x="40" y="19"/>
                    </a:lnTo>
                    <a:lnTo>
                      <a:pt x="27" y="0"/>
                    </a:lnTo>
                    <a:lnTo>
                      <a:pt x="0" y="0"/>
                    </a:lnTo>
                    <a:close/>
                  </a:path>
                </a:pathLst>
              </a:custGeom>
              <a:solidFill>
                <a:srgbClr val="00C6D7">
                  <a:lumMod val="50000"/>
                </a:srgbClr>
              </a:solidFill>
              <a:ln w="1588">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6" name="Freeform 104"/>
              <p:cNvSpPr>
                <a:spLocks noChangeAspect="1"/>
              </p:cNvSpPr>
              <p:nvPr/>
            </p:nvSpPr>
            <p:spPr bwMode="auto">
              <a:xfrm>
                <a:off x="4189" y="3211"/>
                <a:ext cx="43" cy="28"/>
              </a:xfrm>
              <a:custGeom>
                <a:avLst/>
                <a:gdLst/>
                <a:ahLst/>
                <a:cxnLst>
                  <a:cxn ang="0">
                    <a:pos x="0" y="21"/>
                  </a:cxn>
                  <a:cxn ang="0">
                    <a:pos x="16" y="0"/>
                  </a:cxn>
                  <a:cxn ang="0">
                    <a:pos x="35" y="21"/>
                  </a:cxn>
                  <a:cxn ang="0">
                    <a:pos x="77" y="17"/>
                  </a:cxn>
                  <a:cxn ang="0">
                    <a:pos x="127" y="53"/>
                  </a:cxn>
                  <a:cxn ang="0">
                    <a:pos x="108" y="67"/>
                  </a:cxn>
                  <a:cxn ang="0">
                    <a:pos x="51" y="80"/>
                  </a:cxn>
                  <a:cxn ang="0">
                    <a:pos x="38" y="44"/>
                  </a:cxn>
                  <a:cxn ang="0">
                    <a:pos x="16" y="44"/>
                  </a:cxn>
                  <a:cxn ang="0">
                    <a:pos x="0" y="21"/>
                  </a:cxn>
                </a:cxnLst>
                <a:rect l="0" t="0" r="r" b="b"/>
                <a:pathLst>
                  <a:path w="127" h="80">
                    <a:moveTo>
                      <a:pt x="0" y="21"/>
                    </a:moveTo>
                    <a:lnTo>
                      <a:pt x="16" y="0"/>
                    </a:lnTo>
                    <a:lnTo>
                      <a:pt x="35" y="21"/>
                    </a:lnTo>
                    <a:lnTo>
                      <a:pt x="77" y="17"/>
                    </a:lnTo>
                    <a:lnTo>
                      <a:pt x="127" y="53"/>
                    </a:lnTo>
                    <a:lnTo>
                      <a:pt x="108" y="67"/>
                    </a:lnTo>
                    <a:lnTo>
                      <a:pt x="51" y="80"/>
                    </a:lnTo>
                    <a:lnTo>
                      <a:pt x="38" y="44"/>
                    </a:lnTo>
                    <a:lnTo>
                      <a:pt x="16" y="44"/>
                    </a:lnTo>
                    <a:lnTo>
                      <a:pt x="0" y="21"/>
                    </a:lnTo>
                    <a:close/>
                  </a:path>
                </a:pathLst>
              </a:custGeom>
              <a:solidFill>
                <a:srgbClr val="00C6D7">
                  <a:lumMod val="50000"/>
                </a:srgb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7" name="Freeform 105"/>
              <p:cNvSpPr>
                <a:spLocks noChangeAspect="1"/>
              </p:cNvSpPr>
              <p:nvPr/>
            </p:nvSpPr>
            <p:spPr bwMode="auto">
              <a:xfrm>
                <a:off x="4227" y="3261"/>
                <a:ext cx="74" cy="86"/>
              </a:xfrm>
              <a:custGeom>
                <a:avLst/>
                <a:gdLst/>
                <a:ahLst/>
                <a:cxnLst>
                  <a:cxn ang="0">
                    <a:pos x="0" y="98"/>
                  </a:cxn>
                  <a:cxn ang="0">
                    <a:pos x="27" y="168"/>
                  </a:cxn>
                  <a:cxn ang="0">
                    <a:pos x="23" y="224"/>
                  </a:cxn>
                  <a:cxn ang="0">
                    <a:pos x="66" y="249"/>
                  </a:cxn>
                  <a:cxn ang="0">
                    <a:pos x="92" y="208"/>
                  </a:cxn>
                  <a:cxn ang="0">
                    <a:pos x="182" y="169"/>
                  </a:cxn>
                  <a:cxn ang="0">
                    <a:pos x="211" y="138"/>
                  </a:cxn>
                  <a:cxn ang="0">
                    <a:pos x="137" y="51"/>
                  </a:cxn>
                  <a:cxn ang="0">
                    <a:pos x="32" y="0"/>
                  </a:cxn>
                  <a:cxn ang="0">
                    <a:pos x="23" y="15"/>
                  </a:cxn>
                  <a:cxn ang="0">
                    <a:pos x="37" y="52"/>
                  </a:cxn>
                  <a:cxn ang="0">
                    <a:pos x="0" y="98"/>
                  </a:cxn>
                </a:cxnLst>
                <a:rect l="0" t="0" r="r" b="b"/>
                <a:pathLst>
                  <a:path w="211" h="249">
                    <a:moveTo>
                      <a:pt x="0" y="98"/>
                    </a:moveTo>
                    <a:lnTo>
                      <a:pt x="27" y="168"/>
                    </a:lnTo>
                    <a:lnTo>
                      <a:pt x="23" y="224"/>
                    </a:lnTo>
                    <a:lnTo>
                      <a:pt x="66" y="249"/>
                    </a:lnTo>
                    <a:lnTo>
                      <a:pt x="92" y="208"/>
                    </a:lnTo>
                    <a:lnTo>
                      <a:pt x="182" y="169"/>
                    </a:lnTo>
                    <a:lnTo>
                      <a:pt x="211" y="138"/>
                    </a:lnTo>
                    <a:lnTo>
                      <a:pt x="137" y="51"/>
                    </a:lnTo>
                    <a:lnTo>
                      <a:pt x="32" y="0"/>
                    </a:lnTo>
                    <a:lnTo>
                      <a:pt x="23" y="15"/>
                    </a:lnTo>
                    <a:lnTo>
                      <a:pt x="37" y="52"/>
                    </a:lnTo>
                    <a:lnTo>
                      <a:pt x="0" y="98"/>
                    </a:lnTo>
                    <a:close/>
                  </a:path>
                </a:pathLst>
              </a:custGeom>
              <a:solidFill>
                <a:schemeClr val="accent2">
                  <a:lumMod val="5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31" name="Freeform 106"/>
            <p:cNvSpPr>
              <a:spLocks noChangeAspect="1"/>
            </p:cNvSpPr>
            <p:nvPr/>
          </p:nvSpPr>
          <p:spPr bwMode="auto">
            <a:xfrm>
              <a:off x="7110434" y="3422202"/>
              <a:ext cx="303649" cy="577991"/>
            </a:xfrm>
            <a:custGeom>
              <a:avLst/>
              <a:gdLst/>
              <a:ahLst/>
              <a:cxnLst>
                <a:cxn ang="0">
                  <a:pos x="0" y="472"/>
                </a:cxn>
                <a:cxn ang="0">
                  <a:pos x="11" y="440"/>
                </a:cxn>
                <a:cxn ang="0">
                  <a:pos x="49" y="375"/>
                </a:cxn>
                <a:cxn ang="0">
                  <a:pos x="71" y="303"/>
                </a:cxn>
                <a:cxn ang="0">
                  <a:pos x="50" y="253"/>
                </a:cxn>
                <a:cxn ang="0">
                  <a:pos x="148" y="175"/>
                </a:cxn>
                <a:cxn ang="0">
                  <a:pos x="168" y="133"/>
                </a:cxn>
                <a:cxn ang="0">
                  <a:pos x="168" y="113"/>
                </a:cxn>
                <a:cxn ang="0">
                  <a:pos x="98" y="28"/>
                </a:cxn>
                <a:cxn ang="0">
                  <a:pos x="477" y="0"/>
                </a:cxn>
                <a:cxn ang="0">
                  <a:pos x="487" y="67"/>
                </a:cxn>
                <a:cxn ang="0">
                  <a:pos x="525" y="145"/>
                </a:cxn>
                <a:cxn ang="0">
                  <a:pos x="559" y="552"/>
                </a:cxn>
                <a:cxn ang="0">
                  <a:pos x="550" y="635"/>
                </a:cxn>
                <a:cxn ang="0">
                  <a:pos x="569" y="685"/>
                </a:cxn>
                <a:cxn ang="0">
                  <a:pos x="548" y="777"/>
                </a:cxn>
                <a:cxn ang="0">
                  <a:pos x="518" y="820"/>
                </a:cxn>
                <a:cxn ang="0">
                  <a:pos x="503" y="885"/>
                </a:cxn>
                <a:cxn ang="0">
                  <a:pos x="516" y="903"/>
                </a:cxn>
                <a:cxn ang="0">
                  <a:pos x="504" y="945"/>
                </a:cxn>
                <a:cxn ang="0">
                  <a:pos x="512" y="960"/>
                </a:cxn>
                <a:cxn ang="0">
                  <a:pos x="467" y="978"/>
                </a:cxn>
                <a:cxn ang="0">
                  <a:pos x="457" y="1047"/>
                </a:cxn>
                <a:cxn ang="0">
                  <a:pos x="394" y="1022"/>
                </a:cxn>
                <a:cxn ang="0">
                  <a:pos x="358" y="1056"/>
                </a:cxn>
                <a:cxn ang="0">
                  <a:pos x="361" y="1069"/>
                </a:cxn>
                <a:cxn ang="0">
                  <a:pos x="339" y="1069"/>
                </a:cxn>
                <a:cxn ang="0">
                  <a:pos x="316" y="1023"/>
                </a:cxn>
                <a:cxn ang="0">
                  <a:pos x="305" y="962"/>
                </a:cxn>
                <a:cxn ang="0">
                  <a:pos x="279" y="921"/>
                </a:cxn>
                <a:cxn ang="0">
                  <a:pos x="241" y="903"/>
                </a:cxn>
                <a:cxn ang="0">
                  <a:pos x="195" y="864"/>
                </a:cxn>
                <a:cxn ang="0">
                  <a:pos x="179" y="810"/>
                </a:cxn>
                <a:cxn ang="0">
                  <a:pos x="205" y="727"/>
                </a:cxn>
                <a:cxn ang="0">
                  <a:pos x="181" y="711"/>
                </a:cxn>
                <a:cxn ang="0">
                  <a:pos x="126" y="711"/>
                </a:cxn>
                <a:cxn ang="0">
                  <a:pos x="116" y="658"/>
                </a:cxn>
                <a:cxn ang="0">
                  <a:pos x="23" y="557"/>
                </a:cxn>
                <a:cxn ang="0">
                  <a:pos x="0" y="472"/>
                </a:cxn>
              </a:cxnLst>
              <a:rect l="0" t="0" r="r" b="b"/>
              <a:pathLst>
                <a:path w="569" h="1069">
                  <a:moveTo>
                    <a:pt x="0" y="472"/>
                  </a:moveTo>
                  <a:lnTo>
                    <a:pt x="11" y="440"/>
                  </a:lnTo>
                  <a:lnTo>
                    <a:pt x="49" y="375"/>
                  </a:lnTo>
                  <a:lnTo>
                    <a:pt x="71" y="303"/>
                  </a:lnTo>
                  <a:lnTo>
                    <a:pt x="50" y="253"/>
                  </a:lnTo>
                  <a:lnTo>
                    <a:pt x="148" y="175"/>
                  </a:lnTo>
                  <a:lnTo>
                    <a:pt x="168" y="133"/>
                  </a:lnTo>
                  <a:lnTo>
                    <a:pt x="168" y="113"/>
                  </a:lnTo>
                  <a:lnTo>
                    <a:pt x="98" y="28"/>
                  </a:lnTo>
                  <a:lnTo>
                    <a:pt x="477" y="0"/>
                  </a:lnTo>
                  <a:lnTo>
                    <a:pt x="487" y="67"/>
                  </a:lnTo>
                  <a:lnTo>
                    <a:pt x="525" y="145"/>
                  </a:lnTo>
                  <a:lnTo>
                    <a:pt x="559" y="552"/>
                  </a:lnTo>
                  <a:lnTo>
                    <a:pt x="550" y="635"/>
                  </a:lnTo>
                  <a:lnTo>
                    <a:pt x="569" y="685"/>
                  </a:lnTo>
                  <a:lnTo>
                    <a:pt x="548" y="777"/>
                  </a:lnTo>
                  <a:lnTo>
                    <a:pt x="518" y="820"/>
                  </a:lnTo>
                  <a:lnTo>
                    <a:pt x="503" y="885"/>
                  </a:lnTo>
                  <a:lnTo>
                    <a:pt x="516" y="903"/>
                  </a:lnTo>
                  <a:lnTo>
                    <a:pt x="504" y="945"/>
                  </a:lnTo>
                  <a:lnTo>
                    <a:pt x="512" y="960"/>
                  </a:lnTo>
                  <a:lnTo>
                    <a:pt x="467" y="978"/>
                  </a:lnTo>
                  <a:lnTo>
                    <a:pt x="457" y="1047"/>
                  </a:lnTo>
                  <a:lnTo>
                    <a:pt x="394" y="1022"/>
                  </a:lnTo>
                  <a:lnTo>
                    <a:pt x="358" y="1056"/>
                  </a:lnTo>
                  <a:lnTo>
                    <a:pt x="361" y="1069"/>
                  </a:lnTo>
                  <a:lnTo>
                    <a:pt x="339" y="1069"/>
                  </a:lnTo>
                  <a:lnTo>
                    <a:pt x="316" y="1023"/>
                  </a:lnTo>
                  <a:lnTo>
                    <a:pt x="305" y="962"/>
                  </a:lnTo>
                  <a:lnTo>
                    <a:pt x="279" y="921"/>
                  </a:lnTo>
                  <a:lnTo>
                    <a:pt x="241" y="903"/>
                  </a:lnTo>
                  <a:lnTo>
                    <a:pt x="195" y="864"/>
                  </a:lnTo>
                  <a:lnTo>
                    <a:pt x="179" y="810"/>
                  </a:lnTo>
                  <a:lnTo>
                    <a:pt x="205" y="727"/>
                  </a:lnTo>
                  <a:lnTo>
                    <a:pt x="181" y="711"/>
                  </a:lnTo>
                  <a:lnTo>
                    <a:pt x="126" y="711"/>
                  </a:lnTo>
                  <a:lnTo>
                    <a:pt x="116" y="658"/>
                  </a:lnTo>
                  <a:lnTo>
                    <a:pt x="23" y="557"/>
                  </a:lnTo>
                  <a:lnTo>
                    <a:pt x="0" y="472"/>
                  </a:lnTo>
                  <a:close/>
                </a:path>
              </a:pathLst>
            </a:custGeom>
            <a:solidFill>
              <a:schemeClr val="accent2">
                <a:lumMod val="75000"/>
              </a:schemeClr>
            </a:solidFill>
            <a:ln w="1651">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2" name="Freeform 107"/>
            <p:cNvSpPr>
              <a:spLocks noChangeAspect="1"/>
            </p:cNvSpPr>
            <p:nvPr/>
          </p:nvSpPr>
          <p:spPr bwMode="auto">
            <a:xfrm>
              <a:off x="7378631" y="3473753"/>
              <a:ext cx="238912" cy="437399"/>
            </a:xfrm>
            <a:custGeom>
              <a:avLst/>
              <a:gdLst/>
              <a:ahLst/>
              <a:cxnLst>
                <a:cxn ang="0">
                  <a:pos x="0" y="788"/>
                </a:cxn>
                <a:cxn ang="0">
                  <a:pos x="13" y="806"/>
                </a:cxn>
                <a:cxn ang="0">
                  <a:pos x="27" y="787"/>
                </a:cxn>
                <a:cxn ang="0">
                  <a:pos x="92" y="773"/>
                </a:cxn>
                <a:cxn ang="0">
                  <a:pos x="113" y="778"/>
                </a:cxn>
                <a:cxn ang="0">
                  <a:pos x="184" y="754"/>
                </a:cxn>
                <a:cxn ang="0">
                  <a:pos x="209" y="776"/>
                </a:cxn>
                <a:cxn ang="0">
                  <a:pos x="231" y="723"/>
                </a:cxn>
                <a:cxn ang="0">
                  <a:pos x="253" y="708"/>
                </a:cxn>
                <a:cxn ang="0">
                  <a:pos x="303" y="739"/>
                </a:cxn>
                <a:cxn ang="0">
                  <a:pos x="311" y="706"/>
                </a:cxn>
                <a:cxn ang="0">
                  <a:pos x="365" y="633"/>
                </a:cxn>
                <a:cxn ang="0">
                  <a:pos x="377" y="590"/>
                </a:cxn>
                <a:cxn ang="0">
                  <a:pos x="397" y="597"/>
                </a:cxn>
                <a:cxn ang="0">
                  <a:pos x="447" y="559"/>
                </a:cxn>
                <a:cxn ang="0">
                  <a:pos x="434" y="528"/>
                </a:cxn>
                <a:cxn ang="0">
                  <a:pos x="441" y="509"/>
                </a:cxn>
                <a:cxn ang="0">
                  <a:pos x="390" y="13"/>
                </a:cxn>
                <a:cxn ang="0">
                  <a:pos x="385" y="0"/>
                </a:cxn>
                <a:cxn ang="0">
                  <a:pos x="118" y="33"/>
                </a:cxn>
                <a:cxn ang="0">
                  <a:pos x="66" y="62"/>
                </a:cxn>
                <a:cxn ang="0">
                  <a:pos x="22" y="48"/>
                </a:cxn>
                <a:cxn ang="0">
                  <a:pos x="56" y="455"/>
                </a:cxn>
                <a:cxn ang="0">
                  <a:pos x="47" y="538"/>
                </a:cxn>
                <a:cxn ang="0">
                  <a:pos x="66" y="588"/>
                </a:cxn>
                <a:cxn ang="0">
                  <a:pos x="45" y="680"/>
                </a:cxn>
                <a:cxn ang="0">
                  <a:pos x="15" y="723"/>
                </a:cxn>
                <a:cxn ang="0">
                  <a:pos x="0" y="788"/>
                </a:cxn>
              </a:cxnLst>
              <a:rect l="0" t="0" r="r" b="b"/>
              <a:pathLst>
                <a:path w="447" h="806">
                  <a:moveTo>
                    <a:pt x="0" y="788"/>
                  </a:moveTo>
                  <a:lnTo>
                    <a:pt x="13" y="806"/>
                  </a:lnTo>
                  <a:lnTo>
                    <a:pt x="27" y="787"/>
                  </a:lnTo>
                  <a:lnTo>
                    <a:pt x="92" y="773"/>
                  </a:lnTo>
                  <a:lnTo>
                    <a:pt x="113" y="778"/>
                  </a:lnTo>
                  <a:lnTo>
                    <a:pt x="184" y="754"/>
                  </a:lnTo>
                  <a:lnTo>
                    <a:pt x="209" y="776"/>
                  </a:lnTo>
                  <a:lnTo>
                    <a:pt x="231" y="723"/>
                  </a:lnTo>
                  <a:lnTo>
                    <a:pt x="253" y="708"/>
                  </a:lnTo>
                  <a:lnTo>
                    <a:pt x="303" y="739"/>
                  </a:lnTo>
                  <a:lnTo>
                    <a:pt x="311" y="706"/>
                  </a:lnTo>
                  <a:lnTo>
                    <a:pt x="365" y="633"/>
                  </a:lnTo>
                  <a:lnTo>
                    <a:pt x="377" y="590"/>
                  </a:lnTo>
                  <a:lnTo>
                    <a:pt x="397" y="597"/>
                  </a:lnTo>
                  <a:lnTo>
                    <a:pt x="447" y="559"/>
                  </a:lnTo>
                  <a:lnTo>
                    <a:pt x="434" y="528"/>
                  </a:lnTo>
                  <a:lnTo>
                    <a:pt x="441" y="509"/>
                  </a:lnTo>
                  <a:lnTo>
                    <a:pt x="390" y="13"/>
                  </a:lnTo>
                  <a:lnTo>
                    <a:pt x="385" y="0"/>
                  </a:lnTo>
                  <a:lnTo>
                    <a:pt x="118" y="33"/>
                  </a:lnTo>
                  <a:lnTo>
                    <a:pt x="66" y="62"/>
                  </a:lnTo>
                  <a:lnTo>
                    <a:pt x="22" y="48"/>
                  </a:lnTo>
                  <a:lnTo>
                    <a:pt x="56" y="455"/>
                  </a:lnTo>
                  <a:lnTo>
                    <a:pt x="47" y="538"/>
                  </a:lnTo>
                  <a:lnTo>
                    <a:pt x="66" y="588"/>
                  </a:lnTo>
                  <a:lnTo>
                    <a:pt x="45" y="680"/>
                  </a:lnTo>
                  <a:lnTo>
                    <a:pt x="15" y="723"/>
                  </a:lnTo>
                  <a:lnTo>
                    <a:pt x="0" y="788"/>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3" name="Freeform 108"/>
            <p:cNvSpPr>
              <a:spLocks noChangeAspect="1"/>
            </p:cNvSpPr>
            <p:nvPr/>
          </p:nvSpPr>
          <p:spPr bwMode="auto">
            <a:xfrm>
              <a:off x="6740506" y="3336285"/>
              <a:ext cx="459327" cy="323363"/>
            </a:xfrm>
            <a:custGeom>
              <a:avLst/>
              <a:gdLst/>
              <a:ahLst/>
              <a:cxnLst>
                <a:cxn ang="0">
                  <a:pos x="0" y="13"/>
                </a:cxn>
                <a:cxn ang="0">
                  <a:pos x="1" y="59"/>
                </a:cxn>
                <a:cxn ang="0">
                  <a:pos x="17" y="94"/>
                </a:cxn>
                <a:cxn ang="0">
                  <a:pos x="6" y="127"/>
                </a:cxn>
                <a:cxn ang="0">
                  <a:pos x="16" y="211"/>
                </a:cxn>
                <a:cxn ang="0">
                  <a:pos x="57" y="327"/>
                </a:cxn>
                <a:cxn ang="0">
                  <a:pos x="58" y="365"/>
                </a:cxn>
                <a:cxn ang="0">
                  <a:pos x="86" y="421"/>
                </a:cxn>
                <a:cxn ang="0">
                  <a:pos x="97" y="511"/>
                </a:cxn>
                <a:cxn ang="0">
                  <a:pos x="91" y="538"/>
                </a:cxn>
                <a:cxn ang="0">
                  <a:pos x="107" y="568"/>
                </a:cxn>
                <a:cxn ang="0">
                  <a:pos x="665" y="557"/>
                </a:cxn>
                <a:cxn ang="0">
                  <a:pos x="706" y="601"/>
                </a:cxn>
                <a:cxn ang="0">
                  <a:pos x="744" y="536"/>
                </a:cxn>
                <a:cxn ang="0">
                  <a:pos x="766" y="464"/>
                </a:cxn>
                <a:cxn ang="0">
                  <a:pos x="745" y="414"/>
                </a:cxn>
                <a:cxn ang="0">
                  <a:pos x="843" y="336"/>
                </a:cxn>
                <a:cxn ang="0">
                  <a:pos x="863" y="294"/>
                </a:cxn>
                <a:cxn ang="0">
                  <a:pos x="863" y="274"/>
                </a:cxn>
                <a:cxn ang="0">
                  <a:pos x="793" y="189"/>
                </a:cxn>
                <a:cxn ang="0">
                  <a:pos x="721" y="98"/>
                </a:cxn>
                <a:cxn ang="0">
                  <a:pos x="706" y="0"/>
                </a:cxn>
                <a:cxn ang="0">
                  <a:pos x="18" y="16"/>
                </a:cxn>
                <a:cxn ang="0">
                  <a:pos x="0" y="13"/>
                </a:cxn>
              </a:cxnLst>
              <a:rect l="0" t="0" r="r" b="b"/>
              <a:pathLst>
                <a:path w="863" h="601">
                  <a:moveTo>
                    <a:pt x="0" y="13"/>
                  </a:moveTo>
                  <a:lnTo>
                    <a:pt x="1" y="59"/>
                  </a:lnTo>
                  <a:lnTo>
                    <a:pt x="17" y="94"/>
                  </a:lnTo>
                  <a:lnTo>
                    <a:pt x="6" y="127"/>
                  </a:lnTo>
                  <a:lnTo>
                    <a:pt x="16" y="211"/>
                  </a:lnTo>
                  <a:lnTo>
                    <a:pt x="57" y="327"/>
                  </a:lnTo>
                  <a:lnTo>
                    <a:pt x="58" y="365"/>
                  </a:lnTo>
                  <a:lnTo>
                    <a:pt x="86" y="421"/>
                  </a:lnTo>
                  <a:lnTo>
                    <a:pt x="97" y="511"/>
                  </a:lnTo>
                  <a:lnTo>
                    <a:pt x="91" y="538"/>
                  </a:lnTo>
                  <a:lnTo>
                    <a:pt x="107" y="568"/>
                  </a:lnTo>
                  <a:lnTo>
                    <a:pt x="665" y="557"/>
                  </a:lnTo>
                  <a:lnTo>
                    <a:pt x="706" y="601"/>
                  </a:lnTo>
                  <a:lnTo>
                    <a:pt x="744" y="536"/>
                  </a:lnTo>
                  <a:lnTo>
                    <a:pt x="766" y="464"/>
                  </a:lnTo>
                  <a:lnTo>
                    <a:pt x="745" y="414"/>
                  </a:lnTo>
                  <a:lnTo>
                    <a:pt x="843" y="336"/>
                  </a:lnTo>
                  <a:lnTo>
                    <a:pt x="863" y="294"/>
                  </a:lnTo>
                  <a:lnTo>
                    <a:pt x="863" y="274"/>
                  </a:lnTo>
                  <a:lnTo>
                    <a:pt x="793" y="189"/>
                  </a:lnTo>
                  <a:lnTo>
                    <a:pt x="721" y="98"/>
                  </a:lnTo>
                  <a:lnTo>
                    <a:pt x="706" y="0"/>
                  </a:lnTo>
                  <a:lnTo>
                    <a:pt x="18" y="16"/>
                  </a:lnTo>
                  <a:lnTo>
                    <a:pt x="0" y="13"/>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4" name="Freeform 109"/>
            <p:cNvSpPr>
              <a:spLocks noChangeAspect="1"/>
            </p:cNvSpPr>
            <p:nvPr/>
          </p:nvSpPr>
          <p:spPr bwMode="auto">
            <a:xfrm>
              <a:off x="6312007" y="3687766"/>
              <a:ext cx="573388" cy="329611"/>
            </a:xfrm>
            <a:custGeom>
              <a:avLst/>
              <a:gdLst/>
              <a:ahLst/>
              <a:cxnLst>
                <a:cxn ang="0">
                  <a:pos x="0" y="574"/>
                </a:cxn>
                <a:cxn ang="0">
                  <a:pos x="37" y="0"/>
                </a:cxn>
                <a:cxn ang="0">
                  <a:pos x="439" y="21"/>
                </a:cxn>
                <a:cxn ang="0">
                  <a:pos x="970" y="29"/>
                </a:cxn>
                <a:cxn ang="0">
                  <a:pos x="998" y="55"/>
                </a:cxn>
                <a:cxn ang="0">
                  <a:pos x="1017" y="51"/>
                </a:cxn>
                <a:cxn ang="0">
                  <a:pos x="1032" y="65"/>
                </a:cxn>
                <a:cxn ang="0">
                  <a:pos x="1033" y="81"/>
                </a:cxn>
                <a:cxn ang="0">
                  <a:pos x="1020" y="81"/>
                </a:cxn>
                <a:cxn ang="0">
                  <a:pos x="1001" y="121"/>
                </a:cxn>
                <a:cxn ang="0">
                  <a:pos x="1044" y="182"/>
                </a:cxn>
                <a:cxn ang="0">
                  <a:pos x="1076" y="195"/>
                </a:cxn>
                <a:cxn ang="0">
                  <a:pos x="1071" y="603"/>
                </a:cxn>
                <a:cxn ang="0">
                  <a:pos x="614" y="607"/>
                </a:cxn>
                <a:cxn ang="0">
                  <a:pos x="0" y="574"/>
                </a:cxn>
              </a:cxnLst>
              <a:rect l="0" t="0" r="r" b="b"/>
              <a:pathLst>
                <a:path w="1076" h="607">
                  <a:moveTo>
                    <a:pt x="0" y="574"/>
                  </a:moveTo>
                  <a:lnTo>
                    <a:pt x="37" y="0"/>
                  </a:lnTo>
                  <a:lnTo>
                    <a:pt x="439" y="21"/>
                  </a:lnTo>
                  <a:lnTo>
                    <a:pt x="970" y="29"/>
                  </a:lnTo>
                  <a:lnTo>
                    <a:pt x="998" y="55"/>
                  </a:lnTo>
                  <a:lnTo>
                    <a:pt x="1017" y="51"/>
                  </a:lnTo>
                  <a:lnTo>
                    <a:pt x="1032" y="65"/>
                  </a:lnTo>
                  <a:lnTo>
                    <a:pt x="1033" y="81"/>
                  </a:lnTo>
                  <a:lnTo>
                    <a:pt x="1020" y="81"/>
                  </a:lnTo>
                  <a:lnTo>
                    <a:pt x="1001" y="121"/>
                  </a:lnTo>
                  <a:lnTo>
                    <a:pt x="1044" y="182"/>
                  </a:lnTo>
                  <a:lnTo>
                    <a:pt x="1076" y="195"/>
                  </a:lnTo>
                  <a:lnTo>
                    <a:pt x="1071" y="603"/>
                  </a:lnTo>
                  <a:lnTo>
                    <a:pt x="614" y="607"/>
                  </a:lnTo>
                  <a:lnTo>
                    <a:pt x="0" y="574"/>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5" name="Freeform 110"/>
            <p:cNvSpPr>
              <a:spLocks noChangeAspect="1"/>
            </p:cNvSpPr>
            <p:nvPr/>
          </p:nvSpPr>
          <p:spPr bwMode="auto">
            <a:xfrm>
              <a:off x="7289232" y="3748689"/>
              <a:ext cx="559515" cy="304617"/>
            </a:xfrm>
            <a:custGeom>
              <a:avLst/>
              <a:gdLst/>
              <a:ahLst/>
              <a:cxnLst>
                <a:cxn ang="0">
                  <a:pos x="0" y="562"/>
                </a:cxn>
                <a:cxn ang="0">
                  <a:pos x="10" y="536"/>
                </a:cxn>
                <a:cxn ang="0">
                  <a:pos x="31" y="532"/>
                </a:cxn>
                <a:cxn ang="0">
                  <a:pos x="38" y="471"/>
                </a:cxn>
                <a:cxn ang="0">
                  <a:pos x="26" y="465"/>
                </a:cxn>
                <a:cxn ang="0">
                  <a:pos x="23" y="452"/>
                </a:cxn>
                <a:cxn ang="0">
                  <a:pos x="59" y="418"/>
                </a:cxn>
                <a:cxn ang="0">
                  <a:pos x="122" y="443"/>
                </a:cxn>
                <a:cxn ang="0">
                  <a:pos x="132" y="374"/>
                </a:cxn>
                <a:cxn ang="0">
                  <a:pos x="177" y="356"/>
                </a:cxn>
                <a:cxn ang="0">
                  <a:pos x="169" y="341"/>
                </a:cxn>
                <a:cxn ang="0">
                  <a:pos x="181" y="299"/>
                </a:cxn>
                <a:cxn ang="0">
                  <a:pos x="195" y="280"/>
                </a:cxn>
                <a:cxn ang="0">
                  <a:pos x="260" y="266"/>
                </a:cxn>
                <a:cxn ang="0">
                  <a:pos x="281" y="271"/>
                </a:cxn>
                <a:cxn ang="0">
                  <a:pos x="352" y="247"/>
                </a:cxn>
                <a:cxn ang="0">
                  <a:pos x="377" y="269"/>
                </a:cxn>
                <a:cxn ang="0">
                  <a:pos x="399" y="216"/>
                </a:cxn>
                <a:cxn ang="0">
                  <a:pos x="421" y="201"/>
                </a:cxn>
                <a:cxn ang="0">
                  <a:pos x="471" y="232"/>
                </a:cxn>
                <a:cxn ang="0">
                  <a:pos x="479" y="199"/>
                </a:cxn>
                <a:cxn ang="0">
                  <a:pos x="533" y="126"/>
                </a:cxn>
                <a:cxn ang="0">
                  <a:pos x="545" y="83"/>
                </a:cxn>
                <a:cxn ang="0">
                  <a:pos x="565" y="90"/>
                </a:cxn>
                <a:cxn ang="0">
                  <a:pos x="615" y="52"/>
                </a:cxn>
                <a:cxn ang="0">
                  <a:pos x="602" y="21"/>
                </a:cxn>
                <a:cxn ang="0">
                  <a:pos x="609" y="2"/>
                </a:cxn>
                <a:cxn ang="0">
                  <a:pos x="655" y="0"/>
                </a:cxn>
                <a:cxn ang="0">
                  <a:pos x="683" y="11"/>
                </a:cxn>
                <a:cxn ang="0">
                  <a:pos x="699" y="45"/>
                </a:cxn>
                <a:cxn ang="0">
                  <a:pos x="747" y="53"/>
                </a:cxn>
                <a:cxn ang="0">
                  <a:pos x="774" y="69"/>
                </a:cxn>
                <a:cxn ang="0">
                  <a:pos x="841" y="66"/>
                </a:cxn>
                <a:cxn ang="0">
                  <a:pos x="870" y="45"/>
                </a:cxn>
                <a:cxn ang="0">
                  <a:pos x="941" y="92"/>
                </a:cxn>
                <a:cxn ang="0">
                  <a:pos x="967" y="185"/>
                </a:cxn>
                <a:cxn ang="0">
                  <a:pos x="995" y="217"/>
                </a:cxn>
                <a:cxn ang="0">
                  <a:pos x="1049" y="251"/>
                </a:cxn>
                <a:cxn ang="0">
                  <a:pos x="1010" y="299"/>
                </a:cxn>
                <a:cxn ang="0">
                  <a:pos x="973" y="326"/>
                </a:cxn>
                <a:cxn ang="0">
                  <a:pos x="938" y="374"/>
                </a:cxn>
                <a:cxn ang="0">
                  <a:pos x="936" y="389"/>
                </a:cxn>
                <a:cxn ang="0">
                  <a:pos x="832" y="461"/>
                </a:cxn>
                <a:cxn ang="0">
                  <a:pos x="251" y="518"/>
                </a:cxn>
                <a:cxn ang="0">
                  <a:pos x="192" y="517"/>
                </a:cxn>
                <a:cxn ang="0">
                  <a:pos x="193" y="549"/>
                </a:cxn>
                <a:cxn ang="0">
                  <a:pos x="0" y="562"/>
                </a:cxn>
              </a:cxnLst>
              <a:rect l="0" t="0" r="r" b="b"/>
              <a:pathLst>
                <a:path w="1049" h="562">
                  <a:moveTo>
                    <a:pt x="0" y="562"/>
                  </a:moveTo>
                  <a:lnTo>
                    <a:pt x="10" y="536"/>
                  </a:lnTo>
                  <a:lnTo>
                    <a:pt x="31" y="532"/>
                  </a:lnTo>
                  <a:lnTo>
                    <a:pt x="38" y="471"/>
                  </a:lnTo>
                  <a:lnTo>
                    <a:pt x="26" y="465"/>
                  </a:lnTo>
                  <a:lnTo>
                    <a:pt x="23" y="452"/>
                  </a:lnTo>
                  <a:lnTo>
                    <a:pt x="59" y="418"/>
                  </a:lnTo>
                  <a:lnTo>
                    <a:pt x="122" y="443"/>
                  </a:lnTo>
                  <a:lnTo>
                    <a:pt x="132" y="374"/>
                  </a:lnTo>
                  <a:lnTo>
                    <a:pt x="177" y="356"/>
                  </a:lnTo>
                  <a:lnTo>
                    <a:pt x="169" y="341"/>
                  </a:lnTo>
                  <a:lnTo>
                    <a:pt x="181" y="299"/>
                  </a:lnTo>
                  <a:lnTo>
                    <a:pt x="195" y="280"/>
                  </a:lnTo>
                  <a:lnTo>
                    <a:pt x="260" y="266"/>
                  </a:lnTo>
                  <a:lnTo>
                    <a:pt x="281" y="271"/>
                  </a:lnTo>
                  <a:lnTo>
                    <a:pt x="352" y="247"/>
                  </a:lnTo>
                  <a:lnTo>
                    <a:pt x="377" y="269"/>
                  </a:lnTo>
                  <a:lnTo>
                    <a:pt x="399" y="216"/>
                  </a:lnTo>
                  <a:lnTo>
                    <a:pt x="421" y="201"/>
                  </a:lnTo>
                  <a:lnTo>
                    <a:pt x="471" y="232"/>
                  </a:lnTo>
                  <a:lnTo>
                    <a:pt x="479" y="199"/>
                  </a:lnTo>
                  <a:lnTo>
                    <a:pt x="533" y="126"/>
                  </a:lnTo>
                  <a:lnTo>
                    <a:pt x="545" y="83"/>
                  </a:lnTo>
                  <a:lnTo>
                    <a:pt x="565" y="90"/>
                  </a:lnTo>
                  <a:lnTo>
                    <a:pt x="615" y="52"/>
                  </a:lnTo>
                  <a:lnTo>
                    <a:pt x="602" y="21"/>
                  </a:lnTo>
                  <a:lnTo>
                    <a:pt x="609" y="2"/>
                  </a:lnTo>
                  <a:lnTo>
                    <a:pt x="655" y="0"/>
                  </a:lnTo>
                  <a:lnTo>
                    <a:pt x="683" y="11"/>
                  </a:lnTo>
                  <a:lnTo>
                    <a:pt x="699" y="45"/>
                  </a:lnTo>
                  <a:lnTo>
                    <a:pt x="747" y="53"/>
                  </a:lnTo>
                  <a:lnTo>
                    <a:pt x="774" y="69"/>
                  </a:lnTo>
                  <a:lnTo>
                    <a:pt x="841" y="66"/>
                  </a:lnTo>
                  <a:lnTo>
                    <a:pt x="870" y="45"/>
                  </a:lnTo>
                  <a:lnTo>
                    <a:pt x="941" y="92"/>
                  </a:lnTo>
                  <a:lnTo>
                    <a:pt x="967" y="185"/>
                  </a:lnTo>
                  <a:lnTo>
                    <a:pt x="995" y="217"/>
                  </a:lnTo>
                  <a:lnTo>
                    <a:pt x="1049" y="251"/>
                  </a:lnTo>
                  <a:lnTo>
                    <a:pt x="1010" y="299"/>
                  </a:lnTo>
                  <a:lnTo>
                    <a:pt x="973" y="326"/>
                  </a:lnTo>
                  <a:lnTo>
                    <a:pt x="938" y="374"/>
                  </a:lnTo>
                  <a:lnTo>
                    <a:pt x="936" y="389"/>
                  </a:lnTo>
                  <a:lnTo>
                    <a:pt x="832" y="461"/>
                  </a:lnTo>
                  <a:lnTo>
                    <a:pt x="251" y="518"/>
                  </a:lnTo>
                  <a:lnTo>
                    <a:pt x="192" y="517"/>
                  </a:lnTo>
                  <a:lnTo>
                    <a:pt x="193" y="549"/>
                  </a:lnTo>
                  <a:lnTo>
                    <a:pt x="0" y="562"/>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6" name="Freeform 111"/>
            <p:cNvSpPr>
              <a:spLocks noChangeAspect="1"/>
            </p:cNvSpPr>
            <p:nvPr/>
          </p:nvSpPr>
          <p:spPr bwMode="auto">
            <a:xfrm>
              <a:off x="6934718" y="4425095"/>
              <a:ext cx="431582" cy="404594"/>
            </a:xfrm>
            <a:custGeom>
              <a:avLst/>
              <a:gdLst/>
              <a:ahLst/>
              <a:cxnLst>
                <a:cxn ang="0">
                  <a:pos x="8" y="207"/>
                </a:cxn>
                <a:cxn ang="0">
                  <a:pos x="39" y="282"/>
                </a:cxn>
                <a:cxn ang="0">
                  <a:pos x="82" y="415"/>
                </a:cxn>
                <a:cxn ang="0">
                  <a:pos x="57" y="505"/>
                </a:cxn>
                <a:cxn ang="0">
                  <a:pos x="62" y="572"/>
                </a:cxn>
                <a:cxn ang="0">
                  <a:pos x="28" y="618"/>
                </a:cxn>
                <a:cxn ang="0">
                  <a:pos x="151" y="620"/>
                </a:cxn>
                <a:cxn ang="0">
                  <a:pos x="322" y="653"/>
                </a:cxn>
                <a:cxn ang="0">
                  <a:pos x="340" y="604"/>
                </a:cxn>
                <a:cxn ang="0">
                  <a:pos x="408" y="662"/>
                </a:cxn>
                <a:cxn ang="0">
                  <a:pos x="448" y="666"/>
                </a:cxn>
                <a:cxn ang="0">
                  <a:pos x="479" y="718"/>
                </a:cxn>
                <a:cxn ang="0">
                  <a:pos x="528" y="738"/>
                </a:cxn>
                <a:cxn ang="0">
                  <a:pos x="566" y="710"/>
                </a:cxn>
                <a:cxn ang="0">
                  <a:pos x="589" y="715"/>
                </a:cxn>
                <a:cxn ang="0">
                  <a:pos x="618" y="734"/>
                </a:cxn>
                <a:cxn ang="0">
                  <a:pos x="654" y="704"/>
                </a:cxn>
                <a:cxn ang="0">
                  <a:pos x="646" y="660"/>
                </a:cxn>
                <a:cxn ang="0">
                  <a:pos x="678" y="662"/>
                </a:cxn>
                <a:cxn ang="0">
                  <a:pos x="710" y="683"/>
                </a:cxn>
                <a:cxn ang="0">
                  <a:pos x="736" y="695"/>
                </a:cxn>
                <a:cxn ang="0">
                  <a:pos x="764" y="722"/>
                </a:cxn>
                <a:cxn ang="0">
                  <a:pos x="777" y="722"/>
                </a:cxn>
                <a:cxn ang="0">
                  <a:pos x="792" y="721"/>
                </a:cxn>
                <a:cxn ang="0">
                  <a:pos x="811" y="701"/>
                </a:cxn>
                <a:cxn ang="0">
                  <a:pos x="780" y="685"/>
                </a:cxn>
                <a:cxn ang="0">
                  <a:pos x="753" y="668"/>
                </a:cxn>
                <a:cxn ang="0">
                  <a:pos x="713" y="630"/>
                </a:cxn>
                <a:cxn ang="0">
                  <a:pos x="741" y="612"/>
                </a:cxn>
                <a:cxn ang="0">
                  <a:pos x="758" y="590"/>
                </a:cxn>
                <a:cxn ang="0">
                  <a:pos x="772" y="561"/>
                </a:cxn>
                <a:cxn ang="0">
                  <a:pos x="749" y="542"/>
                </a:cxn>
                <a:cxn ang="0">
                  <a:pos x="705" y="579"/>
                </a:cxn>
                <a:cxn ang="0">
                  <a:pos x="678" y="548"/>
                </a:cxn>
                <a:cxn ang="0">
                  <a:pos x="693" y="548"/>
                </a:cxn>
                <a:cxn ang="0">
                  <a:pos x="689" y="535"/>
                </a:cxn>
                <a:cxn ang="0">
                  <a:pos x="680" y="536"/>
                </a:cxn>
                <a:cxn ang="0">
                  <a:pos x="649" y="548"/>
                </a:cxn>
                <a:cxn ang="0">
                  <a:pos x="580" y="543"/>
                </a:cxn>
                <a:cxn ang="0">
                  <a:pos x="605" y="488"/>
                </a:cxn>
                <a:cxn ang="0">
                  <a:pos x="649" y="507"/>
                </a:cxn>
                <a:cxn ang="0">
                  <a:pos x="668" y="431"/>
                </a:cxn>
                <a:cxn ang="0">
                  <a:pos x="384" y="380"/>
                </a:cxn>
                <a:cxn ang="0">
                  <a:pos x="419" y="238"/>
                </a:cxn>
                <a:cxn ang="0">
                  <a:pos x="454" y="148"/>
                </a:cxn>
                <a:cxn ang="0">
                  <a:pos x="434" y="0"/>
                </a:cxn>
              </a:cxnLst>
              <a:rect l="0" t="0" r="r" b="b"/>
              <a:pathLst>
                <a:path w="811" h="750">
                  <a:moveTo>
                    <a:pt x="0" y="6"/>
                  </a:moveTo>
                  <a:lnTo>
                    <a:pt x="8" y="207"/>
                  </a:lnTo>
                  <a:lnTo>
                    <a:pt x="33" y="231"/>
                  </a:lnTo>
                  <a:lnTo>
                    <a:pt x="39" y="282"/>
                  </a:lnTo>
                  <a:lnTo>
                    <a:pt x="83" y="354"/>
                  </a:lnTo>
                  <a:lnTo>
                    <a:pt x="82" y="415"/>
                  </a:lnTo>
                  <a:lnTo>
                    <a:pt x="57" y="473"/>
                  </a:lnTo>
                  <a:lnTo>
                    <a:pt x="57" y="505"/>
                  </a:lnTo>
                  <a:lnTo>
                    <a:pt x="66" y="539"/>
                  </a:lnTo>
                  <a:lnTo>
                    <a:pt x="62" y="572"/>
                  </a:lnTo>
                  <a:lnTo>
                    <a:pt x="47" y="591"/>
                  </a:lnTo>
                  <a:lnTo>
                    <a:pt x="28" y="618"/>
                  </a:lnTo>
                  <a:lnTo>
                    <a:pt x="41" y="634"/>
                  </a:lnTo>
                  <a:lnTo>
                    <a:pt x="151" y="620"/>
                  </a:lnTo>
                  <a:lnTo>
                    <a:pt x="237" y="659"/>
                  </a:lnTo>
                  <a:lnTo>
                    <a:pt x="322" y="653"/>
                  </a:lnTo>
                  <a:lnTo>
                    <a:pt x="311" y="627"/>
                  </a:lnTo>
                  <a:lnTo>
                    <a:pt x="340" y="604"/>
                  </a:lnTo>
                  <a:lnTo>
                    <a:pt x="398" y="618"/>
                  </a:lnTo>
                  <a:lnTo>
                    <a:pt x="408" y="662"/>
                  </a:lnTo>
                  <a:lnTo>
                    <a:pt x="424" y="656"/>
                  </a:lnTo>
                  <a:lnTo>
                    <a:pt x="448" y="666"/>
                  </a:lnTo>
                  <a:lnTo>
                    <a:pt x="474" y="693"/>
                  </a:lnTo>
                  <a:lnTo>
                    <a:pt x="479" y="718"/>
                  </a:lnTo>
                  <a:lnTo>
                    <a:pt x="506" y="721"/>
                  </a:lnTo>
                  <a:lnTo>
                    <a:pt x="528" y="738"/>
                  </a:lnTo>
                  <a:lnTo>
                    <a:pt x="547" y="731"/>
                  </a:lnTo>
                  <a:lnTo>
                    <a:pt x="566" y="710"/>
                  </a:lnTo>
                  <a:lnTo>
                    <a:pt x="563" y="693"/>
                  </a:lnTo>
                  <a:lnTo>
                    <a:pt x="589" y="715"/>
                  </a:lnTo>
                  <a:lnTo>
                    <a:pt x="600" y="696"/>
                  </a:lnTo>
                  <a:lnTo>
                    <a:pt x="618" y="734"/>
                  </a:lnTo>
                  <a:lnTo>
                    <a:pt x="645" y="715"/>
                  </a:lnTo>
                  <a:lnTo>
                    <a:pt x="654" y="704"/>
                  </a:lnTo>
                  <a:lnTo>
                    <a:pt x="645" y="693"/>
                  </a:lnTo>
                  <a:lnTo>
                    <a:pt x="646" y="660"/>
                  </a:lnTo>
                  <a:lnTo>
                    <a:pt x="654" y="660"/>
                  </a:lnTo>
                  <a:lnTo>
                    <a:pt x="678" y="662"/>
                  </a:lnTo>
                  <a:lnTo>
                    <a:pt x="683" y="685"/>
                  </a:lnTo>
                  <a:lnTo>
                    <a:pt x="710" y="683"/>
                  </a:lnTo>
                  <a:lnTo>
                    <a:pt x="732" y="699"/>
                  </a:lnTo>
                  <a:lnTo>
                    <a:pt x="736" y="695"/>
                  </a:lnTo>
                  <a:lnTo>
                    <a:pt x="744" y="712"/>
                  </a:lnTo>
                  <a:lnTo>
                    <a:pt x="764" y="722"/>
                  </a:lnTo>
                  <a:lnTo>
                    <a:pt x="754" y="750"/>
                  </a:lnTo>
                  <a:lnTo>
                    <a:pt x="777" y="722"/>
                  </a:lnTo>
                  <a:lnTo>
                    <a:pt x="792" y="740"/>
                  </a:lnTo>
                  <a:lnTo>
                    <a:pt x="792" y="721"/>
                  </a:lnTo>
                  <a:lnTo>
                    <a:pt x="811" y="715"/>
                  </a:lnTo>
                  <a:lnTo>
                    <a:pt x="811" y="701"/>
                  </a:lnTo>
                  <a:lnTo>
                    <a:pt x="791" y="699"/>
                  </a:lnTo>
                  <a:lnTo>
                    <a:pt x="780" y="685"/>
                  </a:lnTo>
                  <a:lnTo>
                    <a:pt x="761" y="689"/>
                  </a:lnTo>
                  <a:lnTo>
                    <a:pt x="753" y="668"/>
                  </a:lnTo>
                  <a:lnTo>
                    <a:pt x="732" y="668"/>
                  </a:lnTo>
                  <a:lnTo>
                    <a:pt x="713" y="630"/>
                  </a:lnTo>
                  <a:lnTo>
                    <a:pt x="724" y="623"/>
                  </a:lnTo>
                  <a:lnTo>
                    <a:pt x="741" y="612"/>
                  </a:lnTo>
                  <a:lnTo>
                    <a:pt x="743" y="591"/>
                  </a:lnTo>
                  <a:lnTo>
                    <a:pt x="758" y="590"/>
                  </a:lnTo>
                  <a:lnTo>
                    <a:pt x="780" y="569"/>
                  </a:lnTo>
                  <a:lnTo>
                    <a:pt x="772" y="561"/>
                  </a:lnTo>
                  <a:lnTo>
                    <a:pt x="772" y="522"/>
                  </a:lnTo>
                  <a:lnTo>
                    <a:pt x="749" y="542"/>
                  </a:lnTo>
                  <a:lnTo>
                    <a:pt x="726" y="546"/>
                  </a:lnTo>
                  <a:lnTo>
                    <a:pt x="705" y="579"/>
                  </a:lnTo>
                  <a:lnTo>
                    <a:pt x="672" y="561"/>
                  </a:lnTo>
                  <a:lnTo>
                    <a:pt x="678" y="548"/>
                  </a:lnTo>
                  <a:lnTo>
                    <a:pt x="692" y="543"/>
                  </a:lnTo>
                  <a:lnTo>
                    <a:pt x="693" y="548"/>
                  </a:lnTo>
                  <a:lnTo>
                    <a:pt x="701" y="527"/>
                  </a:lnTo>
                  <a:lnTo>
                    <a:pt x="689" y="535"/>
                  </a:lnTo>
                  <a:lnTo>
                    <a:pt x="683" y="526"/>
                  </a:lnTo>
                  <a:lnTo>
                    <a:pt x="680" y="536"/>
                  </a:lnTo>
                  <a:lnTo>
                    <a:pt x="664" y="527"/>
                  </a:lnTo>
                  <a:lnTo>
                    <a:pt x="649" y="548"/>
                  </a:lnTo>
                  <a:lnTo>
                    <a:pt x="627" y="554"/>
                  </a:lnTo>
                  <a:lnTo>
                    <a:pt x="580" y="543"/>
                  </a:lnTo>
                  <a:lnTo>
                    <a:pt x="578" y="531"/>
                  </a:lnTo>
                  <a:lnTo>
                    <a:pt x="605" y="488"/>
                  </a:lnTo>
                  <a:lnTo>
                    <a:pt x="632" y="491"/>
                  </a:lnTo>
                  <a:lnTo>
                    <a:pt x="649" y="507"/>
                  </a:lnTo>
                  <a:lnTo>
                    <a:pt x="718" y="521"/>
                  </a:lnTo>
                  <a:lnTo>
                    <a:pt x="668" y="431"/>
                  </a:lnTo>
                  <a:lnTo>
                    <a:pt x="677" y="367"/>
                  </a:lnTo>
                  <a:lnTo>
                    <a:pt x="384" y="380"/>
                  </a:lnTo>
                  <a:lnTo>
                    <a:pt x="386" y="345"/>
                  </a:lnTo>
                  <a:lnTo>
                    <a:pt x="419" y="238"/>
                  </a:lnTo>
                  <a:lnTo>
                    <a:pt x="470" y="168"/>
                  </a:lnTo>
                  <a:lnTo>
                    <a:pt x="454" y="148"/>
                  </a:lnTo>
                  <a:lnTo>
                    <a:pt x="459" y="79"/>
                  </a:lnTo>
                  <a:lnTo>
                    <a:pt x="434" y="0"/>
                  </a:lnTo>
                  <a:lnTo>
                    <a:pt x="0" y="6"/>
                  </a:lnTo>
                  <a:close/>
                </a:path>
              </a:pathLst>
            </a:custGeom>
            <a:solidFill>
              <a:schemeClr val="accent2">
                <a:lumMod val="60000"/>
                <a:lumOff val="4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7" name="Freeform 112"/>
            <p:cNvSpPr>
              <a:spLocks noChangeAspect="1"/>
            </p:cNvSpPr>
            <p:nvPr/>
          </p:nvSpPr>
          <p:spPr bwMode="auto">
            <a:xfrm>
              <a:off x="8001343" y="3573729"/>
              <a:ext cx="349890" cy="184332"/>
            </a:xfrm>
            <a:custGeom>
              <a:avLst/>
              <a:gdLst/>
              <a:ahLst/>
              <a:cxnLst>
                <a:cxn ang="0">
                  <a:pos x="15" y="199"/>
                </a:cxn>
                <a:cxn ang="0">
                  <a:pos x="145" y="116"/>
                </a:cxn>
                <a:cxn ang="0">
                  <a:pos x="202" y="85"/>
                </a:cxn>
                <a:cxn ang="0">
                  <a:pos x="258" y="131"/>
                </a:cxn>
                <a:cxn ang="0">
                  <a:pos x="316" y="173"/>
                </a:cxn>
                <a:cxn ang="0">
                  <a:pos x="366" y="178"/>
                </a:cxn>
                <a:cxn ang="0">
                  <a:pos x="367" y="212"/>
                </a:cxn>
                <a:cxn ang="0">
                  <a:pos x="342" y="275"/>
                </a:cxn>
                <a:cxn ang="0">
                  <a:pos x="379" y="293"/>
                </a:cxn>
                <a:cxn ang="0">
                  <a:pos x="403" y="306"/>
                </a:cxn>
                <a:cxn ang="0">
                  <a:pos x="424" y="314"/>
                </a:cxn>
                <a:cxn ang="0">
                  <a:pos x="458" y="315"/>
                </a:cxn>
                <a:cxn ang="0">
                  <a:pos x="494" y="333"/>
                </a:cxn>
                <a:cxn ang="0">
                  <a:pos x="429" y="261"/>
                </a:cxn>
                <a:cxn ang="0">
                  <a:pos x="446" y="247"/>
                </a:cxn>
                <a:cxn ang="0">
                  <a:pos x="443" y="139"/>
                </a:cxn>
                <a:cxn ang="0">
                  <a:pos x="471" y="71"/>
                </a:cxn>
                <a:cxn ang="0">
                  <a:pos x="503" y="42"/>
                </a:cxn>
                <a:cxn ang="0">
                  <a:pos x="475" y="80"/>
                </a:cxn>
                <a:cxn ang="0">
                  <a:pos x="471" y="138"/>
                </a:cxn>
                <a:cxn ang="0">
                  <a:pos x="476" y="158"/>
                </a:cxn>
                <a:cxn ang="0">
                  <a:pos x="485" y="189"/>
                </a:cxn>
                <a:cxn ang="0">
                  <a:pos x="468" y="204"/>
                </a:cxn>
                <a:cxn ang="0">
                  <a:pos x="497" y="213"/>
                </a:cxn>
                <a:cxn ang="0">
                  <a:pos x="481" y="225"/>
                </a:cxn>
                <a:cxn ang="0">
                  <a:pos x="525" y="290"/>
                </a:cxn>
                <a:cxn ang="0">
                  <a:pos x="546" y="305"/>
                </a:cxn>
                <a:cxn ang="0">
                  <a:pos x="557" y="315"/>
                </a:cxn>
                <a:cxn ang="0">
                  <a:pos x="559" y="335"/>
                </a:cxn>
                <a:cxn ang="0">
                  <a:pos x="595" y="326"/>
                </a:cxn>
                <a:cxn ang="0">
                  <a:pos x="643" y="263"/>
                </a:cxn>
                <a:cxn ang="0">
                  <a:pos x="643" y="303"/>
                </a:cxn>
                <a:cxn ang="0">
                  <a:pos x="637" y="339"/>
                </a:cxn>
                <a:cxn ang="0">
                  <a:pos x="656" y="217"/>
                </a:cxn>
                <a:cxn ang="0">
                  <a:pos x="566" y="236"/>
                </a:cxn>
                <a:cxn ang="0">
                  <a:pos x="504" y="0"/>
                </a:cxn>
              </a:cxnLst>
              <a:rect l="0" t="0" r="r" b="b"/>
              <a:pathLst>
                <a:path w="656" h="342">
                  <a:moveTo>
                    <a:pt x="0" y="101"/>
                  </a:moveTo>
                  <a:lnTo>
                    <a:pt x="15" y="199"/>
                  </a:lnTo>
                  <a:lnTo>
                    <a:pt x="66" y="139"/>
                  </a:lnTo>
                  <a:lnTo>
                    <a:pt x="145" y="116"/>
                  </a:lnTo>
                  <a:lnTo>
                    <a:pt x="158" y="90"/>
                  </a:lnTo>
                  <a:lnTo>
                    <a:pt x="202" y="85"/>
                  </a:lnTo>
                  <a:lnTo>
                    <a:pt x="238" y="101"/>
                  </a:lnTo>
                  <a:lnTo>
                    <a:pt x="258" y="131"/>
                  </a:lnTo>
                  <a:lnTo>
                    <a:pt x="295" y="140"/>
                  </a:lnTo>
                  <a:lnTo>
                    <a:pt x="316" y="173"/>
                  </a:lnTo>
                  <a:lnTo>
                    <a:pt x="350" y="188"/>
                  </a:lnTo>
                  <a:lnTo>
                    <a:pt x="366" y="178"/>
                  </a:lnTo>
                  <a:lnTo>
                    <a:pt x="374" y="197"/>
                  </a:lnTo>
                  <a:lnTo>
                    <a:pt x="367" y="212"/>
                  </a:lnTo>
                  <a:lnTo>
                    <a:pt x="364" y="231"/>
                  </a:lnTo>
                  <a:lnTo>
                    <a:pt x="342" y="275"/>
                  </a:lnTo>
                  <a:lnTo>
                    <a:pt x="350" y="305"/>
                  </a:lnTo>
                  <a:lnTo>
                    <a:pt x="379" y="293"/>
                  </a:lnTo>
                  <a:lnTo>
                    <a:pt x="380" y="277"/>
                  </a:lnTo>
                  <a:lnTo>
                    <a:pt x="403" y="306"/>
                  </a:lnTo>
                  <a:lnTo>
                    <a:pt x="409" y="293"/>
                  </a:lnTo>
                  <a:lnTo>
                    <a:pt x="424" y="314"/>
                  </a:lnTo>
                  <a:lnTo>
                    <a:pt x="430" y="303"/>
                  </a:lnTo>
                  <a:lnTo>
                    <a:pt x="458" y="315"/>
                  </a:lnTo>
                  <a:lnTo>
                    <a:pt x="471" y="310"/>
                  </a:lnTo>
                  <a:lnTo>
                    <a:pt x="494" y="333"/>
                  </a:lnTo>
                  <a:lnTo>
                    <a:pt x="475" y="296"/>
                  </a:lnTo>
                  <a:lnTo>
                    <a:pt x="429" y="261"/>
                  </a:lnTo>
                  <a:lnTo>
                    <a:pt x="473" y="284"/>
                  </a:lnTo>
                  <a:lnTo>
                    <a:pt x="446" y="247"/>
                  </a:lnTo>
                  <a:lnTo>
                    <a:pt x="440" y="213"/>
                  </a:lnTo>
                  <a:lnTo>
                    <a:pt x="443" y="139"/>
                  </a:lnTo>
                  <a:lnTo>
                    <a:pt x="416" y="121"/>
                  </a:lnTo>
                  <a:lnTo>
                    <a:pt x="471" y="71"/>
                  </a:lnTo>
                  <a:lnTo>
                    <a:pt x="473" y="41"/>
                  </a:lnTo>
                  <a:lnTo>
                    <a:pt x="503" y="42"/>
                  </a:lnTo>
                  <a:lnTo>
                    <a:pt x="496" y="71"/>
                  </a:lnTo>
                  <a:lnTo>
                    <a:pt x="475" y="80"/>
                  </a:lnTo>
                  <a:lnTo>
                    <a:pt x="464" y="110"/>
                  </a:lnTo>
                  <a:lnTo>
                    <a:pt x="471" y="138"/>
                  </a:lnTo>
                  <a:lnTo>
                    <a:pt x="484" y="127"/>
                  </a:lnTo>
                  <a:lnTo>
                    <a:pt x="476" y="158"/>
                  </a:lnTo>
                  <a:lnTo>
                    <a:pt x="483" y="173"/>
                  </a:lnTo>
                  <a:lnTo>
                    <a:pt x="485" y="189"/>
                  </a:lnTo>
                  <a:lnTo>
                    <a:pt x="473" y="180"/>
                  </a:lnTo>
                  <a:lnTo>
                    <a:pt x="468" y="204"/>
                  </a:lnTo>
                  <a:lnTo>
                    <a:pt x="501" y="198"/>
                  </a:lnTo>
                  <a:lnTo>
                    <a:pt x="497" y="213"/>
                  </a:lnTo>
                  <a:lnTo>
                    <a:pt x="513" y="225"/>
                  </a:lnTo>
                  <a:lnTo>
                    <a:pt x="481" y="225"/>
                  </a:lnTo>
                  <a:lnTo>
                    <a:pt x="492" y="272"/>
                  </a:lnTo>
                  <a:lnTo>
                    <a:pt x="525" y="290"/>
                  </a:lnTo>
                  <a:lnTo>
                    <a:pt x="543" y="267"/>
                  </a:lnTo>
                  <a:lnTo>
                    <a:pt x="546" y="305"/>
                  </a:lnTo>
                  <a:lnTo>
                    <a:pt x="568" y="296"/>
                  </a:lnTo>
                  <a:lnTo>
                    <a:pt x="557" y="315"/>
                  </a:lnTo>
                  <a:lnTo>
                    <a:pt x="571" y="315"/>
                  </a:lnTo>
                  <a:lnTo>
                    <a:pt x="559" y="335"/>
                  </a:lnTo>
                  <a:lnTo>
                    <a:pt x="566" y="342"/>
                  </a:lnTo>
                  <a:lnTo>
                    <a:pt x="595" y="326"/>
                  </a:lnTo>
                  <a:lnTo>
                    <a:pt x="630" y="307"/>
                  </a:lnTo>
                  <a:lnTo>
                    <a:pt x="643" y="263"/>
                  </a:lnTo>
                  <a:lnTo>
                    <a:pt x="647" y="288"/>
                  </a:lnTo>
                  <a:lnTo>
                    <a:pt x="643" y="303"/>
                  </a:lnTo>
                  <a:lnTo>
                    <a:pt x="634" y="325"/>
                  </a:lnTo>
                  <a:lnTo>
                    <a:pt x="637" y="339"/>
                  </a:lnTo>
                  <a:lnTo>
                    <a:pt x="651" y="302"/>
                  </a:lnTo>
                  <a:lnTo>
                    <a:pt x="656" y="217"/>
                  </a:lnTo>
                  <a:lnTo>
                    <a:pt x="616" y="227"/>
                  </a:lnTo>
                  <a:lnTo>
                    <a:pt x="566" y="236"/>
                  </a:lnTo>
                  <a:lnTo>
                    <a:pt x="562" y="218"/>
                  </a:lnTo>
                  <a:lnTo>
                    <a:pt x="504" y="0"/>
                  </a:lnTo>
                  <a:lnTo>
                    <a:pt x="0" y="101"/>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8" name="Freeform 113"/>
            <p:cNvSpPr>
              <a:spLocks noChangeAspect="1"/>
            </p:cNvSpPr>
            <p:nvPr/>
          </p:nvSpPr>
          <p:spPr bwMode="auto">
            <a:xfrm>
              <a:off x="8383601" y="3170698"/>
              <a:ext cx="257408" cy="139030"/>
            </a:xfrm>
            <a:custGeom>
              <a:avLst/>
              <a:gdLst/>
              <a:ahLst/>
              <a:cxnLst>
                <a:cxn ang="0">
                  <a:pos x="0" y="101"/>
                </a:cxn>
                <a:cxn ang="0">
                  <a:pos x="0" y="239"/>
                </a:cxn>
                <a:cxn ang="0">
                  <a:pos x="225" y="189"/>
                </a:cxn>
                <a:cxn ang="0">
                  <a:pos x="265" y="176"/>
                </a:cxn>
                <a:cxn ang="0">
                  <a:pos x="280" y="177"/>
                </a:cxn>
                <a:cxn ang="0">
                  <a:pos x="299" y="218"/>
                </a:cxn>
                <a:cxn ang="0">
                  <a:pos x="322" y="221"/>
                </a:cxn>
                <a:cxn ang="0">
                  <a:pos x="336" y="254"/>
                </a:cxn>
                <a:cxn ang="0">
                  <a:pos x="354" y="255"/>
                </a:cxn>
                <a:cxn ang="0">
                  <a:pos x="359" y="232"/>
                </a:cxn>
                <a:cxn ang="0">
                  <a:pos x="371" y="225"/>
                </a:cxn>
                <a:cxn ang="0">
                  <a:pos x="376" y="201"/>
                </a:cxn>
                <a:cxn ang="0">
                  <a:pos x="385" y="199"/>
                </a:cxn>
                <a:cxn ang="0">
                  <a:pos x="396" y="236"/>
                </a:cxn>
                <a:cxn ang="0">
                  <a:pos x="416" y="225"/>
                </a:cxn>
                <a:cxn ang="0">
                  <a:pos x="421" y="211"/>
                </a:cxn>
                <a:cxn ang="0">
                  <a:pos x="452" y="194"/>
                </a:cxn>
                <a:cxn ang="0">
                  <a:pos x="470" y="190"/>
                </a:cxn>
                <a:cxn ang="0">
                  <a:pos x="482" y="203"/>
                </a:cxn>
                <a:cxn ang="0">
                  <a:pos x="478" y="168"/>
                </a:cxn>
                <a:cxn ang="0">
                  <a:pos x="456" y="125"/>
                </a:cxn>
                <a:cxn ang="0">
                  <a:pos x="440" y="118"/>
                </a:cxn>
                <a:cxn ang="0">
                  <a:pos x="425" y="120"/>
                </a:cxn>
                <a:cxn ang="0">
                  <a:pos x="429" y="129"/>
                </a:cxn>
                <a:cxn ang="0">
                  <a:pos x="438" y="129"/>
                </a:cxn>
                <a:cxn ang="0">
                  <a:pos x="449" y="130"/>
                </a:cxn>
                <a:cxn ang="0">
                  <a:pos x="459" y="142"/>
                </a:cxn>
                <a:cxn ang="0">
                  <a:pos x="465" y="160"/>
                </a:cxn>
                <a:cxn ang="0">
                  <a:pos x="458" y="174"/>
                </a:cxn>
                <a:cxn ang="0">
                  <a:pos x="420" y="191"/>
                </a:cxn>
                <a:cxn ang="0">
                  <a:pos x="400" y="182"/>
                </a:cxn>
                <a:cxn ang="0">
                  <a:pos x="390" y="160"/>
                </a:cxn>
                <a:cxn ang="0">
                  <a:pos x="371" y="156"/>
                </a:cxn>
                <a:cxn ang="0">
                  <a:pos x="374" y="142"/>
                </a:cxn>
                <a:cxn ang="0">
                  <a:pos x="355" y="117"/>
                </a:cxn>
                <a:cxn ang="0">
                  <a:pos x="329" y="104"/>
                </a:cxn>
                <a:cxn ang="0">
                  <a:pos x="327" y="118"/>
                </a:cxn>
                <a:cxn ang="0">
                  <a:pos x="313" y="112"/>
                </a:cxn>
                <a:cxn ang="0">
                  <a:pos x="306" y="98"/>
                </a:cxn>
                <a:cxn ang="0">
                  <a:pos x="310" y="83"/>
                </a:cxn>
                <a:cxn ang="0">
                  <a:pos x="325" y="69"/>
                </a:cxn>
                <a:cxn ang="0">
                  <a:pos x="320" y="59"/>
                </a:cxn>
                <a:cxn ang="0">
                  <a:pos x="341" y="42"/>
                </a:cxn>
                <a:cxn ang="0">
                  <a:pos x="320" y="23"/>
                </a:cxn>
                <a:cxn ang="0">
                  <a:pos x="310" y="0"/>
                </a:cxn>
                <a:cxn ang="0">
                  <a:pos x="266" y="34"/>
                </a:cxn>
                <a:cxn ang="0">
                  <a:pos x="104" y="79"/>
                </a:cxn>
                <a:cxn ang="0">
                  <a:pos x="0" y="101"/>
                </a:cxn>
              </a:cxnLst>
              <a:rect l="0" t="0" r="r" b="b"/>
              <a:pathLst>
                <a:path w="482" h="255">
                  <a:moveTo>
                    <a:pt x="0" y="101"/>
                  </a:moveTo>
                  <a:lnTo>
                    <a:pt x="0" y="239"/>
                  </a:lnTo>
                  <a:lnTo>
                    <a:pt x="225" y="189"/>
                  </a:lnTo>
                  <a:lnTo>
                    <a:pt x="265" y="176"/>
                  </a:lnTo>
                  <a:lnTo>
                    <a:pt x="280" y="177"/>
                  </a:lnTo>
                  <a:lnTo>
                    <a:pt x="299" y="218"/>
                  </a:lnTo>
                  <a:lnTo>
                    <a:pt x="322" y="221"/>
                  </a:lnTo>
                  <a:lnTo>
                    <a:pt x="336" y="254"/>
                  </a:lnTo>
                  <a:lnTo>
                    <a:pt x="354" y="255"/>
                  </a:lnTo>
                  <a:lnTo>
                    <a:pt x="359" y="232"/>
                  </a:lnTo>
                  <a:lnTo>
                    <a:pt x="371" y="225"/>
                  </a:lnTo>
                  <a:lnTo>
                    <a:pt x="376" y="201"/>
                  </a:lnTo>
                  <a:lnTo>
                    <a:pt x="385" y="199"/>
                  </a:lnTo>
                  <a:lnTo>
                    <a:pt x="396" y="236"/>
                  </a:lnTo>
                  <a:lnTo>
                    <a:pt x="416" y="225"/>
                  </a:lnTo>
                  <a:lnTo>
                    <a:pt x="421" y="211"/>
                  </a:lnTo>
                  <a:lnTo>
                    <a:pt x="452" y="194"/>
                  </a:lnTo>
                  <a:lnTo>
                    <a:pt x="470" y="190"/>
                  </a:lnTo>
                  <a:lnTo>
                    <a:pt x="482" y="203"/>
                  </a:lnTo>
                  <a:lnTo>
                    <a:pt x="478" y="168"/>
                  </a:lnTo>
                  <a:lnTo>
                    <a:pt x="456" y="125"/>
                  </a:lnTo>
                  <a:lnTo>
                    <a:pt x="440" y="118"/>
                  </a:lnTo>
                  <a:lnTo>
                    <a:pt x="425" y="120"/>
                  </a:lnTo>
                  <a:lnTo>
                    <a:pt x="429" y="129"/>
                  </a:lnTo>
                  <a:lnTo>
                    <a:pt x="438" y="129"/>
                  </a:lnTo>
                  <a:lnTo>
                    <a:pt x="449" y="130"/>
                  </a:lnTo>
                  <a:lnTo>
                    <a:pt x="459" y="142"/>
                  </a:lnTo>
                  <a:lnTo>
                    <a:pt x="465" y="160"/>
                  </a:lnTo>
                  <a:lnTo>
                    <a:pt x="458" y="174"/>
                  </a:lnTo>
                  <a:lnTo>
                    <a:pt x="420" y="191"/>
                  </a:lnTo>
                  <a:lnTo>
                    <a:pt x="400" y="182"/>
                  </a:lnTo>
                  <a:lnTo>
                    <a:pt x="390" y="160"/>
                  </a:lnTo>
                  <a:lnTo>
                    <a:pt x="371" y="156"/>
                  </a:lnTo>
                  <a:lnTo>
                    <a:pt x="374" y="142"/>
                  </a:lnTo>
                  <a:lnTo>
                    <a:pt x="355" y="117"/>
                  </a:lnTo>
                  <a:lnTo>
                    <a:pt x="329" y="104"/>
                  </a:lnTo>
                  <a:lnTo>
                    <a:pt x="327" y="118"/>
                  </a:lnTo>
                  <a:lnTo>
                    <a:pt x="313" y="112"/>
                  </a:lnTo>
                  <a:lnTo>
                    <a:pt x="306" y="98"/>
                  </a:lnTo>
                  <a:lnTo>
                    <a:pt x="310" y="83"/>
                  </a:lnTo>
                  <a:lnTo>
                    <a:pt x="325" y="69"/>
                  </a:lnTo>
                  <a:lnTo>
                    <a:pt x="320" y="59"/>
                  </a:lnTo>
                  <a:lnTo>
                    <a:pt x="341" y="42"/>
                  </a:lnTo>
                  <a:lnTo>
                    <a:pt x="320" y="23"/>
                  </a:lnTo>
                  <a:lnTo>
                    <a:pt x="310" y="0"/>
                  </a:lnTo>
                  <a:lnTo>
                    <a:pt x="266" y="34"/>
                  </a:lnTo>
                  <a:lnTo>
                    <a:pt x="104" y="79"/>
                  </a:lnTo>
                  <a:lnTo>
                    <a:pt x="0" y="101"/>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9" name="Freeform 114"/>
            <p:cNvSpPr>
              <a:spLocks noChangeAspect="1"/>
            </p:cNvSpPr>
            <p:nvPr/>
          </p:nvSpPr>
          <p:spPr bwMode="auto">
            <a:xfrm>
              <a:off x="7156675" y="2912945"/>
              <a:ext cx="443913" cy="242131"/>
            </a:xfrm>
            <a:custGeom>
              <a:avLst/>
              <a:gdLst/>
              <a:ahLst/>
              <a:cxnLst>
                <a:cxn ang="0">
                  <a:pos x="64" y="240"/>
                </a:cxn>
                <a:cxn ang="0">
                  <a:pos x="297" y="293"/>
                </a:cxn>
                <a:cxn ang="0">
                  <a:pos x="338" y="329"/>
                </a:cxn>
                <a:cxn ang="0">
                  <a:pos x="413" y="356"/>
                </a:cxn>
                <a:cxn ang="0">
                  <a:pos x="432" y="323"/>
                </a:cxn>
                <a:cxn ang="0">
                  <a:pos x="445" y="283"/>
                </a:cxn>
                <a:cxn ang="0">
                  <a:pos x="445" y="299"/>
                </a:cxn>
                <a:cxn ang="0">
                  <a:pos x="462" y="318"/>
                </a:cxn>
                <a:cxn ang="0">
                  <a:pos x="488" y="293"/>
                </a:cxn>
                <a:cxn ang="0">
                  <a:pos x="499" y="287"/>
                </a:cxn>
                <a:cxn ang="0">
                  <a:pos x="494" y="334"/>
                </a:cxn>
                <a:cxn ang="0">
                  <a:pos x="525" y="299"/>
                </a:cxn>
                <a:cxn ang="0">
                  <a:pos x="582" y="258"/>
                </a:cxn>
                <a:cxn ang="0">
                  <a:pos x="642" y="229"/>
                </a:cxn>
                <a:cxn ang="0">
                  <a:pos x="730" y="263"/>
                </a:cxn>
                <a:cxn ang="0">
                  <a:pos x="751" y="230"/>
                </a:cxn>
                <a:cxn ang="0">
                  <a:pos x="830" y="224"/>
                </a:cxn>
                <a:cxn ang="0">
                  <a:pos x="774" y="146"/>
                </a:cxn>
                <a:cxn ang="0">
                  <a:pos x="726" y="146"/>
                </a:cxn>
                <a:cxn ang="0">
                  <a:pos x="690" y="149"/>
                </a:cxn>
                <a:cxn ang="0">
                  <a:pos x="675" y="123"/>
                </a:cxn>
                <a:cxn ang="0">
                  <a:pos x="647" y="102"/>
                </a:cxn>
                <a:cxn ang="0">
                  <a:pos x="530" y="132"/>
                </a:cxn>
                <a:cxn ang="0">
                  <a:pos x="466" y="175"/>
                </a:cxn>
                <a:cxn ang="0">
                  <a:pos x="428" y="166"/>
                </a:cxn>
                <a:cxn ang="0">
                  <a:pos x="385" y="177"/>
                </a:cxn>
                <a:cxn ang="0">
                  <a:pos x="295" y="107"/>
                </a:cxn>
                <a:cxn ang="0">
                  <a:pos x="269" y="123"/>
                </a:cxn>
                <a:cxn ang="0">
                  <a:pos x="256" y="119"/>
                </a:cxn>
                <a:cxn ang="0">
                  <a:pos x="247" y="104"/>
                </a:cxn>
                <a:cxn ang="0">
                  <a:pos x="300" y="17"/>
                </a:cxn>
                <a:cxn ang="0">
                  <a:pos x="323" y="0"/>
                </a:cxn>
                <a:cxn ang="0">
                  <a:pos x="244" y="20"/>
                </a:cxn>
                <a:cxn ang="0">
                  <a:pos x="197" y="68"/>
                </a:cxn>
                <a:cxn ang="0">
                  <a:pos x="153" y="104"/>
                </a:cxn>
                <a:cxn ang="0">
                  <a:pos x="125" y="129"/>
                </a:cxn>
                <a:cxn ang="0">
                  <a:pos x="65" y="149"/>
                </a:cxn>
                <a:cxn ang="0">
                  <a:pos x="0" y="192"/>
                </a:cxn>
              </a:cxnLst>
              <a:rect l="0" t="0" r="r" b="b"/>
              <a:pathLst>
                <a:path w="830" h="446">
                  <a:moveTo>
                    <a:pt x="0" y="192"/>
                  </a:moveTo>
                  <a:lnTo>
                    <a:pt x="64" y="240"/>
                  </a:lnTo>
                  <a:lnTo>
                    <a:pt x="225" y="284"/>
                  </a:lnTo>
                  <a:lnTo>
                    <a:pt x="297" y="293"/>
                  </a:lnTo>
                  <a:lnTo>
                    <a:pt x="308" y="320"/>
                  </a:lnTo>
                  <a:lnTo>
                    <a:pt x="338" y="329"/>
                  </a:lnTo>
                  <a:lnTo>
                    <a:pt x="378" y="446"/>
                  </a:lnTo>
                  <a:lnTo>
                    <a:pt x="413" y="356"/>
                  </a:lnTo>
                  <a:lnTo>
                    <a:pt x="422" y="334"/>
                  </a:lnTo>
                  <a:lnTo>
                    <a:pt x="432" y="323"/>
                  </a:lnTo>
                  <a:lnTo>
                    <a:pt x="432" y="307"/>
                  </a:lnTo>
                  <a:lnTo>
                    <a:pt x="445" y="283"/>
                  </a:lnTo>
                  <a:lnTo>
                    <a:pt x="450" y="284"/>
                  </a:lnTo>
                  <a:lnTo>
                    <a:pt x="445" y="299"/>
                  </a:lnTo>
                  <a:lnTo>
                    <a:pt x="448" y="323"/>
                  </a:lnTo>
                  <a:lnTo>
                    <a:pt x="462" y="318"/>
                  </a:lnTo>
                  <a:lnTo>
                    <a:pt x="471" y="290"/>
                  </a:lnTo>
                  <a:lnTo>
                    <a:pt x="488" y="293"/>
                  </a:lnTo>
                  <a:lnTo>
                    <a:pt x="497" y="281"/>
                  </a:lnTo>
                  <a:lnTo>
                    <a:pt x="499" y="287"/>
                  </a:lnTo>
                  <a:lnTo>
                    <a:pt x="481" y="329"/>
                  </a:lnTo>
                  <a:lnTo>
                    <a:pt x="494" y="334"/>
                  </a:lnTo>
                  <a:lnTo>
                    <a:pt x="507" y="308"/>
                  </a:lnTo>
                  <a:lnTo>
                    <a:pt x="525" y="299"/>
                  </a:lnTo>
                  <a:lnTo>
                    <a:pt x="534" y="266"/>
                  </a:lnTo>
                  <a:lnTo>
                    <a:pt x="582" y="258"/>
                  </a:lnTo>
                  <a:lnTo>
                    <a:pt x="606" y="256"/>
                  </a:lnTo>
                  <a:lnTo>
                    <a:pt x="642" y="229"/>
                  </a:lnTo>
                  <a:lnTo>
                    <a:pt x="695" y="239"/>
                  </a:lnTo>
                  <a:lnTo>
                    <a:pt x="730" y="263"/>
                  </a:lnTo>
                  <a:lnTo>
                    <a:pt x="734" y="231"/>
                  </a:lnTo>
                  <a:lnTo>
                    <a:pt x="751" y="230"/>
                  </a:lnTo>
                  <a:lnTo>
                    <a:pt x="795" y="233"/>
                  </a:lnTo>
                  <a:lnTo>
                    <a:pt x="830" y="224"/>
                  </a:lnTo>
                  <a:lnTo>
                    <a:pt x="784" y="194"/>
                  </a:lnTo>
                  <a:lnTo>
                    <a:pt x="774" y="146"/>
                  </a:lnTo>
                  <a:lnTo>
                    <a:pt x="737" y="155"/>
                  </a:lnTo>
                  <a:lnTo>
                    <a:pt x="726" y="146"/>
                  </a:lnTo>
                  <a:lnTo>
                    <a:pt x="712" y="155"/>
                  </a:lnTo>
                  <a:lnTo>
                    <a:pt x="690" y="149"/>
                  </a:lnTo>
                  <a:lnTo>
                    <a:pt x="680" y="148"/>
                  </a:lnTo>
                  <a:lnTo>
                    <a:pt x="675" y="123"/>
                  </a:lnTo>
                  <a:lnTo>
                    <a:pt x="683" y="95"/>
                  </a:lnTo>
                  <a:lnTo>
                    <a:pt x="647" y="102"/>
                  </a:lnTo>
                  <a:lnTo>
                    <a:pt x="615" y="120"/>
                  </a:lnTo>
                  <a:lnTo>
                    <a:pt x="530" y="132"/>
                  </a:lnTo>
                  <a:lnTo>
                    <a:pt x="478" y="185"/>
                  </a:lnTo>
                  <a:lnTo>
                    <a:pt x="466" y="175"/>
                  </a:lnTo>
                  <a:lnTo>
                    <a:pt x="450" y="182"/>
                  </a:lnTo>
                  <a:lnTo>
                    <a:pt x="428" y="166"/>
                  </a:lnTo>
                  <a:lnTo>
                    <a:pt x="415" y="171"/>
                  </a:lnTo>
                  <a:lnTo>
                    <a:pt x="385" y="177"/>
                  </a:lnTo>
                  <a:lnTo>
                    <a:pt x="345" y="117"/>
                  </a:lnTo>
                  <a:lnTo>
                    <a:pt x="295" y="107"/>
                  </a:lnTo>
                  <a:lnTo>
                    <a:pt x="278" y="109"/>
                  </a:lnTo>
                  <a:lnTo>
                    <a:pt x="269" y="123"/>
                  </a:lnTo>
                  <a:lnTo>
                    <a:pt x="277" y="97"/>
                  </a:lnTo>
                  <a:lnTo>
                    <a:pt x="256" y="119"/>
                  </a:lnTo>
                  <a:lnTo>
                    <a:pt x="244" y="137"/>
                  </a:lnTo>
                  <a:lnTo>
                    <a:pt x="247" y="104"/>
                  </a:lnTo>
                  <a:lnTo>
                    <a:pt x="269" y="54"/>
                  </a:lnTo>
                  <a:lnTo>
                    <a:pt x="300" y="17"/>
                  </a:lnTo>
                  <a:lnTo>
                    <a:pt x="327" y="6"/>
                  </a:lnTo>
                  <a:lnTo>
                    <a:pt x="323" y="0"/>
                  </a:lnTo>
                  <a:lnTo>
                    <a:pt x="274" y="3"/>
                  </a:lnTo>
                  <a:lnTo>
                    <a:pt x="244" y="20"/>
                  </a:lnTo>
                  <a:lnTo>
                    <a:pt x="234" y="39"/>
                  </a:lnTo>
                  <a:lnTo>
                    <a:pt x="197" y="68"/>
                  </a:lnTo>
                  <a:lnTo>
                    <a:pt x="180" y="96"/>
                  </a:lnTo>
                  <a:lnTo>
                    <a:pt x="153" y="104"/>
                  </a:lnTo>
                  <a:lnTo>
                    <a:pt x="144" y="120"/>
                  </a:lnTo>
                  <a:lnTo>
                    <a:pt x="125" y="129"/>
                  </a:lnTo>
                  <a:lnTo>
                    <a:pt x="77" y="137"/>
                  </a:lnTo>
                  <a:lnTo>
                    <a:pt x="65" y="149"/>
                  </a:lnTo>
                  <a:lnTo>
                    <a:pt x="43" y="173"/>
                  </a:lnTo>
                  <a:lnTo>
                    <a:pt x="0" y="192"/>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0" name="Freeform 115"/>
            <p:cNvSpPr>
              <a:spLocks noChangeAspect="1"/>
            </p:cNvSpPr>
            <p:nvPr/>
          </p:nvSpPr>
          <p:spPr bwMode="auto">
            <a:xfrm>
              <a:off x="7441827" y="3062910"/>
              <a:ext cx="297483" cy="429588"/>
            </a:xfrm>
            <a:custGeom>
              <a:avLst/>
              <a:gdLst/>
              <a:ahLst/>
              <a:cxnLst>
                <a:cxn ang="0">
                  <a:pos x="0" y="795"/>
                </a:cxn>
                <a:cxn ang="0">
                  <a:pos x="52" y="697"/>
                </a:cxn>
                <a:cxn ang="0">
                  <a:pos x="64" y="663"/>
                </a:cxn>
                <a:cxn ang="0">
                  <a:pos x="67" y="595"/>
                </a:cxn>
                <a:cxn ang="0">
                  <a:pos x="53" y="528"/>
                </a:cxn>
                <a:cxn ang="0">
                  <a:pos x="23" y="466"/>
                </a:cxn>
                <a:cxn ang="0">
                  <a:pos x="8" y="429"/>
                </a:cxn>
                <a:cxn ang="0">
                  <a:pos x="16" y="399"/>
                </a:cxn>
                <a:cxn ang="0">
                  <a:pos x="3" y="358"/>
                </a:cxn>
                <a:cxn ang="0">
                  <a:pos x="18" y="330"/>
                </a:cxn>
                <a:cxn ang="0">
                  <a:pos x="33" y="262"/>
                </a:cxn>
                <a:cxn ang="0">
                  <a:pos x="29" y="229"/>
                </a:cxn>
                <a:cxn ang="0">
                  <a:pos x="48" y="209"/>
                </a:cxn>
                <a:cxn ang="0">
                  <a:pos x="47" y="184"/>
                </a:cxn>
                <a:cxn ang="0">
                  <a:pos x="80" y="170"/>
                </a:cxn>
                <a:cxn ang="0">
                  <a:pos x="109" y="122"/>
                </a:cxn>
                <a:cxn ang="0">
                  <a:pos x="105" y="201"/>
                </a:cxn>
                <a:cxn ang="0">
                  <a:pos x="128" y="184"/>
                </a:cxn>
                <a:cxn ang="0">
                  <a:pos x="128" y="119"/>
                </a:cxn>
                <a:cxn ang="0">
                  <a:pos x="159" y="83"/>
                </a:cxn>
                <a:cxn ang="0">
                  <a:pos x="180" y="77"/>
                </a:cxn>
                <a:cxn ang="0">
                  <a:pos x="163" y="66"/>
                </a:cxn>
                <a:cxn ang="0">
                  <a:pos x="157" y="44"/>
                </a:cxn>
                <a:cxn ang="0">
                  <a:pos x="168" y="9"/>
                </a:cxn>
                <a:cxn ang="0">
                  <a:pos x="197" y="0"/>
                </a:cxn>
                <a:cxn ang="0">
                  <a:pos x="263" y="19"/>
                </a:cxn>
                <a:cxn ang="0">
                  <a:pos x="287" y="47"/>
                </a:cxn>
                <a:cxn ang="0">
                  <a:pos x="362" y="63"/>
                </a:cxn>
                <a:cxn ang="0">
                  <a:pos x="378" y="86"/>
                </a:cxn>
                <a:cxn ang="0">
                  <a:pos x="401" y="115"/>
                </a:cxn>
                <a:cxn ang="0">
                  <a:pos x="379" y="114"/>
                </a:cxn>
                <a:cxn ang="0">
                  <a:pos x="378" y="132"/>
                </a:cxn>
                <a:cxn ang="0">
                  <a:pos x="401" y="164"/>
                </a:cxn>
                <a:cxn ang="0">
                  <a:pos x="408" y="217"/>
                </a:cxn>
                <a:cxn ang="0">
                  <a:pos x="408" y="252"/>
                </a:cxn>
                <a:cxn ang="0">
                  <a:pos x="383" y="290"/>
                </a:cxn>
                <a:cxn ang="0">
                  <a:pos x="379" y="308"/>
                </a:cxn>
                <a:cxn ang="0">
                  <a:pos x="350" y="325"/>
                </a:cxn>
                <a:cxn ang="0">
                  <a:pos x="344" y="342"/>
                </a:cxn>
                <a:cxn ang="0">
                  <a:pos x="349" y="382"/>
                </a:cxn>
                <a:cxn ang="0">
                  <a:pos x="379" y="401"/>
                </a:cxn>
                <a:cxn ang="0">
                  <a:pos x="406" y="370"/>
                </a:cxn>
                <a:cxn ang="0">
                  <a:pos x="424" y="323"/>
                </a:cxn>
                <a:cxn ang="0">
                  <a:pos x="470" y="296"/>
                </a:cxn>
                <a:cxn ang="0">
                  <a:pos x="501" y="312"/>
                </a:cxn>
                <a:cxn ang="0">
                  <a:pos x="520" y="361"/>
                </a:cxn>
                <a:cxn ang="0">
                  <a:pos x="546" y="457"/>
                </a:cxn>
                <a:cxn ang="0">
                  <a:pos x="558" y="489"/>
                </a:cxn>
                <a:cxn ang="0">
                  <a:pos x="550" y="515"/>
                </a:cxn>
                <a:cxn ang="0">
                  <a:pos x="555" y="554"/>
                </a:cxn>
                <a:cxn ang="0">
                  <a:pos x="545" y="575"/>
                </a:cxn>
                <a:cxn ang="0">
                  <a:pos x="531" y="554"/>
                </a:cxn>
                <a:cxn ang="0">
                  <a:pos x="517" y="563"/>
                </a:cxn>
                <a:cxn ang="0">
                  <a:pos x="516" y="601"/>
                </a:cxn>
                <a:cxn ang="0">
                  <a:pos x="510" y="616"/>
                </a:cxn>
                <a:cxn ang="0">
                  <a:pos x="484" y="634"/>
                </a:cxn>
                <a:cxn ang="0">
                  <a:pos x="483" y="684"/>
                </a:cxn>
                <a:cxn ang="0">
                  <a:pos x="468" y="704"/>
                </a:cxn>
                <a:cxn ang="0">
                  <a:pos x="455" y="745"/>
                </a:cxn>
                <a:cxn ang="0">
                  <a:pos x="272" y="775"/>
                </a:cxn>
                <a:cxn ang="0">
                  <a:pos x="267" y="762"/>
                </a:cxn>
                <a:cxn ang="0">
                  <a:pos x="0" y="795"/>
                </a:cxn>
              </a:cxnLst>
              <a:rect l="0" t="0" r="r" b="b"/>
              <a:pathLst>
                <a:path w="558" h="795">
                  <a:moveTo>
                    <a:pt x="0" y="795"/>
                  </a:moveTo>
                  <a:lnTo>
                    <a:pt x="52" y="697"/>
                  </a:lnTo>
                  <a:lnTo>
                    <a:pt x="64" y="663"/>
                  </a:lnTo>
                  <a:lnTo>
                    <a:pt x="67" y="595"/>
                  </a:lnTo>
                  <a:lnTo>
                    <a:pt x="53" y="528"/>
                  </a:lnTo>
                  <a:lnTo>
                    <a:pt x="23" y="466"/>
                  </a:lnTo>
                  <a:lnTo>
                    <a:pt x="8" y="429"/>
                  </a:lnTo>
                  <a:lnTo>
                    <a:pt x="16" y="399"/>
                  </a:lnTo>
                  <a:lnTo>
                    <a:pt x="3" y="358"/>
                  </a:lnTo>
                  <a:lnTo>
                    <a:pt x="18" y="330"/>
                  </a:lnTo>
                  <a:lnTo>
                    <a:pt x="33" y="262"/>
                  </a:lnTo>
                  <a:lnTo>
                    <a:pt x="29" y="229"/>
                  </a:lnTo>
                  <a:lnTo>
                    <a:pt x="48" y="209"/>
                  </a:lnTo>
                  <a:lnTo>
                    <a:pt x="47" y="184"/>
                  </a:lnTo>
                  <a:lnTo>
                    <a:pt x="80" y="170"/>
                  </a:lnTo>
                  <a:lnTo>
                    <a:pt x="109" y="122"/>
                  </a:lnTo>
                  <a:lnTo>
                    <a:pt x="105" y="201"/>
                  </a:lnTo>
                  <a:lnTo>
                    <a:pt x="128" y="184"/>
                  </a:lnTo>
                  <a:lnTo>
                    <a:pt x="128" y="119"/>
                  </a:lnTo>
                  <a:lnTo>
                    <a:pt x="159" y="83"/>
                  </a:lnTo>
                  <a:lnTo>
                    <a:pt x="180" y="77"/>
                  </a:lnTo>
                  <a:lnTo>
                    <a:pt x="163" y="66"/>
                  </a:lnTo>
                  <a:lnTo>
                    <a:pt x="157" y="44"/>
                  </a:lnTo>
                  <a:lnTo>
                    <a:pt x="168" y="9"/>
                  </a:lnTo>
                  <a:lnTo>
                    <a:pt x="197" y="0"/>
                  </a:lnTo>
                  <a:lnTo>
                    <a:pt x="263" y="19"/>
                  </a:lnTo>
                  <a:lnTo>
                    <a:pt x="287" y="47"/>
                  </a:lnTo>
                  <a:lnTo>
                    <a:pt x="362" y="63"/>
                  </a:lnTo>
                  <a:lnTo>
                    <a:pt x="378" y="86"/>
                  </a:lnTo>
                  <a:lnTo>
                    <a:pt x="401" y="115"/>
                  </a:lnTo>
                  <a:lnTo>
                    <a:pt x="379" y="114"/>
                  </a:lnTo>
                  <a:lnTo>
                    <a:pt x="378" y="132"/>
                  </a:lnTo>
                  <a:lnTo>
                    <a:pt x="401" y="164"/>
                  </a:lnTo>
                  <a:lnTo>
                    <a:pt x="408" y="217"/>
                  </a:lnTo>
                  <a:lnTo>
                    <a:pt x="408" y="252"/>
                  </a:lnTo>
                  <a:lnTo>
                    <a:pt x="383" y="290"/>
                  </a:lnTo>
                  <a:lnTo>
                    <a:pt x="379" y="308"/>
                  </a:lnTo>
                  <a:lnTo>
                    <a:pt x="350" y="325"/>
                  </a:lnTo>
                  <a:lnTo>
                    <a:pt x="344" y="342"/>
                  </a:lnTo>
                  <a:lnTo>
                    <a:pt x="349" y="382"/>
                  </a:lnTo>
                  <a:lnTo>
                    <a:pt x="379" y="401"/>
                  </a:lnTo>
                  <a:lnTo>
                    <a:pt x="406" y="370"/>
                  </a:lnTo>
                  <a:lnTo>
                    <a:pt x="424" y="323"/>
                  </a:lnTo>
                  <a:lnTo>
                    <a:pt x="470" y="296"/>
                  </a:lnTo>
                  <a:lnTo>
                    <a:pt x="501" y="312"/>
                  </a:lnTo>
                  <a:lnTo>
                    <a:pt x="520" y="361"/>
                  </a:lnTo>
                  <a:lnTo>
                    <a:pt x="546" y="457"/>
                  </a:lnTo>
                  <a:lnTo>
                    <a:pt x="558" y="489"/>
                  </a:lnTo>
                  <a:lnTo>
                    <a:pt x="550" y="515"/>
                  </a:lnTo>
                  <a:lnTo>
                    <a:pt x="555" y="554"/>
                  </a:lnTo>
                  <a:lnTo>
                    <a:pt x="545" y="575"/>
                  </a:lnTo>
                  <a:lnTo>
                    <a:pt x="531" y="554"/>
                  </a:lnTo>
                  <a:lnTo>
                    <a:pt x="517" y="563"/>
                  </a:lnTo>
                  <a:lnTo>
                    <a:pt x="516" y="601"/>
                  </a:lnTo>
                  <a:lnTo>
                    <a:pt x="510" y="616"/>
                  </a:lnTo>
                  <a:lnTo>
                    <a:pt x="484" y="634"/>
                  </a:lnTo>
                  <a:lnTo>
                    <a:pt x="483" y="684"/>
                  </a:lnTo>
                  <a:lnTo>
                    <a:pt x="468" y="704"/>
                  </a:lnTo>
                  <a:lnTo>
                    <a:pt x="455" y="745"/>
                  </a:lnTo>
                  <a:lnTo>
                    <a:pt x="272" y="775"/>
                  </a:lnTo>
                  <a:lnTo>
                    <a:pt x="267" y="762"/>
                  </a:lnTo>
                  <a:lnTo>
                    <a:pt x="0" y="795"/>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1" name="Freeform 116"/>
            <p:cNvSpPr>
              <a:spLocks noChangeAspect="1"/>
            </p:cNvSpPr>
            <p:nvPr/>
          </p:nvSpPr>
          <p:spPr bwMode="auto">
            <a:xfrm>
              <a:off x="6705055" y="2739548"/>
              <a:ext cx="507109" cy="604547"/>
            </a:xfrm>
            <a:custGeom>
              <a:avLst/>
              <a:gdLst/>
              <a:ahLst/>
              <a:cxnLst>
                <a:cxn ang="0">
                  <a:pos x="0" y="69"/>
                </a:cxn>
                <a:cxn ang="0">
                  <a:pos x="7" y="228"/>
                </a:cxn>
                <a:cxn ang="0">
                  <a:pos x="41" y="354"/>
                </a:cxn>
                <a:cxn ang="0">
                  <a:pos x="48" y="518"/>
                </a:cxn>
                <a:cxn ang="0">
                  <a:pos x="73" y="653"/>
                </a:cxn>
                <a:cxn ang="0">
                  <a:pos x="39" y="719"/>
                </a:cxn>
                <a:cxn ang="0">
                  <a:pos x="87" y="770"/>
                </a:cxn>
                <a:cxn ang="0">
                  <a:pos x="84" y="1120"/>
                </a:cxn>
                <a:cxn ang="0">
                  <a:pos x="772" y="1104"/>
                </a:cxn>
                <a:cxn ang="0">
                  <a:pos x="760" y="1037"/>
                </a:cxn>
                <a:cxn ang="0">
                  <a:pos x="740" y="1013"/>
                </a:cxn>
                <a:cxn ang="0">
                  <a:pos x="687" y="976"/>
                </a:cxn>
                <a:cxn ang="0">
                  <a:pos x="650" y="932"/>
                </a:cxn>
                <a:cxn ang="0">
                  <a:pos x="557" y="871"/>
                </a:cxn>
                <a:cxn ang="0">
                  <a:pos x="560" y="770"/>
                </a:cxn>
                <a:cxn ang="0">
                  <a:pos x="540" y="705"/>
                </a:cxn>
                <a:cxn ang="0">
                  <a:pos x="616" y="606"/>
                </a:cxn>
                <a:cxn ang="0">
                  <a:pos x="611" y="509"/>
                </a:cxn>
                <a:cxn ang="0">
                  <a:pos x="629" y="491"/>
                </a:cxn>
                <a:cxn ang="0">
                  <a:pos x="721" y="411"/>
                </a:cxn>
                <a:cxn ang="0">
                  <a:pos x="769" y="352"/>
                </a:cxn>
                <a:cxn ang="0">
                  <a:pos x="830" y="301"/>
                </a:cxn>
                <a:cxn ang="0">
                  <a:pos x="952" y="235"/>
                </a:cxn>
                <a:cxn ang="0">
                  <a:pos x="905" y="239"/>
                </a:cxn>
                <a:cxn ang="0">
                  <a:pos x="863" y="218"/>
                </a:cxn>
                <a:cxn ang="0">
                  <a:pos x="797" y="225"/>
                </a:cxn>
                <a:cxn ang="0">
                  <a:pos x="781" y="197"/>
                </a:cxn>
                <a:cxn ang="0">
                  <a:pos x="759" y="210"/>
                </a:cxn>
                <a:cxn ang="0">
                  <a:pos x="712" y="239"/>
                </a:cxn>
                <a:cxn ang="0">
                  <a:pos x="680" y="228"/>
                </a:cxn>
                <a:cxn ang="0">
                  <a:pos x="666" y="214"/>
                </a:cxn>
                <a:cxn ang="0">
                  <a:pos x="640" y="207"/>
                </a:cxn>
                <a:cxn ang="0">
                  <a:pos x="630" y="186"/>
                </a:cxn>
                <a:cxn ang="0">
                  <a:pos x="604" y="188"/>
                </a:cxn>
                <a:cxn ang="0">
                  <a:pos x="604" y="208"/>
                </a:cxn>
                <a:cxn ang="0">
                  <a:pos x="594" y="211"/>
                </a:cxn>
                <a:cxn ang="0">
                  <a:pos x="576" y="169"/>
                </a:cxn>
                <a:cxn ang="0">
                  <a:pos x="552" y="169"/>
                </a:cxn>
                <a:cxn ang="0">
                  <a:pos x="560" y="150"/>
                </a:cxn>
                <a:cxn ang="0">
                  <a:pos x="505" y="140"/>
                </a:cxn>
                <a:cxn ang="0">
                  <a:pos x="486" y="137"/>
                </a:cxn>
                <a:cxn ang="0">
                  <a:pos x="420" y="165"/>
                </a:cxn>
                <a:cxn ang="0">
                  <a:pos x="411" y="140"/>
                </a:cxn>
                <a:cxn ang="0">
                  <a:pos x="310" y="117"/>
                </a:cxn>
                <a:cxn ang="0">
                  <a:pos x="292" y="8"/>
                </a:cxn>
                <a:cxn ang="0">
                  <a:pos x="250" y="0"/>
                </a:cxn>
                <a:cxn ang="0">
                  <a:pos x="250" y="69"/>
                </a:cxn>
                <a:cxn ang="0">
                  <a:pos x="0" y="69"/>
                </a:cxn>
              </a:cxnLst>
              <a:rect l="0" t="0" r="r" b="b"/>
              <a:pathLst>
                <a:path w="952" h="1120">
                  <a:moveTo>
                    <a:pt x="0" y="69"/>
                  </a:moveTo>
                  <a:lnTo>
                    <a:pt x="7" y="228"/>
                  </a:lnTo>
                  <a:lnTo>
                    <a:pt x="41" y="354"/>
                  </a:lnTo>
                  <a:lnTo>
                    <a:pt x="48" y="518"/>
                  </a:lnTo>
                  <a:lnTo>
                    <a:pt x="73" y="653"/>
                  </a:lnTo>
                  <a:lnTo>
                    <a:pt x="39" y="719"/>
                  </a:lnTo>
                  <a:lnTo>
                    <a:pt x="87" y="770"/>
                  </a:lnTo>
                  <a:lnTo>
                    <a:pt x="84" y="1120"/>
                  </a:lnTo>
                  <a:lnTo>
                    <a:pt x="772" y="1104"/>
                  </a:lnTo>
                  <a:lnTo>
                    <a:pt x="760" y="1037"/>
                  </a:lnTo>
                  <a:lnTo>
                    <a:pt x="740" y="1013"/>
                  </a:lnTo>
                  <a:lnTo>
                    <a:pt x="687" y="976"/>
                  </a:lnTo>
                  <a:lnTo>
                    <a:pt x="650" y="932"/>
                  </a:lnTo>
                  <a:lnTo>
                    <a:pt x="557" y="871"/>
                  </a:lnTo>
                  <a:lnTo>
                    <a:pt x="560" y="770"/>
                  </a:lnTo>
                  <a:lnTo>
                    <a:pt x="540" y="705"/>
                  </a:lnTo>
                  <a:lnTo>
                    <a:pt x="616" y="606"/>
                  </a:lnTo>
                  <a:lnTo>
                    <a:pt x="611" y="509"/>
                  </a:lnTo>
                  <a:lnTo>
                    <a:pt x="629" y="491"/>
                  </a:lnTo>
                  <a:lnTo>
                    <a:pt x="721" y="411"/>
                  </a:lnTo>
                  <a:lnTo>
                    <a:pt x="769" y="352"/>
                  </a:lnTo>
                  <a:lnTo>
                    <a:pt x="830" y="301"/>
                  </a:lnTo>
                  <a:lnTo>
                    <a:pt x="952" y="235"/>
                  </a:lnTo>
                  <a:lnTo>
                    <a:pt x="905" y="239"/>
                  </a:lnTo>
                  <a:lnTo>
                    <a:pt x="863" y="218"/>
                  </a:lnTo>
                  <a:lnTo>
                    <a:pt x="797" y="225"/>
                  </a:lnTo>
                  <a:lnTo>
                    <a:pt x="781" y="197"/>
                  </a:lnTo>
                  <a:lnTo>
                    <a:pt x="759" y="210"/>
                  </a:lnTo>
                  <a:lnTo>
                    <a:pt x="712" y="239"/>
                  </a:lnTo>
                  <a:lnTo>
                    <a:pt x="680" y="228"/>
                  </a:lnTo>
                  <a:lnTo>
                    <a:pt x="666" y="214"/>
                  </a:lnTo>
                  <a:lnTo>
                    <a:pt x="640" y="207"/>
                  </a:lnTo>
                  <a:lnTo>
                    <a:pt x="630" y="186"/>
                  </a:lnTo>
                  <a:lnTo>
                    <a:pt x="604" y="188"/>
                  </a:lnTo>
                  <a:lnTo>
                    <a:pt x="604" y="208"/>
                  </a:lnTo>
                  <a:lnTo>
                    <a:pt x="594" y="211"/>
                  </a:lnTo>
                  <a:lnTo>
                    <a:pt x="576" y="169"/>
                  </a:lnTo>
                  <a:lnTo>
                    <a:pt x="552" y="169"/>
                  </a:lnTo>
                  <a:lnTo>
                    <a:pt x="560" y="150"/>
                  </a:lnTo>
                  <a:lnTo>
                    <a:pt x="505" y="140"/>
                  </a:lnTo>
                  <a:lnTo>
                    <a:pt x="486" y="137"/>
                  </a:lnTo>
                  <a:lnTo>
                    <a:pt x="420" y="165"/>
                  </a:lnTo>
                  <a:lnTo>
                    <a:pt x="411" y="140"/>
                  </a:lnTo>
                  <a:lnTo>
                    <a:pt x="310" y="117"/>
                  </a:lnTo>
                  <a:lnTo>
                    <a:pt x="292" y="8"/>
                  </a:lnTo>
                  <a:lnTo>
                    <a:pt x="250" y="0"/>
                  </a:lnTo>
                  <a:lnTo>
                    <a:pt x="250" y="69"/>
                  </a:lnTo>
                  <a:lnTo>
                    <a:pt x="0" y="69"/>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2" name="Freeform 117"/>
            <p:cNvSpPr>
              <a:spLocks noChangeAspect="1"/>
            </p:cNvSpPr>
            <p:nvPr/>
          </p:nvSpPr>
          <p:spPr bwMode="auto">
            <a:xfrm>
              <a:off x="6191780" y="3365965"/>
              <a:ext cx="636584" cy="338984"/>
            </a:xfrm>
            <a:custGeom>
              <a:avLst/>
              <a:gdLst/>
              <a:ahLst/>
              <a:cxnLst>
                <a:cxn ang="0">
                  <a:pos x="0" y="381"/>
                </a:cxn>
                <a:cxn ang="0">
                  <a:pos x="34" y="0"/>
                </a:cxn>
                <a:cxn ang="0">
                  <a:pos x="772" y="47"/>
                </a:cxn>
                <a:cxn ang="0">
                  <a:pos x="821" y="86"/>
                </a:cxn>
                <a:cxn ang="0">
                  <a:pos x="908" y="84"/>
                </a:cxn>
                <a:cxn ang="0">
                  <a:pos x="949" y="93"/>
                </a:cxn>
                <a:cxn ang="0">
                  <a:pos x="999" y="114"/>
                </a:cxn>
                <a:cxn ang="0">
                  <a:pos x="1023" y="146"/>
                </a:cxn>
                <a:cxn ang="0">
                  <a:pos x="1046" y="155"/>
                </a:cxn>
                <a:cxn ang="0">
                  <a:pos x="1087" y="271"/>
                </a:cxn>
                <a:cxn ang="0">
                  <a:pos x="1088" y="309"/>
                </a:cxn>
                <a:cxn ang="0">
                  <a:pos x="1116" y="365"/>
                </a:cxn>
                <a:cxn ang="0">
                  <a:pos x="1127" y="455"/>
                </a:cxn>
                <a:cxn ang="0">
                  <a:pos x="1121" y="482"/>
                </a:cxn>
                <a:cxn ang="0">
                  <a:pos x="1137" y="512"/>
                </a:cxn>
                <a:cxn ang="0">
                  <a:pos x="1195" y="626"/>
                </a:cxn>
                <a:cxn ang="0">
                  <a:pos x="664" y="618"/>
                </a:cxn>
                <a:cxn ang="0">
                  <a:pos x="262" y="597"/>
                </a:cxn>
                <a:cxn ang="0">
                  <a:pos x="273" y="407"/>
                </a:cxn>
                <a:cxn ang="0">
                  <a:pos x="0" y="381"/>
                </a:cxn>
              </a:cxnLst>
              <a:rect l="0" t="0" r="r" b="b"/>
              <a:pathLst>
                <a:path w="1195" h="626">
                  <a:moveTo>
                    <a:pt x="0" y="381"/>
                  </a:moveTo>
                  <a:lnTo>
                    <a:pt x="34" y="0"/>
                  </a:lnTo>
                  <a:lnTo>
                    <a:pt x="772" y="47"/>
                  </a:lnTo>
                  <a:lnTo>
                    <a:pt x="821" y="86"/>
                  </a:lnTo>
                  <a:lnTo>
                    <a:pt x="908" y="84"/>
                  </a:lnTo>
                  <a:lnTo>
                    <a:pt x="949" y="93"/>
                  </a:lnTo>
                  <a:lnTo>
                    <a:pt x="999" y="114"/>
                  </a:lnTo>
                  <a:lnTo>
                    <a:pt x="1023" y="146"/>
                  </a:lnTo>
                  <a:lnTo>
                    <a:pt x="1046" y="155"/>
                  </a:lnTo>
                  <a:lnTo>
                    <a:pt x="1087" y="271"/>
                  </a:lnTo>
                  <a:lnTo>
                    <a:pt x="1088" y="309"/>
                  </a:lnTo>
                  <a:lnTo>
                    <a:pt x="1116" y="365"/>
                  </a:lnTo>
                  <a:lnTo>
                    <a:pt x="1127" y="455"/>
                  </a:lnTo>
                  <a:lnTo>
                    <a:pt x="1121" y="482"/>
                  </a:lnTo>
                  <a:lnTo>
                    <a:pt x="1137" y="512"/>
                  </a:lnTo>
                  <a:lnTo>
                    <a:pt x="1195" y="626"/>
                  </a:lnTo>
                  <a:lnTo>
                    <a:pt x="664" y="618"/>
                  </a:lnTo>
                  <a:lnTo>
                    <a:pt x="262" y="597"/>
                  </a:lnTo>
                  <a:lnTo>
                    <a:pt x="273" y="407"/>
                  </a:lnTo>
                  <a:lnTo>
                    <a:pt x="0" y="381"/>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3" name="Freeform 118"/>
            <p:cNvSpPr>
              <a:spLocks noChangeAspect="1"/>
            </p:cNvSpPr>
            <p:nvPr/>
          </p:nvSpPr>
          <p:spPr bwMode="auto">
            <a:xfrm>
              <a:off x="4998764" y="3256615"/>
              <a:ext cx="491695" cy="806063"/>
            </a:xfrm>
            <a:custGeom>
              <a:avLst/>
              <a:gdLst/>
              <a:ahLst/>
              <a:cxnLst>
                <a:cxn ang="0">
                  <a:pos x="0" y="546"/>
                </a:cxn>
                <a:cxn ang="0">
                  <a:pos x="42" y="634"/>
                </a:cxn>
                <a:cxn ang="0">
                  <a:pos x="586" y="1488"/>
                </a:cxn>
                <a:cxn ang="0">
                  <a:pos x="605" y="1289"/>
                </a:cxn>
                <a:cxn ang="0">
                  <a:pos x="640" y="1279"/>
                </a:cxn>
                <a:cxn ang="0">
                  <a:pos x="696" y="1311"/>
                </a:cxn>
                <a:cxn ang="0">
                  <a:pos x="742" y="1135"/>
                </a:cxn>
                <a:cxn ang="0">
                  <a:pos x="920" y="192"/>
                </a:cxn>
                <a:cxn ang="0">
                  <a:pos x="527" y="103"/>
                </a:cxn>
                <a:cxn ang="0">
                  <a:pos x="136" y="0"/>
                </a:cxn>
                <a:cxn ang="0">
                  <a:pos x="0" y="546"/>
                </a:cxn>
              </a:cxnLst>
              <a:rect l="0" t="0" r="r" b="b"/>
              <a:pathLst>
                <a:path w="920" h="1488">
                  <a:moveTo>
                    <a:pt x="0" y="546"/>
                  </a:moveTo>
                  <a:lnTo>
                    <a:pt x="42" y="634"/>
                  </a:lnTo>
                  <a:lnTo>
                    <a:pt x="586" y="1488"/>
                  </a:lnTo>
                  <a:lnTo>
                    <a:pt x="605" y="1289"/>
                  </a:lnTo>
                  <a:lnTo>
                    <a:pt x="640" y="1279"/>
                  </a:lnTo>
                  <a:lnTo>
                    <a:pt x="696" y="1311"/>
                  </a:lnTo>
                  <a:lnTo>
                    <a:pt x="742" y="1135"/>
                  </a:lnTo>
                  <a:lnTo>
                    <a:pt x="920" y="192"/>
                  </a:lnTo>
                  <a:lnTo>
                    <a:pt x="527" y="103"/>
                  </a:lnTo>
                  <a:lnTo>
                    <a:pt x="136" y="0"/>
                  </a:lnTo>
                  <a:lnTo>
                    <a:pt x="0" y="546"/>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4" name="Freeform 119"/>
            <p:cNvSpPr>
              <a:spLocks noChangeAspect="1"/>
            </p:cNvSpPr>
            <p:nvPr/>
          </p:nvSpPr>
          <p:spPr bwMode="auto">
            <a:xfrm>
              <a:off x="8428301" y="2930129"/>
              <a:ext cx="123309" cy="284309"/>
            </a:xfrm>
            <a:custGeom>
              <a:avLst/>
              <a:gdLst/>
              <a:ahLst/>
              <a:cxnLst>
                <a:cxn ang="0">
                  <a:pos x="0" y="361"/>
                </a:cxn>
                <a:cxn ang="0">
                  <a:pos x="12" y="245"/>
                </a:cxn>
                <a:cxn ang="0">
                  <a:pos x="38" y="191"/>
                </a:cxn>
                <a:cxn ang="0">
                  <a:pos x="41" y="69"/>
                </a:cxn>
                <a:cxn ang="0">
                  <a:pos x="40" y="26"/>
                </a:cxn>
                <a:cxn ang="0">
                  <a:pos x="82" y="0"/>
                </a:cxn>
                <a:cxn ang="0">
                  <a:pos x="181" y="329"/>
                </a:cxn>
                <a:cxn ang="0">
                  <a:pos x="229" y="399"/>
                </a:cxn>
                <a:cxn ang="0">
                  <a:pos x="232" y="415"/>
                </a:cxn>
                <a:cxn ang="0">
                  <a:pos x="226" y="448"/>
                </a:cxn>
                <a:cxn ang="0">
                  <a:pos x="182" y="482"/>
                </a:cxn>
                <a:cxn ang="0">
                  <a:pos x="20" y="527"/>
                </a:cxn>
                <a:cxn ang="0">
                  <a:pos x="0" y="361"/>
                </a:cxn>
              </a:cxnLst>
              <a:rect l="0" t="0" r="r" b="b"/>
              <a:pathLst>
                <a:path w="232" h="527">
                  <a:moveTo>
                    <a:pt x="0" y="361"/>
                  </a:moveTo>
                  <a:lnTo>
                    <a:pt x="12" y="245"/>
                  </a:lnTo>
                  <a:lnTo>
                    <a:pt x="38" y="191"/>
                  </a:lnTo>
                  <a:lnTo>
                    <a:pt x="41" y="69"/>
                  </a:lnTo>
                  <a:lnTo>
                    <a:pt x="40" y="26"/>
                  </a:lnTo>
                  <a:lnTo>
                    <a:pt x="82" y="0"/>
                  </a:lnTo>
                  <a:lnTo>
                    <a:pt x="181" y="329"/>
                  </a:lnTo>
                  <a:lnTo>
                    <a:pt x="229" y="399"/>
                  </a:lnTo>
                  <a:lnTo>
                    <a:pt x="232" y="415"/>
                  </a:lnTo>
                  <a:lnTo>
                    <a:pt x="226" y="448"/>
                  </a:lnTo>
                  <a:lnTo>
                    <a:pt x="182" y="482"/>
                  </a:lnTo>
                  <a:lnTo>
                    <a:pt x="20" y="527"/>
                  </a:lnTo>
                  <a:lnTo>
                    <a:pt x="0" y="361"/>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5" name="Freeform 120"/>
            <p:cNvSpPr>
              <a:spLocks noChangeAspect="1"/>
            </p:cNvSpPr>
            <p:nvPr/>
          </p:nvSpPr>
          <p:spPr bwMode="auto">
            <a:xfrm>
              <a:off x="8292661" y="3389397"/>
              <a:ext cx="100189" cy="249942"/>
            </a:xfrm>
            <a:custGeom>
              <a:avLst/>
              <a:gdLst/>
              <a:ahLst/>
              <a:cxnLst>
                <a:cxn ang="0">
                  <a:pos x="0" y="342"/>
                </a:cxn>
                <a:cxn ang="0">
                  <a:pos x="9" y="313"/>
                </a:cxn>
                <a:cxn ang="0">
                  <a:pos x="43" y="290"/>
                </a:cxn>
                <a:cxn ang="0">
                  <a:pos x="60" y="253"/>
                </a:cxn>
                <a:cxn ang="0">
                  <a:pos x="88" y="226"/>
                </a:cxn>
                <a:cxn ang="0">
                  <a:pos x="7" y="156"/>
                </a:cxn>
                <a:cxn ang="0">
                  <a:pos x="3" y="88"/>
                </a:cxn>
                <a:cxn ang="0">
                  <a:pos x="41" y="0"/>
                </a:cxn>
                <a:cxn ang="0">
                  <a:pos x="166" y="44"/>
                </a:cxn>
                <a:cxn ang="0">
                  <a:pos x="168" y="61"/>
                </a:cxn>
                <a:cxn ang="0">
                  <a:pos x="154" y="113"/>
                </a:cxn>
                <a:cxn ang="0">
                  <a:pos x="139" y="127"/>
                </a:cxn>
                <a:cxn ang="0">
                  <a:pos x="137" y="152"/>
                </a:cxn>
                <a:cxn ang="0">
                  <a:pos x="149" y="157"/>
                </a:cxn>
                <a:cxn ang="0">
                  <a:pos x="164" y="156"/>
                </a:cxn>
                <a:cxn ang="0">
                  <a:pos x="176" y="157"/>
                </a:cxn>
                <a:cxn ang="0">
                  <a:pos x="173" y="147"/>
                </a:cxn>
                <a:cxn ang="0">
                  <a:pos x="179" y="152"/>
                </a:cxn>
                <a:cxn ang="0">
                  <a:pos x="189" y="181"/>
                </a:cxn>
                <a:cxn ang="0">
                  <a:pos x="192" y="278"/>
                </a:cxn>
                <a:cxn ang="0">
                  <a:pos x="188" y="253"/>
                </a:cxn>
                <a:cxn ang="0">
                  <a:pos x="181" y="230"/>
                </a:cxn>
                <a:cxn ang="0">
                  <a:pos x="178" y="244"/>
                </a:cxn>
                <a:cxn ang="0">
                  <a:pos x="182" y="266"/>
                </a:cxn>
                <a:cxn ang="0">
                  <a:pos x="178" y="278"/>
                </a:cxn>
                <a:cxn ang="0">
                  <a:pos x="181" y="303"/>
                </a:cxn>
                <a:cxn ang="0">
                  <a:pos x="172" y="332"/>
                </a:cxn>
                <a:cxn ang="0">
                  <a:pos x="160" y="332"/>
                </a:cxn>
                <a:cxn ang="0">
                  <a:pos x="164" y="354"/>
                </a:cxn>
                <a:cxn ang="0">
                  <a:pos x="143" y="388"/>
                </a:cxn>
                <a:cxn ang="0">
                  <a:pos x="117" y="461"/>
                </a:cxn>
                <a:cxn ang="0">
                  <a:pos x="106" y="461"/>
                </a:cxn>
                <a:cxn ang="0">
                  <a:pos x="110" y="433"/>
                </a:cxn>
                <a:cxn ang="0">
                  <a:pos x="104" y="420"/>
                </a:cxn>
                <a:cxn ang="0">
                  <a:pos x="71" y="420"/>
                </a:cxn>
                <a:cxn ang="0">
                  <a:pos x="23" y="392"/>
                </a:cxn>
                <a:cxn ang="0">
                  <a:pos x="8" y="379"/>
                </a:cxn>
                <a:cxn ang="0">
                  <a:pos x="0" y="342"/>
                </a:cxn>
              </a:cxnLst>
              <a:rect l="0" t="0" r="r" b="b"/>
              <a:pathLst>
                <a:path w="192" h="461">
                  <a:moveTo>
                    <a:pt x="0" y="342"/>
                  </a:moveTo>
                  <a:lnTo>
                    <a:pt x="9" y="313"/>
                  </a:lnTo>
                  <a:lnTo>
                    <a:pt x="43" y="290"/>
                  </a:lnTo>
                  <a:lnTo>
                    <a:pt x="60" y="253"/>
                  </a:lnTo>
                  <a:lnTo>
                    <a:pt x="88" y="226"/>
                  </a:lnTo>
                  <a:lnTo>
                    <a:pt x="7" y="156"/>
                  </a:lnTo>
                  <a:lnTo>
                    <a:pt x="3" y="88"/>
                  </a:lnTo>
                  <a:lnTo>
                    <a:pt x="41" y="0"/>
                  </a:lnTo>
                  <a:lnTo>
                    <a:pt x="166" y="44"/>
                  </a:lnTo>
                  <a:lnTo>
                    <a:pt x="168" y="61"/>
                  </a:lnTo>
                  <a:lnTo>
                    <a:pt x="154" y="113"/>
                  </a:lnTo>
                  <a:lnTo>
                    <a:pt x="139" y="127"/>
                  </a:lnTo>
                  <a:lnTo>
                    <a:pt x="137" y="152"/>
                  </a:lnTo>
                  <a:lnTo>
                    <a:pt x="149" y="157"/>
                  </a:lnTo>
                  <a:lnTo>
                    <a:pt x="164" y="156"/>
                  </a:lnTo>
                  <a:lnTo>
                    <a:pt x="176" y="157"/>
                  </a:lnTo>
                  <a:lnTo>
                    <a:pt x="173" y="147"/>
                  </a:lnTo>
                  <a:lnTo>
                    <a:pt x="179" y="152"/>
                  </a:lnTo>
                  <a:lnTo>
                    <a:pt x="189" y="181"/>
                  </a:lnTo>
                  <a:lnTo>
                    <a:pt x="192" y="278"/>
                  </a:lnTo>
                  <a:lnTo>
                    <a:pt x="188" y="253"/>
                  </a:lnTo>
                  <a:lnTo>
                    <a:pt x="181" y="230"/>
                  </a:lnTo>
                  <a:lnTo>
                    <a:pt x="178" y="244"/>
                  </a:lnTo>
                  <a:lnTo>
                    <a:pt x="182" y="266"/>
                  </a:lnTo>
                  <a:lnTo>
                    <a:pt x="178" y="278"/>
                  </a:lnTo>
                  <a:lnTo>
                    <a:pt x="181" y="303"/>
                  </a:lnTo>
                  <a:lnTo>
                    <a:pt x="172" y="332"/>
                  </a:lnTo>
                  <a:lnTo>
                    <a:pt x="160" y="332"/>
                  </a:lnTo>
                  <a:lnTo>
                    <a:pt x="164" y="354"/>
                  </a:lnTo>
                  <a:lnTo>
                    <a:pt x="143" y="388"/>
                  </a:lnTo>
                  <a:lnTo>
                    <a:pt x="117" y="461"/>
                  </a:lnTo>
                  <a:lnTo>
                    <a:pt x="106" y="461"/>
                  </a:lnTo>
                  <a:lnTo>
                    <a:pt x="110" y="433"/>
                  </a:lnTo>
                  <a:lnTo>
                    <a:pt x="104" y="420"/>
                  </a:lnTo>
                  <a:lnTo>
                    <a:pt x="71" y="420"/>
                  </a:lnTo>
                  <a:lnTo>
                    <a:pt x="23" y="392"/>
                  </a:lnTo>
                  <a:lnTo>
                    <a:pt x="8" y="379"/>
                  </a:lnTo>
                  <a:lnTo>
                    <a:pt x="0" y="342"/>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6" name="Freeform 121"/>
            <p:cNvSpPr>
              <a:spLocks noChangeAspect="1"/>
            </p:cNvSpPr>
            <p:nvPr/>
          </p:nvSpPr>
          <p:spPr bwMode="auto">
            <a:xfrm>
              <a:off x="5695461" y="3939270"/>
              <a:ext cx="544102" cy="588926"/>
            </a:xfrm>
            <a:custGeom>
              <a:avLst/>
              <a:gdLst/>
              <a:ahLst/>
              <a:cxnLst>
                <a:cxn ang="0">
                  <a:pos x="0" y="1072"/>
                </a:cxn>
                <a:cxn ang="0">
                  <a:pos x="127" y="1090"/>
                </a:cxn>
                <a:cxn ang="0">
                  <a:pos x="141" y="1007"/>
                </a:cxn>
                <a:cxn ang="0">
                  <a:pos x="396" y="1042"/>
                </a:cxn>
                <a:cxn ang="0">
                  <a:pos x="385" y="1003"/>
                </a:cxn>
                <a:cxn ang="0">
                  <a:pos x="425" y="1004"/>
                </a:cxn>
                <a:cxn ang="0">
                  <a:pos x="934" y="1057"/>
                </a:cxn>
                <a:cxn ang="0">
                  <a:pos x="1011" y="201"/>
                </a:cxn>
                <a:cxn ang="0">
                  <a:pos x="1017" y="100"/>
                </a:cxn>
                <a:cxn ang="0">
                  <a:pos x="584" y="61"/>
                </a:cxn>
                <a:cxn ang="0">
                  <a:pos x="149" y="0"/>
                </a:cxn>
                <a:cxn ang="0">
                  <a:pos x="0" y="1072"/>
                </a:cxn>
              </a:cxnLst>
              <a:rect l="0" t="0" r="r" b="b"/>
              <a:pathLst>
                <a:path w="1017" h="1090">
                  <a:moveTo>
                    <a:pt x="0" y="1072"/>
                  </a:moveTo>
                  <a:lnTo>
                    <a:pt x="127" y="1090"/>
                  </a:lnTo>
                  <a:lnTo>
                    <a:pt x="141" y="1007"/>
                  </a:lnTo>
                  <a:lnTo>
                    <a:pt x="396" y="1042"/>
                  </a:lnTo>
                  <a:lnTo>
                    <a:pt x="385" y="1003"/>
                  </a:lnTo>
                  <a:lnTo>
                    <a:pt x="425" y="1004"/>
                  </a:lnTo>
                  <a:lnTo>
                    <a:pt x="934" y="1057"/>
                  </a:lnTo>
                  <a:lnTo>
                    <a:pt x="1011" y="201"/>
                  </a:lnTo>
                  <a:lnTo>
                    <a:pt x="1017" y="100"/>
                  </a:lnTo>
                  <a:lnTo>
                    <a:pt x="584" y="61"/>
                  </a:lnTo>
                  <a:lnTo>
                    <a:pt x="149" y="0"/>
                  </a:lnTo>
                  <a:lnTo>
                    <a:pt x="0" y="1072"/>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7" name="Freeform 122"/>
            <p:cNvSpPr>
              <a:spLocks noChangeAspect="1"/>
            </p:cNvSpPr>
            <p:nvPr/>
          </p:nvSpPr>
          <p:spPr bwMode="auto">
            <a:xfrm>
              <a:off x="8363564" y="3450321"/>
              <a:ext cx="13872" cy="21870"/>
            </a:xfrm>
            <a:custGeom>
              <a:avLst/>
              <a:gdLst/>
              <a:ahLst/>
              <a:cxnLst>
                <a:cxn ang="0">
                  <a:pos x="0" y="39"/>
                </a:cxn>
                <a:cxn ang="0">
                  <a:pos x="2" y="14"/>
                </a:cxn>
                <a:cxn ang="0">
                  <a:pos x="17" y="0"/>
                </a:cxn>
                <a:cxn ang="0">
                  <a:pos x="25" y="6"/>
                </a:cxn>
                <a:cxn ang="0">
                  <a:pos x="10" y="30"/>
                </a:cxn>
                <a:cxn ang="0">
                  <a:pos x="0" y="39"/>
                </a:cxn>
              </a:cxnLst>
              <a:rect l="0" t="0" r="r" b="b"/>
              <a:pathLst>
                <a:path w="25" h="39">
                  <a:moveTo>
                    <a:pt x="0" y="39"/>
                  </a:moveTo>
                  <a:lnTo>
                    <a:pt x="2" y="14"/>
                  </a:lnTo>
                  <a:lnTo>
                    <a:pt x="17" y="0"/>
                  </a:lnTo>
                  <a:lnTo>
                    <a:pt x="25" y="6"/>
                  </a:lnTo>
                  <a:lnTo>
                    <a:pt x="10" y="30"/>
                  </a:lnTo>
                  <a:lnTo>
                    <a:pt x="0" y="39"/>
                  </a:lnTo>
                  <a:close/>
                </a:path>
              </a:pathLst>
            </a:custGeom>
            <a:solidFill>
              <a:srgbClr val="000000"/>
            </a:solidFill>
            <a:ln w="1588">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8" name="Freeform 123"/>
            <p:cNvSpPr>
              <a:spLocks noChangeAspect="1"/>
            </p:cNvSpPr>
            <p:nvPr/>
          </p:nvSpPr>
          <p:spPr bwMode="auto">
            <a:xfrm>
              <a:off x="7939688" y="2998863"/>
              <a:ext cx="456244" cy="432712"/>
            </a:xfrm>
            <a:custGeom>
              <a:avLst/>
              <a:gdLst/>
              <a:ahLst/>
              <a:cxnLst>
                <a:cxn ang="0">
                  <a:pos x="0" y="690"/>
                </a:cxn>
                <a:cxn ang="0">
                  <a:pos x="28" y="736"/>
                </a:cxn>
                <a:cxn ang="0">
                  <a:pos x="585" y="624"/>
                </a:cxn>
                <a:cxn ang="0">
                  <a:pos x="625" y="644"/>
                </a:cxn>
                <a:cxn ang="0">
                  <a:pos x="646" y="690"/>
                </a:cxn>
                <a:cxn ang="0">
                  <a:pos x="700" y="723"/>
                </a:cxn>
                <a:cxn ang="0">
                  <a:pos x="825" y="767"/>
                </a:cxn>
                <a:cxn ang="0">
                  <a:pos x="827" y="784"/>
                </a:cxn>
                <a:cxn ang="0">
                  <a:pos x="834" y="802"/>
                </a:cxn>
                <a:cxn ang="0">
                  <a:pos x="842" y="792"/>
                </a:cxn>
                <a:cxn ang="0">
                  <a:pos x="853" y="754"/>
                </a:cxn>
                <a:cxn ang="0">
                  <a:pos x="854" y="686"/>
                </a:cxn>
                <a:cxn ang="0">
                  <a:pos x="834" y="557"/>
                </a:cxn>
                <a:cxn ang="0">
                  <a:pos x="834" y="419"/>
                </a:cxn>
                <a:cxn ang="0">
                  <a:pos x="812" y="313"/>
                </a:cxn>
                <a:cxn ang="0">
                  <a:pos x="772" y="224"/>
                </a:cxn>
                <a:cxn ang="0">
                  <a:pos x="765" y="137"/>
                </a:cxn>
                <a:cxn ang="0">
                  <a:pos x="727" y="0"/>
                </a:cxn>
                <a:cxn ang="0">
                  <a:pos x="557" y="47"/>
                </a:cxn>
                <a:cxn ang="0">
                  <a:pos x="543" y="43"/>
                </a:cxn>
                <a:cxn ang="0">
                  <a:pos x="491" y="88"/>
                </a:cxn>
                <a:cxn ang="0">
                  <a:pos x="444" y="160"/>
                </a:cxn>
                <a:cxn ang="0">
                  <a:pos x="439" y="189"/>
                </a:cxn>
                <a:cxn ang="0">
                  <a:pos x="418" y="221"/>
                </a:cxn>
                <a:cxn ang="0">
                  <a:pos x="380" y="258"/>
                </a:cxn>
                <a:cxn ang="0">
                  <a:pos x="397" y="282"/>
                </a:cxn>
                <a:cxn ang="0">
                  <a:pos x="402" y="263"/>
                </a:cxn>
                <a:cxn ang="0">
                  <a:pos x="412" y="269"/>
                </a:cxn>
                <a:cxn ang="0">
                  <a:pos x="406" y="280"/>
                </a:cxn>
                <a:cxn ang="0">
                  <a:pos x="413" y="282"/>
                </a:cxn>
                <a:cxn ang="0">
                  <a:pos x="407" y="299"/>
                </a:cxn>
                <a:cxn ang="0">
                  <a:pos x="402" y="299"/>
                </a:cxn>
                <a:cxn ang="0">
                  <a:pos x="399" y="306"/>
                </a:cxn>
                <a:cxn ang="0">
                  <a:pos x="418" y="332"/>
                </a:cxn>
                <a:cxn ang="0">
                  <a:pos x="418" y="357"/>
                </a:cxn>
                <a:cxn ang="0">
                  <a:pos x="391" y="370"/>
                </a:cxn>
                <a:cxn ang="0">
                  <a:pos x="364" y="411"/>
                </a:cxn>
                <a:cxn ang="0">
                  <a:pos x="334" y="436"/>
                </a:cxn>
                <a:cxn ang="0">
                  <a:pos x="280" y="439"/>
                </a:cxn>
                <a:cxn ang="0">
                  <a:pos x="261" y="455"/>
                </a:cxn>
                <a:cxn ang="0">
                  <a:pos x="230" y="440"/>
                </a:cxn>
                <a:cxn ang="0">
                  <a:pos x="137" y="450"/>
                </a:cxn>
                <a:cxn ang="0">
                  <a:pos x="66" y="480"/>
                </a:cxn>
                <a:cxn ang="0">
                  <a:pos x="71" y="506"/>
                </a:cxn>
                <a:cxn ang="0">
                  <a:pos x="66" y="518"/>
                </a:cxn>
                <a:cxn ang="0">
                  <a:pos x="71" y="519"/>
                </a:cxn>
                <a:cxn ang="0">
                  <a:pos x="83" y="543"/>
                </a:cxn>
                <a:cxn ang="0">
                  <a:pos x="93" y="542"/>
                </a:cxn>
                <a:cxn ang="0">
                  <a:pos x="101" y="566"/>
                </a:cxn>
                <a:cxn ang="0">
                  <a:pos x="101" y="575"/>
                </a:cxn>
                <a:cxn ang="0">
                  <a:pos x="83" y="587"/>
                </a:cxn>
                <a:cxn ang="0">
                  <a:pos x="73" y="615"/>
                </a:cxn>
                <a:cxn ang="0">
                  <a:pos x="0" y="690"/>
                </a:cxn>
              </a:cxnLst>
              <a:rect l="0" t="0" r="r" b="b"/>
              <a:pathLst>
                <a:path w="854" h="802">
                  <a:moveTo>
                    <a:pt x="0" y="690"/>
                  </a:moveTo>
                  <a:lnTo>
                    <a:pt x="28" y="736"/>
                  </a:lnTo>
                  <a:lnTo>
                    <a:pt x="585" y="624"/>
                  </a:lnTo>
                  <a:lnTo>
                    <a:pt x="625" y="644"/>
                  </a:lnTo>
                  <a:lnTo>
                    <a:pt x="646" y="690"/>
                  </a:lnTo>
                  <a:lnTo>
                    <a:pt x="700" y="723"/>
                  </a:lnTo>
                  <a:lnTo>
                    <a:pt x="825" y="767"/>
                  </a:lnTo>
                  <a:lnTo>
                    <a:pt x="827" y="784"/>
                  </a:lnTo>
                  <a:lnTo>
                    <a:pt x="834" y="802"/>
                  </a:lnTo>
                  <a:lnTo>
                    <a:pt x="842" y="792"/>
                  </a:lnTo>
                  <a:lnTo>
                    <a:pt x="853" y="754"/>
                  </a:lnTo>
                  <a:lnTo>
                    <a:pt x="854" y="686"/>
                  </a:lnTo>
                  <a:lnTo>
                    <a:pt x="834" y="557"/>
                  </a:lnTo>
                  <a:lnTo>
                    <a:pt x="834" y="419"/>
                  </a:lnTo>
                  <a:lnTo>
                    <a:pt x="812" y="313"/>
                  </a:lnTo>
                  <a:lnTo>
                    <a:pt x="772" y="224"/>
                  </a:lnTo>
                  <a:lnTo>
                    <a:pt x="765" y="137"/>
                  </a:lnTo>
                  <a:lnTo>
                    <a:pt x="727" y="0"/>
                  </a:lnTo>
                  <a:lnTo>
                    <a:pt x="557" y="47"/>
                  </a:lnTo>
                  <a:lnTo>
                    <a:pt x="543" y="43"/>
                  </a:lnTo>
                  <a:lnTo>
                    <a:pt x="491" y="88"/>
                  </a:lnTo>
                  <a:lnTo>
                    <a:pt x="444" y="160"/>
                  </a:lnTo>
                  <a:lnTo>
                    <a:pt x="439" y="189"/>
                  </a:lnTo>
                  <a:lnTo>
                    <a:pt x="418" y="221"/>
                  </a:lnTo>
                  <a:lnTo>
                    <a:pt x="380" y="258"/>
                  </a:lnTo>
                  <a:lnTo>
                    <a:pt x="397" y="282"/>
                  </a:lnTo>
                  <a:lnTo>
                    <a:pt x="402" y="263"/>
                  </a:lnTo>
                  <a:lnTo>
                    <a:pt x="412" y="269"/>
                  </a:lnTo>
                  <a:lnTo>
                    <a:pt x="406" y="280"/>
                  </a:lnTo>
                  <a:lnTo>
                    <a:pt x="413" y="282"/>
                  </a:lnTo>
                  <a:lnTo>
                    <a:pt x="407" y="299"/>
                  </a:lnTo>
                  <a:lnTo>
                    <a:pt x="402" y="299"/>
                  </a:lnTo>
                  <a:lnTo>
                    <a:pt x="399" y="306"/>
                  </a:lnTo>
                  <a:lnTo>
                    <a:pt x="418" y="332"/>
                  </a:lnTo>
                  <a:lnTo>
                    <a:pt x="418" y="357"/>
                  </a:lnTo>
                  <a:lnTo>
                    <a:pt x="391" y="370"/>
                  </a:lnTo>
                  <a:lnTo>
                    <a:pt x="364" y="411"/>
                  </a:lnTo>
                  <a:lnTo>
                    <a:pt x="334" y="436"/>
                  </a:lnTo>
                  <a:lnTo>
                    <a:pt x="280" y="439"/>
                  </a:lnTo>
                  <a:lnTo>
                    <a:pt x="261" y="455"/>
                  </a:lnTo>
                  <a:lnTo>
                    <a:pt x="230" y="440"/>
                  </a:lnTo>
                  <a:lnTo>
                    <a:pt x="137" y="450"/>
                  </a:lnTo>
                  <a:lnTo>
                    <a:pt x="66" y="480"/>
                  </a:lnTo>
                  <a:lnTo>
                    <a:pt x="71" y="506"/>
                  </a:lnTo>
                  <a:lnTo>
                    <a:pt x="66" y="518"/>
                  </a:lnTo>
                  <a:lnTo>
                    <a:pt x="71" y="519"/>
                  </a:lnTo>
                  <a:lnTo>
                    <a:pt x="83" y="543"/>
                  </a:lnTo>
                  <a:lnTo>
                    <a:pt x="93" y="542"/>
                  </a:lnTo>
                  <a:lnTo>
                    <a:pt x="101" y="566"/>
                  </a:lnTo>
                  <a:lnTo>
                    <a:pt x="101" y="575"/>
                  </a:lnTo>
                  <a:lnTo>
                    <a:pt x="83" y="587"/>
                  </a:lnTo>
                  <a:lnTo>
                    <a:pt x="73" y="615"/>
                  </a:lnTo>
                  <a:lnTo>
                    <a:pt x="0" y="690"/>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9" name="Freeform 124"/>
            <p:cNvSpPr>
              <a:spLocks noChangeAspect="1"/>
            </p:cNvSpPr>
            <p:nvPr/>
          </p:nvSpPr>
          <p:spPr bwMode="auto">
            <a:xfrm>
              <a:off x="8378977" y="3369089"/>
              <a:ext cx="141806" cy="90604"/>
            </a:xfrm>
            <a:custGeom>
              <a:avLst/>
              <a:gdLst/>
              <a:ahLst/>
              <a:cxnLst>
                <a:cxn ang="0">
                  <a:pos x="0" y="150"/>
                </a:cxn>
                <a:cxn ang="0">
                  <a:pos x="7" y="165"/>
                </a:cxn>
                <a:cxn ang="0">
                  <a:pos x="12" y="165"/>
                </a:cxn>
                <a:cxn ang="0">
                  <a:pos x="22" y="152"/>
                </a:cxn>
                <a:cxn ang="0">
                  <a:pos x="29" y="148"/>
                </a:cxn>
                <a:cxn ang="0">
                  <a:pos x="34" y="153"/>
                </a:cxn>
                <a:cxn ang="0">
                  <a:pos x="18" y="167"/>
                </a:cxn>
                <a:cxn ang="0">
                  <a:pos x="44" y="157"/>
                </a:cxn>
                <a:cxn ang="0">
                  <a:pos x="47" y="150"/>
                </a:cxn>
                <a:cxn ang="0">
                  <a:pos x="82" y="132"/>
                </a:cxn>
                <a:cxn ang="0">
                  <a:pos x="113" y="109"/>
                </a:cxn>
                <a:cxn ang="0">
                  <a:pos x="147" y="96"/>
                </a:cxn>
                <a:cxn ang="0">
                  <a:pos x="177" y="79"/>
                </a:cxn>
                <a:cxn ang="0">
                  <a:pos x="173" y="81"/>
                </a:cxn>
                <a:cxn ang="0">
                  <a:pos x="118" y="125"/>
                </a:cxn>
                <a:cxn ang="0">
                  <a:pos x="110" y="128"/>
                </a:cxn>
                <a:cxn ang="0">
                  <a:pos x="115" y="129"/>
                </a:cxn>
                <a:cxn ang="0">
                  <a:pos x="131" y="122"/>
                </a:cxn>
                <a:cxn ang="0">
                  <a:pos x="215" y="57"/>
                </a:cxn>
                <a:cxn ang="0">
                  <a:pos x="227" y="45"/>
                </a:cxn>
                <a:cxn ang="0">
                  <a:pos x="266" y="10"/>
                </a:cxn>
                <a:cxn ang="0">
                  <a:pos x="268" y="1"/>
                </a:cxn>
                <a:cxn ang="0">
                  <a:pos x="260" y="2"/>
                </a:cxn>
                <a:cxn ang="0">
                  <a:pos x="242" y="20"/>
                </a:cxn>
                <a:cxn ang="0">
                  <a:pos x="231" y="18"/>
                </a:cxn>
                <a:cxn ang="0">
                  <a:pos x="214" y="30"/>
                </a:cxn>
                <a:cxn ang="0">
                  <a:pos x="209" y="26"/>
                </a:cxn>
                <a:cxn ang="0">
                  <a:pos x="194" y="63"/>
                </a:cxn>
                <a:cxn ang="0">
                  <a:pos x="188" y="57"/>
                </a:cxn>
                <a:cxn ang="0">
                  <a:pos x="173" y="57"/>
                </a:cxn>
                <a:cxn ang="0">
                  <a:pos x="199" y="30"/>
                </a:cxn>
                <a:cxn ang="0">
                  <a:pos x="195" y="20"/>
                </a:cxn>
                <a:cxn ang="0">
                  <a:pos x="214" y="0"/>
                </a:cxn>
                <a:cxn ang="0">
                  <a:pos x="206" y="0"/>
                </a:cxn>
                <a:cxn ang="0">
                  <a:pos x="170" y="45"/>
                </a:cxn>
                <a:cxn ang="0">
                  <a:pos x="128" y="59"/>
                </a:cxn>
                <a:cxn ang="0">
                  <a:pos x="105" y="63"/>
                </a:cxn>
                <a:cxn ang="0">
                  <a:pos x="102" y="75"/>
                </a:cxn>
                <a:cxn ang="0">
                  <a:pos x="73" y="83"/>
                </a:cxn>
                <a:cxn ang="0">
                  <a:pos x="63" y="80"/>
                </a:cxn>
                <a:cxn ang="0">
                  <a:pos x="63" y="89"/>
                </a:cxn>
                <a:cxn ang="0">
                  <a:pos x="51" y="89"/>
                </a:cxn>
                <a:cxn ang="0">
                  <a:pos x="44" y="98"/>
                </a:cxn>
                <a:cxn ang="0">
                  <a:pos x="39" y="109"/>
                </a:cxn>
                <a:cxn ang="0">
                  <a:pos x="35" y="105"/>
                </a:cxn>
                <a:cxn ang="0">
                  <a:pos x="29" y="119"/>
                </a:cxn>
                <a:cxn ang="0">
                  <a:pos x="11" y="128"/>
                </a:cxn>
                <a:cxn ang="0">
                  <a:pos x="8" y="137"/>
                </a:cxn>
                <a:cxn ang="0">
                  <a:pos x="0" y="150"/>
                </a:cxn>
              </a:cxnLst>
              <a:rect l="0" t="0" r="r" b="b"/>
              <a:pathLst>
                <a:path w="268" h="167">
                  <a:moveTo>
                    <a:pt x="0" y="150"/>
                  </a:moveTo>
                  <a:lnTo>
                    <a:pt x="7" y="165"/>
                  </a:lnTo>
                  <a:lnTo>
                    <a:pt x="12" y="165"/>
                  </a:lnTo>
                  <a:lnTo>
                    <a:pt x="22" y="152"/>
                  </a:lnTo>
                  <a:lnTo>
                    <a:pt x="29" y="148"/>
                  </a:lnTo>
                  <a:lnTo>
                    <a:pt x="34" y="153"/>
                  </a:lnTo>
                  <a:lnTo>
                    <a:pt x="18" y="167"/>
                  </a:lnTo>
                  <a:lnTo>
                    <a:pt x="44" y="157"/>
                  </a:lnTo>
                  <a:lnTo>
                    <a:pt x="47" y="150"/>
                  </a:lnTo>
                  <a:lnTo>
                    <a:pt x="82" y="132"/>
                  </a:lnTo>
                  <a:lnTo>
                    <a:pt x="113" y="109"/>
                  </a:lnTo>
                  <a:lnTo>
                    <a:pt x="147" y="96"/>
                  </a:lnTo>
                  <a:lnTo>
                    <a:pt x="177" y="79"/>
                  </a:lnTo>
                  <a:lnTo>
                    <a:pt x="173" y="81"/>
                  </a:lnTo>
                  <a:lnTo>
                    <a:pt x="118" y="125"/>
                  </a:lnTo>
                  <a:lnTo>
                    <a:pt x="110" y="128"/>
                  </a:lnTo>
                  <a:lnTo>
                    <a:pt x="115" y="129"/>
                  </a:lnTo>
                  <a:lnTo>
                    <a:pt x="131" y="122"/>
                  </a:lnTo>
                  <a:lnTo>
                    <a:pt x="215" y="57"/>
                  </a:lnTo>
                  <a:lnTo>
                    <a:pt x="227" y="45"/>
                  </a:lnTo>
                  <a:lnTo>
                    <a:pt x="266" y="10"/>
                  </a:lnTo>
                  <a:lnTo>
                    <a:pt x="268" y="1"/>
                  </a:lnTo>
                  <a:lnTo>
                    <a:pt x="260" y="2"/>
                  </a:lnTo>
                  <a:lnTo>
                    <a:pt x="242" y="20"/>
                  </a:lnTo>
                  <a:lnTo>
                    <a:pt x="231" y="18"/>
                  </a:lnTo>
                  <a:lnTo>
                    <a:pt x="214" y="30"/>
                  </a:lnTo>
                  <a:lnTo>
                    <a:pt x="209" y="26"/>
                  </a:lnTo>
                  <a:lnTo>
                    <a:pt x="194" y="63"/>
                  </a:lnTo>
                  <a:lnTo>
                    <a:pt x="188" y="57"/>
                  </a:lnTo>
                  <a:lnTo>
                    <a:pt x="173" y="57"/>
                  </a:lnTo>
                  <a:lnTo>
                    <a:pt x="199" y="30"/>
                  </a:lnTo>
                  <a:lnTo>
                    <a:pt x="195" y="20"/>
                  </a:lnTo>
                  <a:lnTo>
                    <a:pt x="214" y="0"/>
                  </a:lnTo>
                  <a:lnTo>
                    <a:pt x="206" y="0"/>
                  </a:lnTo>
                  <a:lnTo>
                    <a:pt x="170" y="45"/>
                  </a:lnTo>
                  <a:lnTo>
                    <a:pt x="128" y="59"/>
                  </a:lnTo>
                  <a:lnTo>
                    <a:pt x="105" y="63"/>
                  </a:lnTo>
                  <a:lnTo>
                    <a:pt x="102" y="75"/>
                  </a:lnTo>
                  <a:lnTo>
                    <a:pt x="73" y="83"/>
                  </a:lnTo>
                  <a:lnTo>
                    <a:pt x="63" y="80"/>
                  </a:lnTo>
                  <a:lnTo>
                    <a:pt x="63" y="89"/>
                  </a:lnTo>
                  <a:lnTo>
                    <a:pt x="51" y="89"/>
                  </a:lnTo>
                  <a:lnTo>
                    <a:pt x="44" y="98"/>
                  </a:lnTo>
                  <a:lnTo>
                    <a:pt x="39" y="109"/>
                  </a:lnTo>
                  <a:lnTo>
                    <a:pt x="35" y="105"/>
                  </a:lnTo>
                  <a:lnTo>
                    <a:pt x="29" y="119"/>
                  </a:lnTo>
                  <a:lnTo>
                    <a:pt x="11" y="128"/>
                  </a:lnTo>
                  <a:lnTo>
                    <a:pt x="8" y="137"/>
                  </a:lnTo>
                  <a:lnTo>
                    <a:pt x="0" y="150"/>
                  </a:lnTo>
                  <a:close/>
                </a:path>
              </a:pathLst>
            </a:custGeom>
            <a:solidFill>
              <a:schemeClr val="accent2">
                <a:lumMod val="75000"/>
              </a:schemeClr>
            </a:solidFill>
            <a:ln w="635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0" name="Freeform 125"/>
            <p:cNvSpPr>
              <a:spLocks noChangeAspect="1"/>
            </p:cNvSpPr>
            <p:nvPr/>
          </p:nvSpPr>
          <p:spPr bwMode="auto">
            <a:xfrm>
              <a:off x="6236480" y="2752045"/>
              <a:ext cx="508650" cy="338984"/>
            </a:xfrm>
            <a:custGeom>
              <a:avLst/>
              <a:gdLst/>
              <a:ahLst/>
              <a:cxnLst>
                <a:cxn ang="0">
                  <a:pos x="0" y="576"/>
                </a:cxn>
                <a:cxn ang="0">
                  <a:pos x="51" y="0"/>
                </a:cxn>
                <a:cxn ang="0">
                  <a:pos x="521" y="35"/>
                </a:cxn>
                <a:cxn ang="0">
                  <a:pos x="881" y="45"/>
                </a:cxn>
                <a:cxn ang="0">
                  <a:pos x="888" y="204"/>
                </a:cxn>
                <a:cxn ang="0">
                  <a:pos x="922" y="330"/>
                </a:cxn>
                <a:cxn ang="0">
                  <a:pos x="929" y="494"/>
                </a:cxn>
                <a:cxn ang="0">
                  <a:pos x="954" y="629"/>
                </a:cxn>
                <a:cxn ang="0">
                  <a:pos x="454" y="611"/>
                </a:cxn>
                <a:cxn ang="0">
                  <a:pos x="0" y="576"/>
                </a:cxn>
              </a:cxnLst>
              <a:rect l="0" t="0" r="r" b="b"/>
              <a:pathLst>
                <a:path w="954" h="629">
                  <a:moveTo>
                    <a:pt x="0" y="576"/>
                  </a:moveTo>
                  <a:lnTo>
                    <a:pt x="51" y="0"/>
                  </a:lnTo>
                  <a:lnTo>
                    <a:pt x="521" y="35"/>
                  </a:lnTo>
                  <a:lnTo>
                    <a:pt x="881" y="45"/>
                  </a:lnTo>
                  <a:lnTo>
                    <a:pt x="888" y="204"/>
                  </a:lnTo>
                  <a:lnTo>
                    <a:pt x="922" y="330"/>
                  </a:lnTo>
                  <a:lnTo>
                    <a:pt x="929" y="494"/>
                  </a:lnTo>
                  <a:lnTo>
                    <a:pt x="954" y="629"/>
                  </a:lnTo>
                  <a:lnTo>
                    <a:pt x="454" y="611"/>
                  </a:lnTo>
                  <a:lnTo>
                    <a:pt x="0" y="576"/>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1" name="Freeform 126"/>
            <p:cNvSpPr>
              <a:spLocks noChangeAspect="1"/>
            </p:cNvSpPr>
            <p:nvPr/>
          </p:nvSpPr>
          <p:spPr bwMode="auto">
            <a:xfrm>
              <a:off x="7586716" y="3411267"/>
              <a:ext cx="325228" cy="387410"/>
            </a:xfrm>
            <a:custGeom>
              <a:avLst/>
              <a:gdLst/>
              <a:ahLst/>
              <a:cxnLst>
                <a:cxn ang="0">
                  <a:pos x="0" y="130"/>
                </a:cxn>
                <a:cxn ang="0">
                  <a:pos x="51" y="626"/>
                </a:cxn>
                <a:cxn ang="0">
                  <a:pos x="97" y="624"/>
                </a:cxn>
                <a:cxn ang="0">
                  <a:pos x="125" y="635"/>
                </a:cxn>
                <a:cxn ang="0">
                  <a:pos x="141" y="669"/>
                </a:cxn>
                <a:cxn ang="0">
                  <a:pos x="189" y="677"/>
                </a:cxn>
                <a:cxn ang="0">
                  <a:pos x="216" y="693"/>
                </a:cxn>
                <a:cxn ang="0">
                  <a:pos x="283" y="690"/>
                </a:cxn>
                <a:cxn ang="0">
                  <a:pos x="312" y="669"/>
                </a:cxn>
                <a:cxn ang="0">
                  <a:pos x="383" y="716"/>
                </a:cxn>
                <a:cxn ang="0">
                  <a:pos x="427" y="676"/>
                </a:cxn>
                <a:cxn ang="0">
                  <a:pos x="437" y="596"/>
                </a:cxn>
                <a:cxn ang="0">
                  <a:pos x="465" y="615"/>
                </a:cxn>
                <a:cxn ang="0">
                  <a:pos x="480" y="548"/>
                </a:cxn>
                <a:cxn ang="0">
                  <a:pos x="556" y="488"/>
                </a:cxn>
                <a:cxn ang="0">
                  <a:pos x="581" y="455"/>
                </a:cxn>
                <a:cxn ang="0">
                  <a:pos x="600" y="299"/>
                </a:cxn>
                <a:cxn ang="0">
                  <a:pos x="587" y="265"/>
                </a:cxn>
                <a:cxn ang="0">
                  <a:pos x="607" y="250"/>
                </a:cxn>
                <a:cxn ang="0">
                  <a:pos x="567" y="0"/>
                </a:cxn>
                <a:cxn ang="0">
                  <a:pos x="507" y="33"/>
                </a:cxn>
                <a:cxn ang="0">
                  <a:pos x="465" y="57"/>
                </a:cxn>
                <a:cxn ang="0">
                  <a:pos x="448" y="84"/>
                </a:cxn>
                <a:cxn ang="0">
                  <a:pos x="414" y="116"/>
                </a:cxn>
                <a:cxn ang="0">
                  <a:pos x="377" y="118"/>
                </a:cxn>
                <a:cxn ang="0">
                  <a:pos x="337" y="141"/>
                </a:cxn>
                <a:cxn ang="0">
                  <a:pos x="319" y="150"/>
                </a:cxn>
                <a:cxn ang="0">
                  <a:pos x="293" y="136"/>
                </a:cxn>
                <a:cxn ang="0">
                  <a:pos x="258" y="153"/>
                </a:cxn>
                <a:cxn ang="0">
                  <a:pos x="253" y="145"/>
                </a:cxn>
                <a:cxn ang="0">
                  <a:pos x="286" y="126"/>
                </a:cxn>
                <a:cxn ang="0">
                  <a:pos x="284" y="126"/>
                </a:cxn>
                <a:cxn ang="0">
                  <a:pos x="267" y="118"/>
                </a:cxn>
                <a:cxn ang="0">
                  <a:pos x="254" y="132"/>
                </a:cxn>
                <a:cxn ang="0">
                  <a:pos x="200" y="105"/>
                </a:cxn>
                <a:cxn ang="0">
                  <a:pos x="178" y="116"/>
                </a:cxn>
                <a:cxn ang="0">
                  <a:pos x="183" y="100"/>
                </a:cxn>
                <a:cxn ang="0">
                  <a:pos x="0" y="130"/>
                </a:cxn>
              </a:cxnLst>
              <a:rect l="0" t="0" r="r" b="b"/>
              <a:pathLst>
                <a:path w="607" h="716">
                  <a:moveTo>
                    <a:pt x="0" y="130"/>
                  </a:moveTo>
                  <a:lnTo>
                    <a:pt x="51" y="626"/>
                  </a:lnTo>
                  <a:lnTo>
                    <a:pt x="97" y="624"/>
                  </a:lnTo>
                  <a:lnTo>
                    <a:pt x="125" y="635"/>
                  </a:lnTo>
                  <a:lnTo>
                    <a:pt x="141" y="669"/>
                  </a:lnTo>
                  <a:lnTo>
                    <a:pt x="189" y="677"/>
                  </a:lnTo>
                  <a:lnTo>
                    <a:pt x="216" y="693"/>
                  </a:lnTo>
                  <a:lnTo>
                    <a:pt x="283" y="690"/>
                  </a:lnTo>
                  <a:lnTo>
                    <a:pt x="312" y="669"/>
                  </a:lnTo>
                  <a:lnTo>
                    <a:pt x="383" y="716"/>
                  </a:lnTo>
                  <a:lnTo>
                    <a:pt x="427" y="676"/>
                  </a:lnTo>
                  <a:lnTo>
                    <a:pt x="437" y="596"/>
                  </a:lnTo>
                  <a:lnTo>
                    <a:pt x="465" y="615"/>
                  </a:lnTo>
                  <a:lnTo>
                    <a:pt x="480" y="548"/>
                  </a:lnTo>
                  <a:lnTo>
                    <a:pt x="556" y="488"/>
                  </a:lnTo>
                  <a:lnTo>
                    <a:pt x="581" y="455"/>
                  </a:lnTo>
                  <a:lnTo>
                    <a:pt x="600" y="299"/>
                  </a:lnTo>
                  <a:lnTo>
                    <a:pt x="587" y="265"/>
                  </a:lnTo>
                  <a:lnTo>
                    <a:pt x="607" y="250"/>
                  </a:lnTo>
                  <a:lnTo>
                    <a:pt x="567" y="0"/>
                  </a:lnTo>
                  <a:lnTo>
                    <a:pt x="507" y="33"/>
                  </a:lnTo>
                  <a:lnTo>
                    <a:pt x="465" y="57"/>
                  </a:lnTo>
                  <a:lnTo>
                    <a:pt x="448" y="84"/>
                  </a:lnTo>
                  <a:lnTo>
                    <a:pt x="414" y="116"/>
                  </a:lnTo>
                  <a:lnTo>
                    <a:pt x="377" y="118"/>
                  </a:lnTo>
                  <a:lnTo>
                    <a:pt x="337" y="141"/>
                  </a:lnTo>
                  <a:lnTo>
                    <a:pt x="319" y="150"/>
                  </a:lnTo>
                  <a:lnTo>
                    <a:pt x="293" y="136"/>
                  </a:lnTo>
                  <a:lnTo>
                    <a:pt x="258" y="153"/>
                  </a:lnTo>
                  <a:lnTo>
                    <a:pt x="253" y="145"/>
                  </a:lnTo>
                  <a:lnTo>
                    <a:pt x="286" y="126"/>
                  </a:lnTo>
                  <a:lnTo>
                    <a:pt x="284" y="126"/>
                  </a:lnTo>
                  <a:lnTo>
                    <a:pt x="267" y="118"/>
                  </a:lnTo>
                  <a:lnTo>
                    <a:pt x="254" y="132"/>
                  </a:lnTo>
                  <a:lnTo>
                    <a:pt x="200" y="105"/>
                  </a:lnTo>
                  <a:lnTo>
                    <a:pt x="178" y="116"/>
                  </a:lnTo>
                  <a:lnTo>
                    <a:pt x="183" y="100"/>
                  </a:lnTo>
                  <a:lnTo>
                    <a:pt x="0" y="130"/>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2" name="Freeform 127"/>
            <p:cNvSpPr>
              <a:spLocks noChangeAspect="1"/>
            </p:cNvSpPr>
            <p:nvPr/>
          </p:nvSpPr>
          <p:spPr bwMode="auto">
            <a:xfrm>
              <a:off x="6234939" y="3992382"/>
              <a:ext cx="665870" cy="370227"/>
            </a:xfrm>
            <a:custGeom>
              <a:avLst/>
              <a:gdLst/>
              <a:ahLst/>
              <a:cxnLst>
                <a:cxn ang="0">
                  <a:pos x="0" y="101"/>
                </a:cxn>
                <a:cxn ang="0">
                  <a:pos x="6" y="0"/>
                </a:cxn>
                <a:cxn ang="0">
                  <a:pos x="144" y="10"/>
                </a:cxn>
                <a:cxn ang="0">
                  <a:pos x="758" y="43"/>
                </a:cxn>
                <a:cxn ang="0">
                  <a:pos x="1215" y="39"/>
                </a:cxn>
                <a:cxn ang="0">
                  <a:pos x="1219" y="140"/>
                </a:cxn>
                <a:cxn ang="0">
                  <a:pos x="1249" y="352"/>
                </a:cxn>
                <a:cxn ang="0">
                  <a:pos x="1244" y="684"/>
                </a:cxn>
                <a:cxn ang="0">
                  <a:pos x="1204" y="670"/>
                </a:cxn>
                <a:cxn ang="0">
                  <a:pos x="1142" y="626"/>
                </a:cxn>
                <a:cxn ang="0">
                  <a:pos x="1117" y="637"/>
                </a:cxn>
                <a:cxn ang="0">
                  <a:pos x="1038" y="645"/>
                </a:cxn>
                <a:cxn ang="0">
                  <a:pos x="956" y="673"/>
                </a:cxn>
                <a:cxn ang="0">
                  <a:pos x="927" y="642"/>
                </a:cxn>
                <a:cxn ang="0">
                  <a:pos x="885" y="649"/>
                </a:cxn>
                <a:cxn ang="0">
                  <a:pos x="878" y="626"/>
                </a:cxn>
                <a:cxn ang="0">
                  <a:pos x="848" y="648"/>
                </a:cxn>
                <a:cxn ang="0">
                  <a:pos x="845" y="674"/>
                </a:cxn>
                <a:cxn ang="0">
                  <a:pos x="834" y="637"/>
                </a:cxn>
                <a:cxn ang="0">
                  <a:pos x="805" y="658"/>
                </a:cxn>
                <a:cxn ang="0">
                  <a:pos x="760" y="620"/>
                </a:cxn>
                <a:cxn ang="0">
                  <a:pos x="736" y="648"/>
                </a:cxn>
                <a:cxn ang="0">
                  <a:pos x="720" y="634"/>
                </a:cxn>
                <a:cxn ang="0">
                  <a:pos x="697" y="586"/>
                </a:cxn>
                <a:cxn ang="0">
                  <a:pos x="657" y="583"/>
                </a:cxn>
                <a:cxn ang="0">
                  <a:pos x="650" y="596"/>
                </a:cxn>
                <a:cxn ang="0">
                  <a:pos x="626" y="580"/>
                </a:cxn>
                <a:cxn ang="0">
                  <a:pos x="603" y="587"/>
                </a:cxn>
                <a:cxn ang="0">
                  <a:pos x="575" y="573"/>
                </a:cxn>
                <a:cxn ang="0">
                  <a:pos x="535" y="568"/>
                </a:cxn>
                <a:cxn ang="0">
                  <a:pos x="537" y="544"/>
                </a:cxn>
                <a:cxn ang="0">
                  <a:pos x="516" y="520"/>
                </a:cxn>
                <a:cxn ang="0">
                  <a:pos x="506" y="536"/>
                </a:cxn>
                <a:cxn ang="0">
                  <a:pos x="463" y="534"/>
                </a:cxn>
                <a:cxn ang="0">
                  <a:pos x="422" y="497"/>
                </a:cxn>
                <a:cxn ang="0">
                  <a:pos x="434" y="127"/>
                </a:cxn>
                <a:cxn ang="0">
                  <a:pos x="0" y="101"/>
                </a:cxn>
              </a:cxnLst>
              <a:rect l="0" t="0" r="r" b="b"/>
              <a:pathLst>
                <a:path w="1249" h="684">
                  <a:moveTo>
                    <a:pt x="0" y="101"/>
                  </a:moveTo>
                  <a:lnTo>
                    <a:pt x="6" y="0"/>
                  </a:lnTo>
                  <a:lnTo>
                    <a:pt x="144" y="10"/>
                  </a:lnTo>
                  <a:lnTo>
                    <a:pt x="758" y="43"/>
                  </a:lnTo>
                  <a:lnTo>
                    <a:pt x="1215" y="39"/>
                  </a:lnTo>
                  <a:lnTo>
                    <a:pt x="1219" y="140"/>
                  </a:lnTo>
                  <a:lnTo>
                    <a:pt x="1249" y="352"/>
                  </a:lnTo>
                  <a:lnTo>
                    <a:pt x="1244" y="684"/>
                  </a:lnTo>
                  <a:lnTo>
                    <a:pt x="1204" y="670"/>
                  </a:lnTo>
                  <a:lnTo>
                    <a:pt x="1142" y="626"/>
                  </a:lnTo>
                  <a:lnTo>
                    <a:pt x="1117" y="637"/>
                  </a:lnTo>
                  <a:lnTo>
                    <a:pt x="1038" y="645"/>
                  </a:lnTo>
                  <a:lnTo>
                    <a:pt x="956" y="673"/>
                  </a:lnTo>
                  <a:lnTo>
                    <a:pt x="927" y="642"/>
                  </a:lnTo>
                  <a:lnTo>
                    <a:pt x="885" y="649"/>
                  </a:lnTo>
                  <a:lnTo>
                    <a:pt x="878" y="626"/>
                  </a:lnTo>
                  <a:lnTo>
                    <a:pt x="848" y="648"/>
                  </a:lnTo>
                  <a:lnTo>
                    <a:pt x="845" y="674"/>
                  </a:lnTo>
                  <a:lnTo>
                    <a:pt x="834" y="637"/>
                  </a:lnTo>
                  <a:lnTo>
                    <a:pt x="805" y="658"/>
                  </a:lnTo>
                  <a:lnTo>
                    <a:pt x="760" y="620"/>
                  </a:lnTo>
                  <a:lnTo>
                    <a:pt x="736" y="648"/>
                  </a:lnTo>
                  <a:lnTo>
                    <a:pt x="720" y="634"/>
                  </a:lnTo>
                  <a:lnTo>
                    <a:pt x="697" y="586"/>
                  </a:lnTo>
                  <a:lnTo>
                    <a:pt x="657" y="583"/>
                  </a:lnTo>
                  <a:lnTo>
                    <a:pt x="650" y="596"/>
                  </a:lnTo>
                  <a:lnTo>
                    <a:pt x="626" y="580"/>
                  </a:lnTo>
                  <a:lnTo>
                    <a:pt x="603" y="587"/>
                  </a:lnTo>
                  <a:lnTo>
                    <a:pt x="575" y="573"/>
                  </a:lnTo>
                  <a:lnTo>
                    <a:pt x="535" y="568"/>
                  </a:lnTo>
                  <a:lnTo>
                    <a:pt x="537" y="544"/>
                  </a:lnTo>
                  <a:lnTo>
                    <a:pt x="516" y="520"/>
                  </a:lnTo>
                  <a:lnTo>
                    <a:pt x="506" y="536"/>
                  </a:lnTo>
                  <a:lnTo>
                    <a:pt x="463" y="534"/>
                  </a:lnTo>
                  <a:lnTo>
                    <a:pt x="422" y="497"/>
                  </a:lnTo>
                  <a:lnTo>
                    <a:pt x="434" y="127"/>
                  </a:lnTo>
                  <a:lnTo>
                    <a:pt x="0" y="101"/>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3" name="Freeform 128"/>
            <p:cNvSpPr>
              <a:spLocks noChangeAspect="1"/>
            </p:cNvSpPr>
            <p:nvPr/>
          </p:nvSpPr>
          <p:spPr bwMode="auto">
            <a:xfrm>
              <a:off x="4782973" y="2756731"/>
              <a:ext cx="613463" cy="556121"/>
            </a:xfrm>
            <a:custGeom>
              <a:avLst/>
              <a:gdLst/>
              <a:ahLst/>
              <a:cxnLst>
                <a:cxn ang="0">
                  <a:pos x="0" y="768"/>
                </a:cxn>
                <a:cxn ang="0">
                  <a:pos x="19" y="583"/>
                </a:cxn>
                <a:cxn ang="0">
                  <a:pos x="108" y="432"/>
                </a:cxn>
                <a:cxn ang="0">
                  <a:pos x="249" y="0"/>
                </a:cxn>
                <a:cxn ang="0">
                  <a:pos x="322" y="27"/>
                </a:cxn>
                <a:cxn ang="0">
                  <a:pos x="326" y="46"/>
                </a:cxn>
                <a:cxn ang="0">
                  <a:pos x="344" y="46"/>
                </a:cxn>
                <a:cxn ang="0">
                  <a:pos x="381" y="121"/>
                </a:cxn>
                <a:cxn ang="0">
                  <a:pos x="372" y="147"/>
                </a:cxn>
                <a:cxn ang="0">
                  <a:pos x="431" y="195"/>
                </a:cxn>
                <a:cxn ang="0">
                  <a:pos x="529" y="193"/>
                </a:cxn>
                <a:cxn ang="0">
                  <a:pos x="601" y="226"/>
                </a:cxn>
                <a:cxn ang="0">
                  <a:pos x="636" y="218"/>
                </a:cxn>
                <a:cxn ang="0">
                  <a:pos x="858" y="226"/>
                </a:cxn>
                <a:cxn ang="0">
                  <a:pos x="1109" y="288"/>
                </a:cxn>
                <a:cxn ang="0">
                  <a:pos x="1123" y="320"/>
                </a:cxn>
                <a:cxn ang="0">
                  <a:pos x="1152" y="370"/>
                </a:cxn>
                <a:cxn ang="0">
                  <a:pos x="1113" y="432"/>
                </a:cxn>
                <a:cxn ang="0">
                  <a:pos x="1068" y="505"/>
                </a:cxn>
                <a:cxn ang="0">
                  <a:pos x="1014" y="558"/>
                </a:cxn>
                <a:cxn ang="0">
                  <a:pos x="1007" y="595"/>
                </a:cxn>
                <a:cxn ang="0">
                  <a:pos x="1037" y="635"/>
                </a:cxn>
                <a:cxn ang="0">
                  <a:pos x="1002" y="717"/>
                </a:cxn>
                <a:cxn ang="0">
                  <a:pos x="933" y="1031"/>
                </a:cxn>
                <a:cxn ang="0">
                  <a:pos x="542" y="928"/>
                </a:cxn>
                <a:cxn ang="0">
                  <a:pos x="0" y="768"/>
                </a:cxn>
              </a:cxnLst>
              <a:rect l="0" t="0" r="r" b="b"/>
              <a:pathLst>
                <a:path w="1152" h="1031">
                  <a:moveTo>
                    <a:pt x="0" y="768"/>
                  </a:moveTo>
                  <a:lnTo>
                    <a:pt x="19" y="583"/>
                  </a:lnTo>
                  <a:lnTo>
                    <a:pt x="108" y="432"/>
                  </a:lnTo>
                  <a:lnTo>
                    <a:pt x="249" y="0"/>
                  </a:lnTo>
                  <a:lnTo>
                    <a:pt x="322" y="27"/>
                  </a:lnTo>
                  <a:lnTo>
                    <a:pt x="326" y="46"/>
                  </a:lnTo>
                  <a:lnTo>
                    <a:pt x="344" y="46"/>
                  </a:lnTo>
                  <a:lnTo>
                    <a:pt x="381" y="121"/>
                  </a:lnTo>
                  <a:lnTo>
                    <a:pt x="372" y="147"/>
                  </a:lnTo>
                  <a:lnTo>
                    <a:pt x="431" y="195"/>
                  </a:lnTo>
                  <a:lnTo>
                    <a:pt x="529" y="193"/>
                  </a:lnTo>
                  <a:lnTo>
                    <a:pt x="601" y="226"/>
                  </a:lnTo>
                  <a:lnTo>
                    <a:pt x="636" y="218"/>
                  </a:lnTo>
                  <a:lnTo>
                    <a:pt x="858" y="226"/>
                  </a:lnTo>
                  <a:lnTo>
                    <a:pt x="1109" y="288"/>
                  </a:lnTo>
                  <a:lnTo>
                    <a:pt x="1123" y="320"/>
                  </a:lnTo>
                  <a:lnTo>
                    <a:pt x="1152" y="370"/>
                  </a:lnTo>
                  <a:lnTo>
                    <a:pt x="1113" y="432"/>
                  </a:lnTo>
                  <a:lnTo>
                    <a:pt x="1068" y="505"/>
                  </a:lnTo>
                  <a:lnTo>
                    <a:pt x="1014" y="558"/>
                  </a:lnTo>
                  <a:lnTo>
                    <a:pt x="1007" y="595"/>
                  </a:lnTo>
                  <a:lnTo>
                    <a:pt x="1037" y="635"/>
                  </a:lnTo>
                  <a:lnTo>
                    <a:pt x="1002" y="717"/>
                  </a:lnTo>
                  <a:lnTo>
                    <a:pt x="933" y="1031"/>
                  </a:lnTo>
                  <a:lnTo>
                    <a:pt x="542" y="928"/>
                  </a:lnTo>
                  <a:lnTo>
                    <a:pt x="0" y="768"/>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4" name="Freeform 129"/>
            <p:cNvSpPr>
              <a:spLocks noChangeAspect="1"/>
            </p:cNvSpPr>
            <p:nvPr/>
          </p:nvSpPr>
          <p:spPr bwMode="auto">
            <a:xfrm>
              <a:off x="7890365" y="3337847"/>
              <a:ext cx="446996" cy="304617"/>
            </a:xfrm>
            <a:custGeom>
              <a:avLst/>
              <a:gdLst/>
              <a:ahLst/>
              <a:cxnLst>
                <a:cxn ang="0">
                  <a:pos x="0" y="139"/>
                </a:cxn>
                <a:cxn ang="0">
                  <a:pos x="40" y="389"/>
                </a:cxn>
                <a:cxn ang="0">
                  <a:pos x="67" y="566"/>
                </a:cxn>
                <a:cxn ang="0">
                  <a:pos x="208" y="540"/>
                </a:cxn>
                <a:cxn ang="0">
                  <a:pos x="712" y="439"/>
                </a:cxn>
                <a:cxn ang="0">
                  <a:pos x="732" y="412"/>
                </a:cxn>
                <a:cxn ang="0">
                  <a:pos x="762" y="412"/>
                </a:cxn>
                <a:cxn ang="0">
                  <a:pos x="796" y="389"/>
                </a:cxn>
                <a:cxn ang="0">
                  <a:pos x="813" y="352"/>
                </a:cxn>
                <a:cxn ang="0">
                  <a:pos x="841" y="325"/>
                </a:cxn>
                <a:cxn ang="0">
                  <a:pos x="760" y="255"/>
                </a:cxn>
                <a:cxn ang="0">
                  <a:pos x="756" y="187"/>
                </a:cxn>
                <a:cxn ang="0">
                  <a:pos x="794" y="99"/>
                </a:cxn>
                <a:cxn ang="0">
                  <a:pos x="740" y="66"/>
                </a:cxn>
                <a:cxn ang="0">
                  <a:pos x="719" y="20"/>
                </a:cxn>
                <a:cxn ang="0">
                  <a:pos x="679" y="0"/>
                </a:cxn>
                <a:cxn ang="0">
                  <a:pos x="122" y="112"/>
                </a:cxn>
                <a:cxn ang="0">
                  <a:pos x="94" y="66"/>
                </a:cxn>
                <a:cxn ang="0">
                  <a:pos x="0" y="139"/>
                </a:cxn>
              </a:cxnLst>
              <a:rect l="0" t="0" r="r" b="b"/>
              <a:pathLst>
                <a:path w="841" h="566">
                  <a:moveTo>
                    <a:pt x="0" y="139"/>
                  </a:moveTo>
                  <a:lnTo>
                    <a:pt x="40" y="389"/>
                  </a:lnTo>
                  <a:lnTo>
                    <a:pt x="67" y="566"/>
                  </a:lnTo>
                  <a:lnTo>
                    <a:pt x="208" y="540"/>
                  </a:lnTo>
                  <a:lnTo>
                    <a:pt x="712" y="439"/>
                  </a:lnTo>
                  <a:lnTo>
                    <a:pt x="732" y="412"/>
                  </a:lnTo>
                  <a:lnTo>
                    <a:pt x="762" y="412"/>
                  </a:lnTo>
                  <a:lnTo>
                    <a:pt x="796" y="389"/>
                  </a:lnTo>
                  <a:lnTo>
                    <a:pt x="813" y="352"/>
                  </a:lnTo>
                  <a:lnTo>
                    <a:pt x="841" y="325"/>
                  </a:lnTo>
                  <a:lnTo>
                    <a:pt x="760" y="255"/>
                  </a:lnTo>
                  <a:lnTo>
                    <a:pt x="756" y="187"/>
                  </a:lnTo>
                  <a:lnTo>
                    <a:pt x="794" y="99"/>
                  </a:lnTo>
                  <a:lnTo>
                    <a:pt x="740" y="66"/>
                  </a:lnTo>
                  <a:lnTo>
                    <a:pt x="719" y="20"/>
                  </a:lnTo>
                  <a:lnTo>
                    <a:pt x="679" y="0"/>
                  </a:lnTo>
                  <a:lnTo>
                    <a:pt x="122" y="112"/>
                  </a:lnTo>
                  <a:lnTo>
                    <a:pt x="94" y="66"/>
                  </a:lnTo>
                  <a:lnTo>
                    <a:pt x="0" y="139"/>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5" name="Freeform 130"/>
            <p:cNvSpPr>
              <a:spLocks noChangeAspect="1"/>
            </p:cNvSpPr>
            <p:nvPr/>
          </p:nvSpPr>
          <p:spPr bwMode="auto">
            <a:xfrm>
              <a:off x="8503828" y="3267550"/>
              <a:ext cx="60113" cy="78107"/>
            </a:xfrm>
            <a:custGeom>
              <a:avLst/>
              <a:gdLst/>
              <a:ahLst/>
              <a:cxnLst>
                <a:cxn ang="0">
                  <a:pos x="0" y="13"/>
                </a:cxn>
                <a:cxn ang="0">
                  <a:pos x="23" y="141"/>
                </a:cxn>
                <a:cxn ang="0">
                  <a:pos x="29" y="147"/>
                </a:cxn>
                <a:cxn ang="0">
                  <a:pos x="73" y="120"/>
                </a:cxn>
                <a:cxn ang="0">
                  <a:pos x="66" y="82"/>
                </a:cxn>
                <a:cxn ang="0">
                  <a:pos x="74" y="63"/>
                </a:cxn>
                <a:cxn ang="0">
                  <a:pos x="84" y="78"/>
                </a:cxn>
                <a:cxn ang="0">
                  <a:pos x="88" y="103"/>
                </a:cxn>
                <a:cxn ang="0">
                  <a:pos x="97" y="102"/>
                </a:cxn>
                <a:cxn ang="0">
                  <a:pos x="111" y="78"/>
                </a:cxn>
                <a:cxn ang="0">
                  <a:pos x="97" y="45"/>
                </a:cxn>
                <a:cxn ang="0">
                  <a:pos x="74" y="42"/>
                </a:cxn>
                <a:cxn ang="0">
                  <a:pos x="55" y="1"/>
                </a:cxn>
                <a:cxn ang="0">
                  <a:pos x="40" y="0"/>
                </a:cxn>
                <a:cxn ang="0">
                  <a:pos x="0" y="13"/>
                </a:cxn>
              </a:cxnLst>
              <a:rect l="0" t="0" r="r" b="b"/>
              <a:pathLst>
                <a:path w="111" h="147">
                  <a:moveTo>
                    <a:pt x="0" y="13"/>
                  </a:moveTo>
                  <a:lnTo>
                    <a:pt x="23" y="141"/>
                  </a:lnTo>
                  <a:lnTo>
                    <a:pt x="29" y="147"/>
                  </a:lnTo>
                  <a:lnTo>
                    <a:pt x="73" y="120"/>
                  </a:lnTo>
                  <a:lnTo>
                    <a:pt x="66" y="82"/>
                  </a:lnTo>
                  <a:lnTo>
                    <a:pt x="74" y="63"/>
                  </a:lnTo>
                  <a:lnTo>
                    <a:pt x="84" y="78"/>
                  </a:lnTo>
                  <a:lnTo>
                    <a:pt x="88" y="103"/>
                  </a:lnTo>
                  <a:lnTo>
                    <a:pt x="97" y="102"/>
                  </a:lnTo>
                  <a:lnTo>
                    <a:pt x="111" y="78"/>
                  </a:lnTo>
                  <a:lnTo>
                    <a:pt x="97" y="45"/>
                  </a:lnTo>
                  <a:lnTo>
                    <a:pt x="74" y="42"/>
                  </a:lnTo>
                  <a:lnTo>
                    <a:pt x="55" y="1"/>
                  </a:lnTo>
                  <a:lnTo>
                    <a:pt x="40" y="0"/>
                  </a:lnTo>
                  <a:lnTo>
                    <a:pt x="0" y="13"/>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6" name="Freeform 131"/>
            <p:cNvSpPr>
              <a:spLocks noChangeAspect="1"/>
            </p:cNvSpPr>
            <p:nvPr/>
          </p:nvSpPr>
          <p:spPr bwMode="auto">
            <a:xfrm>
              <a:off x="6211818" y="3062910"/>
              <a:ext cx="541019" cy="385848"/>
            </a:xfrm>
            <a:custGeom>
              <a:avLst/>
              <a:gdLst/>
              <a:ahLst/>
              <a:cxnLst>
                <a:cxn ang="0">
                  <a:pos x="0" y="560"/>
                </a:cxn>
                <a:cxn ang="0">
                  <a:pos x="36" y="178"/>
                </a:cxn>
                <a:cxn ang="0">
                  <a:pos x="49" y="0"/>
                </a:cxn>
                <a:cxn ang="0">
                  <a:pos x="503" y="35"/>
                </a:cxn>
                <a:cxn ang="0">
                  <a:pos x="1003" y="53"/>
                </a:cxn>
                <a:cxn ang="0">
                  <a:pos x="969" y="119"/>
                </a:cxn>
                <a:cxn ang="0">
                  <a:pos x="1017" y="170"/>
                </a:cxn>
                <a:cxn ang="0">
                  <a:pos x="1014" y="520"/>
                </a:cxn>
                <a:cxn ang="0">
                  <a:pos x="996" y="517"/>
                </a:cxn>
                <a:cxn ang="0">
                  <a:pos x="997" y="563"/>
                </a:cxn>
                <a:cxn ang="0">
                  <a:pos x="1013" y="598"/>
                </a:cxn>
                <a:cxn ang="0">
                  <a:pos x="1002" y="631"/>
                </a:cxn>
                <a:cxn ang="0">
                  <a:pos x="1012" y="715"/>
                </a:cxn>
                <a:cxn ang="0">
                  <a:pos x="989" y="706"/>
                </a:cxn>
                <a:cxn ang="0">
                  <a:pos x="965" y="674"/>
                </a:cxn>
                <a:cxn ang="0">
                  <a:pos x="915" y="653"/>
                </a:cxn>
                <a:cxn ang="0">
                  <a:pos x="874" y="644"/>
                </a:cxn>
                <a:cxn ang="0">
                  <a:pos x="787" y="646"/>
                </a:cxn>
                <a:cxn ang="0">
                  <a:pos x="738" y="607"/>
                </a:cxn>
                <a:cxn ang="0">
                  <a:pos x="0" y="560"/>
                </a:cxn>
              </a:cxnLst>
              <a:rect l="0" t="0" r="r" b="b"/>
              <a:pathLst>
                <a:path w="1017" h="715">
                  <a:moveTo>
                    <a:pt x="0" y="560"/>
                  </a:moveTo>
                  <a:lnTo>
                    <a:pt x="36" y="178"/>
                  </a:lnTo>
                  <a:lnTo>
                    <a:pt x="49" y="0"/>
                  </a:lnTo>
                  <a:lnTo>
                    <a:pt x="503" y="35"/>
                  </a:lnTo>
                  <a:lnTo>
                    <a:pt x="1003" y="53"/>
                  </a:lnTo>
                  <a:lnTo>
                    <a:pt x="969" y="119"/>
                  </a:lnTo>
                  <a:lnTo>
                    <a:pt x="1017" y="170"/>
                  </a:lnTo>
                  <a:lnTo>
                    <a:pt x="1014" y="520"/>
                  </a:lnTo>
                  <a:lnTo>
                    <a:pt x="996" y="517"/>
                  </a:lnTo>
                  <a:lnTo>
                    <a:pt x="997" y="563"/>
                  </a:lnTo>
                  <a:lnTo>
                    <a:pt x="1013" y="598"/>
                  </a:lnTo>
                  <a:lnTo>
                    <a:pt x="1002" y="631"/>
                  </a:lnTo>
                  <a:lnTo>
                    <a:pt x="1012" y="715"/>
                  </a:lnTo>
                  <a:lnTo>
                    <a:pt x="989" y="706"/>
                  </a:lnTo>
                  <a:lnTo>
                    <a:pt x="965" y="674"/>
                  </a:lnTo>
                  <a:lnTo>
                    <a:pt x="915" y="653"/>
                  </a:lnTo>
                  <a:lnTo>
                    <a:pt x="874" y="644"/>
                  </a:lnTo>
                  <a:lnTo>
                    <a:pt x="787" y="646"/>
                  </a:lnTo>
                  <a:lnTo>
                    <a:pt x="738" y="607"/>
                  </a:lnTo>
                  <a:lnTo>
                    <a:pt x="0" y="560"/>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7" name="Freeform 132"/>
            <p:cNvSpPr>
              <a:spLocks noChangeAspect="1"/>
            </p:cNvSpPr>
            <p:nvPr/>
          </p:nvSpPr>
          <p:spPr bwMode="auto">
            <a:xfrm>
              <a:off x="7230660" y="3976761"/>
              <a:ext cx="656621" cy="237445"/>
            </a:xfrm>
            <a:custGeom>
              <a:avLst/>
              <a:gdLst/>
              <a:ahLst/>
              <a:cxnLst>
                <a:cxn ang="0">
                  <a:pos x="0" y="438"/>
                </a:cxn>
                <a:cxn ang="0">
                  <a:pos x="19" y="360"/>
                </a:cxn>
                <a:cxn ang="0">
                  <a:pos x="12" y="354"/>
                </a:cxn>
                <a:cxn ang="0">
                  <a:pos x="47" y="324"/>
                </a:cxn>
                <a:cxn ang="0">
                  <a:pos x="82" y="255"/>
                </a:cxn>
                <a:cxn ang="0">
                  <a:pos x="72" y="240"/>
                </a:cxn>
                <a:cxn ang="0">
                  <a:pos x="85" y="207"/>
                </a:cxn>
                <a:cxn ang="0">
                  <a:pos x="90" y="171"/>
                </a:cxn>
                <a:cxn ang="0">
                  <a:pos x="112" y="141"/>
                </a:cxn>
                <a:cxn ang="0">
                  <a:pos x="305" y="128"/>
                </a:cxn>
                <a:cxn ang="0">
                  <a:pos x="304" y="96"/>
                </a:cxn>
                <a:cxn ang="0">
                  <a:pos x="363" y="97"/>
                </a:cxn>
                <a:cxn ang="0">
                  <a:pos x="944" y="40"/>
                </a:cxn>
                <a:cxn ang="0">
                  <a:pos x="1232" y="0"/>
                </a:cxn>
                <a:cxn ang="0">
                  <a:pos x="1226" y="44"/>
                </a:cxn>
                <a:cxn ang="0">
                  <a:pos x="1207" y="58"/>
                </a:cxn>
                <a:cxn ang="0">
                  <a:pos x="1181" y="105"/>
                </a:cxn>
                <a:cxn ang="0">
                  <a:pos x="1161" y="101"/>
                </a:cxn>
                <a:cxn ang="0">
                  <a:pos x="1139" y="114"/>
                </a:cxn>
                <a:cxn ang="0">
                  <a:pos x="1123" y="138"/>
                </a:cxn>
                <a:cxn ang="0">
                  <a:pos x="1101" y="123"/>
                </a:cxn>
                <a:cxn ang="0">
                  <a:pos x="1069" y="153"/>
                </a:cxn>
                <a:cxn ang="0">
                  <a:pos x="1064" y="177"/>
                </a:cxn>
                <a:cxn ang="0">
                  <a:pos x="924" y="264"/>
                </a:cxn>
                <a:cxn ang="0">
                  <a:pos x="916" y="297"/>
                </a:cxn>
                <a:cxn ang="0">
                  <a:pos x="879" y="315"/>
                </a:cxn>
                <a:cxn ang="0">
                  <a:pos x="880" y="359"/>
                </a:cxn>
                <a:cxn ang="0">
                  <a:pos x="691" y="384"/>
                </a:cxn>
                <a:cxn ang="0">
                  <a:pos x="308" y="419"/>
                </a:cxn>
                <a:cxn ang="0">
                  <a:pos x="0" y="438"/>
                </a:cxn>
              </a:cxnLst>
              <a:rect l="0" t="0" r="r" b="b"/>
              <a:pathLst>
                <a:path w="1232" h="438">
                  <a:moveTo>
                    <a:pt x="0" y="438"/>
                  </a:moveTo>
                  <a:lnTo>
                    <a:pt x="19" y="360"/>
                  </a:lnTo>
                  <a:lnTo>
                    <a:pt x="12" y="354"/>
                  </a:lnTo>
                  <a:lnTo>
                    <a:pt x="47" y="324"/>
                  </a:lnTo>
                  <a:lnTo>
                    <a:pt x="82" y="255"/>
                  </a:lnTo>
                  <a:lnTo>
                    <a:pt x="72" y="240"/>
                  </a:lnTo>
                  <a:lnTo>
                    <a:pt x="85" y="207"/>
                  </a:lnTo>
                  <a:lnTo>
                    <a:pt x="90" y="171"/>
                  </a:lnTo>
                  <a:lnTo>
                    <a:pt x="112" y="141"/>
                  </a:lnTo>
                  <a:lnTo>
                    <a:pt x="305" y="128"/>
                  </a:lnTo>
                  <a:lnTo>
                    <a:pt x="304" y="96"/>
                  </a:lnTo>
                  <a:lnTo>
                    <a:pt x="363" y="97"/>
                  </a:lnTo>
                  <a:lnTo>
                    <a:pt x="944" y="40"/>
                  </a:lnTo>
                  <a:lnTo>
                    <a:pt x="1232" y="0"/>
                  </a:lnTo>
                  <a:lnTo>
                    <a:pt x="1226" y="44"/>
                  </a:lnTo>
                  <a:lnTo>
                    <a:pt x="1207" y="58"/>
                  </a:lnTo>
                  <a:lnTo>
                    <a:pt x="1181" y="105"/>
                  </a:lnTo>
                  <a:lnTo>
                    <a:pt x="1161" y="101"/>
                  </a:lnTo>
                  <a:lnTo>
                    <a:pt x="1139" y="114"/>
                  </a:lnTo>
                  <a:lnTo>
                    <a:pt x="1123" y="138"/>
                  </a:lnTo>
                  <a:lnTo>
                    <a:pt x="1101" y="123"/>
                  </a:lnTo>
                  <a:lnTo>
                    <a:pt x="1069" y="153"/>
                  </a:lnTo>
                  <a:lnTo>
                    <a:pt x="1064" y="177"/>
                  </a:lnTo>
                  <a:lnTo>
                    <a:pt x="924" y="264"/>
                  </a:lnTo>
                  <a:lnTo>
                    <a:pt x="916" y="297"/>
                  </a:lnTo>
                  <a:lnTo>
                    <a:pt x="879" y="315"/>
                  </a:lnTo>
                  <a:lnTo>
                    <a:pt x="880" y="359"/>
                  </a:lnTo>
                  <a:lnTo>
                    <a:pt x="691" y="384"/>
                  </a:lnTo>
                  <a:lnTo>
                    <a:pt x="308" y="419"/>
                  </a:lnTo>
                  <a:lnTo>
                    <a:pt x="0" y="438"/>
                  </a:lnTo>
                  <a:close/>
                </a:path>
              </a:pathLst>
            </a:custGeom>
            <a:solidFill>
              <a:schemeClr val="accent2">
                <a:lumMod val="60000"/>
                <a:lumOff val="4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8" name="Freeform 133"/>
            <p:cNvSpPr>
              <a:spLocks noChangeAspect="1"/>
            </p:cNvSpPr>
            <p:nvPr/>
          </p:nvSpPr>
          <p:spPr bwMode="auto">
            <a:xfrm>
              <a:off x="5394895" y="3361279"/>
              <a:ext cx="434665" cy="577991"/>
            </a:xfrm>
            <a:custGeom>
              <a:avLst/>
              <a:gdLst/>
              <a:ahLst/>
              <a:cxnLst>
                <a:cxn ang="0">
                  <a:pos x="0" y="943"/>
                </a:cxn>
                <a:cxn ang="0">
                  <a:pos x="178" y="0"/>
                </a:cxn>
                <a:cxn ang="0">
                  <a:pos x="575" y="73"/>
                </a:cxn>
                <a:cxn ang="0">
                  <a:pos x="546" y="265"/>
                </a:cxn>
                <a:cxn ang="0">
                  <a:pos x="816" y="308"/>
                </a:cxn>
                <a:cxn ang="0">
                  <a:pos x="713" y="1069"/>
                </a:cxn>
                <a:cxn ang="0">
                  <a:pos x="0" y="943"/>
                </a:cxn>
              </a:cxnLst>
              <a:rect l="0" t="0" r="r" b="b"/>
              <a:pathLst>
                <a:path w="816" h="1069">
                  <a:moveTo>
                    <a:pt x="0" y="943"/>
                  </a:moveTo>
                  <a:lnTo>
                    <a:pt x="178" y="0"/>
                  </a:lnTo>
                  <a:lnTo>
                    <a:pt x="575" y="73"/>
                  </a:lnTo>
                  <a:lnTo>
                    <a:pt x="546" y="265"/>
                  </a:lnTo>
                  <a:lnTo>
                    <a:pt x="816" y="308"/>
                  </a:lnTo>
                  <a:lnTo>
                    <a:pt x="713" y="1069"/>
                  </a:lnTo>
                  <a:lnTo>
                    <a:pt x="0" y="943"/>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9" name="Freeform 134"/>
            <p:cNvSpPr>
              <a:spLocks noChangeAspect="1"/>
            </p:cNvSpPr>
            <p:nvPr/>
          </p:nvSpPr>
          <p:spPr bwMode="auto">
            <a:xfrm>
              <a:off x="8326571" y="2966058"/>
              <a:ext cx="124851" cy="259315"/>
            </a:xfrm>
            <a:custGeom>
              <a:avLst/>
              <a:gdLst/>
              <a:ahLst/>
              <a:cxnLst>
                <a:cxn ang="0">
                  <a:pos x="0" y="61"/>
                </a:cxn>
                <a:cxn ang="0">
                  <a:pos x="38" y="198"/>
                </a:cxn>
                <a:cxn ang="0">
                  <a:pos x="45" y="285"/>
                </a:cxn>
                <a:cxn ang="0">
                  <a:pos x="85" y="374"/>
                </a:cxn>
                <a:cxn ang="0">
                  <a:pos x="107" y="480"/>
                </a:cxn>
                <a:cxn ang="0">
                  <a:pos x="211" y="458"/>
                </a:cxn>
                <a:cxn ang="0">
                  <a:pos x="191" y="292"/>
                </a:cxn>
                <a:cxn ang="0">
                  <a:pos x="203" y="176"/>
                </a:cxn>
                <a:cxn ang="0">
                  <a:pos x="229" y="122"/>
                </a:cxn>
                <a:cxn ang="0">
                  <a:pos x="232" y="0"/>
                </a:cxn>
                <a:cxn ang="0">
                  <a:pos x="0" y="61"/>
                </a:cxn>
              </a:cxnLst>
              <a:rect l="0" t="0" r="r" b="b"/>
              <a:pathLst>
                <a:path w="232" h="480">
                  <a:moveTo>
                    <a:pt x="0" y="61"/>
                  </a:moveTo>
                  <a:lnTo>
                    <a:pt x="38" y="198"/>
                  </a:lnTo>
                  <a:lnTo>
                    <a:pt x="45" y="285"/>
                  </a:lnTo>
                  <a:lnTo>
                    <a:pt x="85" y="374"/>
                  </a:lnTo>
                  <a:lnTo>
                    <a:pt x="107" y="480"/>
                  </a:lnTo>
                  <a:lnTo>
                    <a:pt x="211" y="458"/>
                  </a:lnTo>
                  <a:lnTo>
                    <a:pt x="191" y="292"/>
                  </a:lnTo>
                  <a:lnTo>
                    <a:pt x="203" y="176"/>
                  </a:lnTo>
                  <a:lnTo>
                    <a:pt x="229" y="122"/>
                  </a:lnTo>
                  <a:lnTo>
                    <a:pt x="232" y="0"/>
                  </a:lnTo>
                  <a:lnTo>
                    <a:pt x="0" y="61"/>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0" name="Freeform 135"/>
            <p:cNvSpPr>
              <a:spLocks noChangeAspect="1"/>
            </p:cNvSpPr>
            <p:nvPr/>
          </p:nvSpPr>
          <p:spPr bwMode="auto">
            <a:xfrm>
              <a:off x="7733145" y="3639339"/>
              <a:ext cx="596508" cy="359292"/>
            </a:xfrm>
            <a:custGeom>
              <a:avLst/>
              <a:gdLst/>
              <a:ahLst/>
              <a:cxnLst>
                <a:cxn ang="0">
                  <a:pos x="104" y="591"/>
                </a:cxn>
                <a:cxn ang="0">
                  <a:pos x="141" y="528"/>
                </a:cxn>
                <a:cxn ang="0">
                  <a:pos x="217" y="453"/>
                </a:cxn>
                <a:cxn ang="0">
                  <a:pos x="309" y="477"/>
                </a:cxn>
                <a:cxn ang="0">
                  <a:pos x="361" y="477"/>
                </a:cxn>
                <a:cxn ang="0">
                  <a:pos x="437" y="439"/>
                </a:cxn>
                <a:cxn ang="0">
                  <a:pos x="451" y="387"/>
                </a:cxn>
                <a:cxn ang="0">
                  <a:pos x="514" y="197"/>
                </a:cxn>
                <a:cxn ang="0">
                  <a:pos x="591" y="150"/>
                </a:cxn>
                <a:cxn ang="0">
                  <a:pos x="656" y="76"/>
                </a:cxn>
                <a:cxn ang="0">
                  <a:pos x="746" y="48"/>
                </a:cxn>
                <a:cxn ang="0">
                  <a:pos x="796" y="18"/>
                </a:cxn>
                <a:cxn ang="0">
                  <a:pos x="851" y="66"/>
                </a:cxn>
                <a:cxn ang="0">
                  <a:pos x="865" y="109"/>
                </a:cxn>
                <a:cxn ang="0">
                  <a:pos x="851" y="183"/>
                </a:cxn>
                <a:cxn ang="0">
                  <a:pos x="892" y="189"/>
                </a:cxn>
                <a:cxn ang="0">
                  <a:pos x="951" y="204"/>
                </a:cxn>
                <a:cxn ang="0">
                  <a:pos x="1013" y="234"/>
                </a:cxn>
                <a:cxn ang="0">
                  <a:pos x="1005" y="279"/>
                </a:cxn>
                <a:cxn ang="0">
                  <a:pos x="991" y="286"/>
                </a:cxn>
                <a:cxn ang="0">
                  <a:pos x="911" y="232"/>
                </a:cxn>
                <a:cxn ang="0">
                  <a:pos x="1015" y="302"/>
                </a:cxn>
                <a:cxn ang="0">
                  <a:pos x="1031" y="332"/>
                </a:cxn>
                <a:cxn ang="0">
                  <a:pos x="1018" y="335"/>
                </a:cxn>
                <a:cxn ang="0">
                  <a:pos x="1008" y="348"/>
                </a:cxn>
                <a:cxn ang="0">
                  <a:pos x="1004" y="366"/>
                </a:cxn>
                <a:cxn ang="0">
                  <a:pos x="949" y="322"/>
                </a:cxn>
                <a:cxn ang="0">
                  <a:pos x="997" y="371"/>
                </a:cxn>
                <a:cxn ang="0">
                  <a:pos x="1030" y="379"/>
                </a:cxn>
                <a:cxn ang="0">
                  <a:pos x="1038" y="389"/>
                </a:cxn>
                <a:cxn ang="0">
                  <a:pos x="1025" y="411"/>
                </a:cxn>
                <a:cxn ang="0">
                  <a:pos x="986" y="384"/>
                </a:cxn>
                <a:cxn ang="0">
                  <a:pos x="944" y="367"/>
                </a:cxn>
                <a:cxn ang="0">
                  <a:pos x="981" y="396"/>
                </a:cxn>
                <a:cxn ang="0">
                  <a:pos x="1025" y="429"/>
                </a:cxn>
                <a:cxn ang="0">
                  <a:pos x="1043" y="414"/>
                </a:cxn>
                <a:cxn ang="0">
                  <a:pos x="1086" y="416"/>
                </a:cxn>
                <a:cxn ang="0">
                  <a:pos x="1098" y="467"/>
                </a:cxn>
                <a:cxn ang="0">
                  <a:pos x="651" y="573"/>
                </a:cxn>
                <a:cxn ang="0">
                  <a:pos x="0" y="663"/>
                </a:cxn>
              </a:cxnLst>
              <a:rect l="0" t="0" r="r" b="b"/>
              <a:pathLst>
                <a:path w="1118" h="663">
                  <a:moveTo>
                    <a:pt x="0" y="663"/>
                  </a:moveTo>
                  <a:lnTo>
                    <a:pt x="104" y="591"/>
                  </a:lnTo>
                  <a:lnTo>
                    <a:pt x="106" y="576"/>
                  </a:lnTo>
                  <a:lnTo>
                    <a:pt x="141" y="528"/>
                  </a:lnTo>
                  <a:lnTo>
                    <a:pt x="178" y="501"/>
                  </a:lnTo>
                  <a:lnTo>
                    <a:pt x="217" y="453"/>
                  </a:lnTo>
                  <a:lnTo>
                    <a:pt x="257" y="501"/>
                  </a:lnTo>
                  <a:lnTo>
                    <a:pt x="309" y="477"/>
                  </a:lnTo>
                  <a:lnTo>
                    <a:pt x="329" y="492"/>
                  </a:lnTo>
                  <a:lnTo>
                    <a:pt x="361" y="477"/>
                  </a:lnTo>
                  <a:lnTo>
                    <a:pt x="380" y="449"/>
                  </a:lnTo>
                  <a:lnTo>
                    <a:pt x="437" y="439"/>
                  </a:lnTo>
                  <a:lnTo>
                    <a:pt x="465" y="399"/>
                  </a:lnTo>
                  <a:lnTo>
                    <a:pt x="451" y="387"/>
                  </a:lnTo>
                  <a:lnTo>
                    <a:pt x="502" y="261"/>
                  </a:lnTo>
                  <a:lnTo>
                    <a:pt x="514" y="197"/>
                  </a:lnTo>
                  <a:lnTo>
                    <a:pt x="565" y="223"/>
                  </a:lnTo>
                  <a:lnTo>
                    <a:pt x="591" y="150"/>
                  </a:lnTo>
                  <a:lnTo>
                    <a:pt x="617" y="145"/>
                  </a:lnTo>
                  <a:lnTo>
                    <a:pt x="656" y="76"/>
                  </a:lnTo>
                  <a:lnTo>
                    <a:pt x="667" y="0"/>
                  </a:lnTo>
                  <a:lnTo>
                    <a:pt x="746" y="48"/>
                  </a:lnTo>
                  <a:lnTo>
                    <a:pt x="759" y="9"/>
                  </a:lnTo>
                  <a:lnTo>
                    <a:pt x="796" y="18"/>
                  </a:lnTo>
                  <a:lnTo>
                    <a:pt x="817" y="51"/>
                  </a:lnTo>
                  <a:lnTo>
                    <a:pt x="851" y="66"/>
                  </a:lnTo>
                  <a:lnTo>
                    <a:pt x="868" y="90"/>
                  </a:lnTo>
                  <a:lnTo>
                    <a:pt x="865" y="109"/>
                  </a:lnTo>
                  <a:lnTo>
                    <a:pt x="843" y="153"/>
                  </a:lnTo>
                  <a:lnTo>
                    <a:pt x="851" y="183"/>
                  </a:lnTo>
                  <a:lnTo>
                    <a:pt x="880" y="171"/>
                  </a:lnTo>
                  <a:lnTo>
                    <a:pt x="892" y="189"/>
                  </a:lnTo>
                  <a:lnTo>
                    <a:pt x="902" y="201"/>
                  </a:lnTo>
                  <a:lnTo>
                    <a:pt x="951" y="204"/>
                  </a:lnTo>
                  <a:lnTo>
                    <a:pt x="966" y="223"/>
                  </a:lnTo>
                  <a:lnTo>
                    <a:pt x="1013" y="234"/>
                  </a:lnTo>
                  <a:lnTo>
                    <a:pt x="1002" y="250"/>
                  </a:lnTo>
                  <a:lnTo>
                    <a:pt x="1005" y="279"/>
                  </a:lnTo>
                  <a:lnTo>
                    <a:pt x="1009" y="292"/>
                  </a:lnTo>
                  <a:lnTo>
                    <a:pt x="991" y="286"/>
                  </a:lnTo>
                  <a:lnTo>
                    <a:pt x="960" y="268"/>
                  </a:lnTo>
                  <a:lnTo>
                    <a:pt x="911" y="232"/>
                  </a:lnTo>
                  <a:lnTo>
                    <a:pt x="980" y="301"/>
                  </a:lnTo>
                  <a:lnTo>
                    <a:pt x="1015" y="302"/>
                  </a:lnTo>
                  <a:lnTo>
                    <a:pt x="997" y="312"/>
                  </a:lnTo>
                  <a:lnTo>
                    <a:pt x="1031" y="332"/>
                  </a:lnTo>
                  <a:lnTo>
                    <a:pt x="1030" y="347"/>
                  </a:lnTo>
                  <a:lnTo>
                    <a:pt x="1018" y="335"/>
                  </a:lnTo>
                  <a:lnTo>
                    <a:pt x="1004" y="336"/>
                  </a:lnTo>
                  <a:lnTo>
                    <a:pt x="1008" y="348"/>
                  </a:lnTo>
                  <a:lnTo>
                    <a:pt x="1018" y="360"/>
                  </a:lnTo>
                  <a:lnTo>
                    <a:pt x="1004" y="366"/>
                  </a:lnTo>
                  <a:lnTo>
                    <a:pt x="965" y="336"/>
                  </a:lnTo>
                  <a:lnTo>
                    <a:pt x="949" y="322"/>
                  </a:lnTo>
                  <a:lnTo>
                    <a:pt x="959" y="341"/>
                  </a:lnTo>
                  <a:lnTo>
                    <a:pt x="997" y="371"/>
                  </a:lnTo>
                  <a:lnTo>
                    <a:pt x="1013" y="372"/>
                  </a:lnTo>
                  <a:lnTo>
                    <a:pt x="1030" y="379"/>
                  </a:lnTo>
                  <a:lnTo>
                    <a:pt x="1028" y="389"/>
                  </a:lnTo>
                  <a:lnTo>
                    <a:pt x="1038" y="389"/>
                  </a:lnTo>
                  <a:lnTo>
                    <a:pt x="1042" y="400"/>
                  </a:lnTo>
                  <a:lnTo>
                    <a:pt x="1025" y="411"/>
                  </a:lnTo>
                  <a:lnTo>
                    <a:pt x="997" y="400"/>
                  </a:lnTo>
                  <a:lnTo>
                    <a:pt x="986" y="384"/>
                  </a:lnTo>
                  <a:lnTo>
                    <a:pt x="951" y="379"/>
                  </a:lnTo>
                  <a:lnTo>
                    <a:pt x="944" y="367"/>
                  </a:lnTo>
                  <a:lnTo>
                    <a:pt x="931" y="383"/>
                  </a:lnTo>
                  <a:lnTo>
                    <a:pt x="981" y="396"/>
                  </a:lnTo>
                  <a:lnTo>
                    <a:pt x="984" y="409"/>
                  </a:lnTo>
                  <a:lnTo>
                    <a:pt x="1025" y="429"/>
                  </a:lnTo>
                  <a:lnTo>
                    <a:pt x="1040" y="429"/>
                  </a:lnTo>
                  <a:lnTo>
                    <a:pt x="1043" y="414"/>
                  </a:lnTo>
                  <a:lnTo>
                    <a:pt x="1059" y="418"/>
                  </a:lnTo>
                  <a:lnTo>
                    <a:pt x="1086" y="416"/>
                  </a:lnTo>
                  <a:lnTo>
                    <a:pt x="1118" y="477"/>
                  </a:lnTo>
                  <a:lnTo>
                    <a:pt x="1098" y="467"/>
                  </a:lnTo>
                  <a:lnTo>
                    <a:pt x="1091" y="486"/>
                  </a:lnTo>
                  <a:lnTo>
                    <a:pt x="651" y="573"/>
                  </a:lnTo>
                  <a:lnTo>
                    <a:pt x="288" y="623"/>
                  </a:lnTo>
                  <a:lnTo>
                    <a:pt x="0" y="663"/>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1" name="Freeform 136"/>
            <p:cNvSpPr>
              <a:spLocks noChangeAspect="1"/>
            </p:cNvSpPr>
            <p:nvPr/>
          </p:nvSpPr>
          <p:spPr bwMode="auto">
            <a:xfrm>
              <a:off x="8303450" y="3740878"/>
              <a:ext cx="32369" cy="101539"/>
            </a:xfrm>
            <a:custGeom>
              <a:avLst/>
              <a:gdLst/>
              <a:ahLst/>
              <a:cxnLst>
                <a:cxn ang="0">
                  <a:pos x="0" y="107"/>
                </a:cxn>
                <a:cxn ang="0">
                  <a:pos x="0" y="165"/>
                </a:cxn>
                <a:cxn ang="0">
                  <a:pos x="15" y="189"/>
                </a:cxn>
                <a:cxn ang="0">
                  <a:pos x="22" y="120"/>
                </a:cxn>
                <a:cxn ang="0">
                  <a:pos x="45" y="90"/>
                </a:cxn>
                <a:cxn ang="0">
                  <a:pos x="62" y="0"/>
                </a:cxn>
                <a:cxn ang="0">
                  <a:pos x="27" y="19"/>
                </a:cxn>
                <a:cxn ang="0">
                  <a:pos x="0" y="107"/>
                </a:cxn>
              </a:cxnLst>
              <a:rect l="0" t="0" r="r" b="b"/>
              <a:pathLst>
                <a:path w="62" h="189">
                  <a:moveTo>
                    <a:pt x="0" y="107"/>
                  </a:moveTo>
                  <a:lnTo>
                    <a:pt x="0" y="165"/>
                  </a:lnTo>
                  <a:lnTo>
                    <a:pt x="15" y="189"/>
                  </a:lnTo>
                  <a:lnTo>
                    <a:pt x="22" y="120"/>
                  </a:lnTo>
                  <a:lnTo>
                    <a:pt x="45" y="90"/>
                  </a:lnTo>
                  <a:lnTo>
                    <a:pt x="62" y="0"/>
                  </a:lnTo>
                  <a:lnTo>
                    <a:pt x="27" y="19"/>
                  </a:lnTo>
                  <a:lnTo>
                    <a:pt x="0" y="107"/>
                  </a:lnTo>
                  <a:close/>
                </a:path>
              </a:pathLst>
            </a:custGeom>
            <a:solidFill>
              <a:srgbClr val="00C6D7">
                <a:lumMod val="50000"/>
              </a:srgbClr>
            </a:solidFill>
            <a:ln w="9525"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2" name="Freeform 137"/>
            <p:cNvSpPr>
              <a:spLocks noChangeAspect="1"/>
            </p:cNvSpPr>
            <p:nvPr/>
          </p:nvSpPr>
          <p:spPr bwMode="auto">
            <a:xfrm>
              <a:off x="7793259" y="3547173"/>
              <a:ext cx="346807" cy="363978"/>
            </a:xfrm>
            <a:custGeom>
              <a:avLst/>
              <a:gdLst/>
              <a:ahLst/>
              <a:cxnLst>
                <a:cxn ang="0">
                  <a:pos x="0" y="466"/>
                </a:cxn>
                <a:cxn ang="0">
                  <a:pos x="26" y="559"/>
                </a:cxn>
                <a:cxn ang="0">
                  <a:pos x="54" y="591"/>
                </a:cxn>
                <a:cxn ang="0">
                  <a:pos x="108" y="625"/>
                </a:cxn>
                <a:cxn ang="0">
                  <a:pos x="148" y="673"/>
                </a:cxn>
                <a:cxn ang="0">
                  <a:pos x="200" y="649"/>
                </a:cxn>
                <a:cxn ang="0">
                  <a:pos x="220" y="664"/>
                </a:cxn>
                <a:cxn ang="0">
                  <a:pos x="252" y="649"/>
                </a:cxn>
                <a:cxn ang="0">
                  <a:pos x="271" y="621"/>
                </a:cxn>
                <a:cxn ang="0">
                  <a:pos x="328" y="611"/>
                </a:cxn>
                <a:cxn ang="0">
                  <a:pos x="356" y="571"/>
                </a:cxn>
                <a:cxn ang="0">
                  <a:pos x="342" y="559"/>
                </a:cxn>
                <a:cxn ang="0">
                  <a:pos x="393" y="433"/>
                </a:cxn>
                <a:cxn ang="0">
                  <a:pos x="405" y="369"/>
                </a:cxn>
                <a:cxn ang="0">
                  <a:pos x="456" y="395"/>
                </a:cxn>
                <a:cxn ang="0">
                  <a:pos x="482" y="322"/>
                </a:cxn>
                <a:cxn ang="0">
                  <a:pos x="508" y="317"/>
                </a:cxn>
                <a:cxn ang="0">
                  <a:pos x="547" y="248"/>
                </a:cxn>
                <a:cxn ang="0">
                  <a:pos x="558" y="172"/>
                </a:cxn>
                <a:cxn ang="0">
                  <a:pos x="637" y="220"/>
                </a:cxn>
                <a:cxn ang="0">
                  <a:pos x="650" y="181"/>
                </a:cxn>
                <a:cxn ang="0">
                  <a:pos x="630" y="151"/>
                </a:cxn>
                <a:cxn ang="0">
                  <a:pos x="594" y="135"/>
                </a:cxn>
                <a:cxn ang="0">
                  <a:pos x="550" y="140"/>
                </a:cxn>
                <a:cxn ang="0">
                  <a:pos x="537" y="166"/>
                </a:cxn>
                <a:cxn ang="0">
                  <a:pos x="458" y="189"/>
                </a:cxn>
                <a:cxn ang="0">
                  <a:pos x="407" y="249"/>
                </a:cxn>
                <a:cxn ang="0">
                  <a:pos x="392" y="151"/>
                </a:cxn>
                <a:cxn ang="0">
                  <a:pos x="251" y="177"/>
                </a:cxn>
                <a:cxn ang="0">
                  <a:pos x="224" y="0"/>
                </a:cxn>
                <a:cxn ang="0">
                  <a:pos x="204" y="15"/>
                </a:cxn>
                <a:cxn ang="0">
                  <a:pos x="217" y="49"/>
                </a:cxn>
                <a:cxn ang="0">
                  <a:pos x="198" y="205"/>
                </a:cxn>
                <a:cxn ang="0">
                  <a:pos x="173" y="238"/>
                </a:cxn>
                <a:cxn ang="0">
                  <a:pos x="97" y="298"/>
                </a:cxn>
                <a:cxn ang="0">
                  <a:pos x="82" y="365"/>
                </a:cxn>
                <a:cxn ang="0">
                  <a:pos x="54" y="346"/>
                </a:cxn>
                <a:cxn ang="0">
                  <a:pos x="44" y="426"/>
                </a:cxn>
                <a:cxn ang="0">
                  <a:pos x="0" y="466"/>
                </a:cxn>
              </a:cxnLst>
              <a:rect l="0" t="0" r="r" b="b"/>
              <a:pathLst>
                <a:path w="650" h="673">
                  <a:moveTo>
                    <a:pt x="0" y="466"/>
                  </a:moveTo>
                  <a:lnTo>
                    <a:pt x="26" y="559"/>
                  </a:lnTo>
                  <a:lnTo>
                    <a:pt x="54" y="591"/>
                  </a:lnTo>
                  <a:lnTo>
                    <a:pt x="108" y="625"/>
                  </a:lnTo>
                  <a:lnTo>
                    <a:pt x="148" y="673"/>
                  </a:lnTo>
                  <a:lnTo>
                    <a:pt x="200" y="649"/>
                  </a:lnTo>
                  <a:lnTo>
                    <a:pt x="220" y="664"/>
                  </a:lnTo>
                  <a:lnTo>
                    <a:pt x="252" y="649"/>
                  </a:lnTo>
                  <a:lnTo>
                    <a:pt x="271" y="621"/>
                  </a:lnTo>
                  <a:lnTo>
                    <a:pt x="328" y="611"/>
                  </a:lnTo>
                  <a:lnTo>
                    <a:pt x="356" y="571"/>
                  </a:lnTo>
                  <a:lnTo>
                    <a:pt x="342" y="559"/>
                  </a:lnTo>
                  <a:lnTo>
                    <a:pt x="393" y="433"/>
                  </a:lnTo>
                  <a:lnTo>
                    <a:pt x="405" y="369"/>
                  </a:lnTo>
                  <a:lnTo>
                    <a:pt x="456" y="395"/>
                  </a:lnTo>
                  <a:lnTo>
                    <a:pt x="482" y="322"/>
                  </a:lnTo>
                  <a:lnTo>
                    <a:pt x="508" y="317"/>
                  </a:lnTo>
                  <a:lnTo>
                    <a:pt x="547" y="248"/>
                  </a:lnTo>
                  <a:lnTo>
                    <a:pt x="558" y="172"/>
                  </a:lnTo>
                  <a:lnTo>
                    <a:pt x="637" y="220"/>
                  </a:lnTo>
                  <a:lnTo>
                    <a:pt x="650" y="181"/>
                  </a:lnTo>
                  <a:lnTo>
                    <a:pt x="630" y="151"/>
                  </a:lnTo>
                  <a:lnTo>
                    <a:pt x="594" y="135"/>
                  </a:lnTo>
                  <a:lnTo>
                    <a:pt x="550" y="140"/>
                  </a:lnTo>
                  <a:lnTo>
                    <a:pt x="537" y="166"/>
                  </a:lnTo>
                  <a:lnTo>
                    <a:pt x="458" y="189"/>
                  </a:lnTo>
                  <a:lnTo>
                    <a:pt x="407" y="249"/>
                  </a:lnTo>
                  <a:lnTo>
                    <a:pt x="392" y="151"/>
                  </a:lnTo>
                  <a:lnTo>
                    <a:pt x="251" y="177"/>
                  </a:lnTo>
                  <a:lnTo>
                    <a:pt x="224" y="0"/>
                  </a:lnTo>
                  <a:lnTo>
                    <a:pt x="204" y="15"/>
                  </a:lnTo>
                  <a:lnTo>
                    <a:pt x="217" y="49"/>
                  </a:lnTo>
                  <a:lnTo>
                    <a:pt x="198" y="205"/>
                  </a:lnTo>
                  <a:lnTo>
                    <a:pt x="173" y="238"/>
                  </a:lnTo>
                  <a:lnTo>
                    <a:pt x="97" y="298"/>
                  </a:lnTo>
                  <a:lnTo>
                    <a:pt x="82" y="365"/>
                  </a:lnTo>
                  <a:lnTo>
                    <a:pt x="54" y="346"/>
                  </a:lnTo>
                  <a:lnTo>
                    <a:pt x="44" y="426"/>
                  </a:lnTo>
                  <a:lnTo>
                    <a:pt x="0" y="466"/>
                  </a:lnTo>
                  <a:close/>
                </a:path>
              </a:pathLst>
            </a:custGeom>
            <a:solidFill>
              <a:schemeClr val="accent2">
                <a:lumMod val="60000"/>
                <a:lumOff val="4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3" name="Freeform 138"/>
            <p:cNvSpPr>
              <a:spLocks noChangeAspect="1"/>
            </p:cNvSpPr>
            <p:nvPr/>
          </p:nvSpPr>
          <p:spPr bwMode="auto">
            <a:xfrm>
              <a:off x="6993290" y="2981679"/>
              <a:ext cx="408462" cy="456144"/>
            </a:xfrm>
            <a:custGeom>
              <a:avLst/>
              <a:gdLst/>
              <a:ahLst/>
              <a:cxnLst>
                <a:cxn ang="0">
                  <a:pos x="0" y="256"/>
                </a:cxn>
                <a:cxn ang="0">
                  <a:pos x="20" y="321"/>
                </a:cxn>
                <a:cxn ang="0">
                  <a:pos x="17" y="422"/>
                </a:cxn>
                <a:cxn ang="0">
                  <a:pos x="110" y="483"/>
                </a:cxn>
                <a:cxn ang="0">
                  <a:pos x="147" y="527"/>
                </a:cxn>
                <a:cxn ang="0">
                  <a:pos x="200" y="564"/>
                </a:cxn>
                <a:cxn ang="0">
                  <a:pos x="220" y="588"/>
                </a:cxn>
                <a:cxn ang="0">
                  <a:pos x="232" y="655"/>
                </a:cxn>
                <a:cxn ang="0">
                  <a:pos x="247" y="753"/>
                </a:cxn>
                <a:cxn ang="0">
                  <a:pos x="319" y="844"/>
                </a:cxn>
                <a:cxn ang="0">
                  <a:pos x="698" y="816"/>
                </a:cxn>
                <a:cxn ang="0">
                  <a:pos x="676" y="686"/>
                </a:cxn>
                <a:cxn ang="0">
                  <a:pos x="689" y="551"/>
                </a:cxn>
                <a:cxn ang="0">
                  <a:pos x="713" y="491"/>
                </a:cxn>
                <a:cxn ang="0">
                  <a:pos x="711" y="437"/>
                </a:cxn>
                <a:cxn ang="0">
                  <a:pos x="758" y="315"/>
                </a:cxn>
                <a:cxn ang="0">
                  <a:pos x="765" y="283"/>
                </a:cxn>
                <a:cxn ang="0">
                  <a:pos x="751" y="276"/>
                </a:cxn>
                <a:cxn ang="0">
                  <a:pos x="733" y="302"/>
                </a:cxn>
                <a:cxn ang="0">
                  <a:pos x="717" y="365"/>
                </a:cxn>
                <a:cxn ang="0">
                  <a:pos x="687" y="372"/>
                </a:cxn>
                <a:cxn ang="0">
                  <a:pos x="671" y="408"/>
                </a:cxn>
                <a:cxn ang="0">
                  <a:pos x="638" y="434"/>
                </a:cxn>
                <a:cxn ang="0">
                  <a:pos x="643" y="393"/>
                </a:cxn>
                <a:cxn ang="0">
                  <a:pos x="662" y="351"/>
                </a:cxn>
                <a:cxn ang="0">
                  <a:pos x="684" y="335"/>
                </a:cxn>
                <a:cxn ang="0">
                  <a:pos x="687" y="321"/>
                </a:cxn>
                <a:cxn ang="0">
                  <a:pos x="647" y="204"/>
                </a:cxn>
                <a:cxn ang="0">
                  <a:pos x="617" y="195"/>
                </a:cxn>
                <a:cxn ang="0">
                  <a:pos x="606" y="168"/>
                </a:cxn>
                <a:cxn ang="0">
                  <a:pos x="534" y="159"/>
                </a:cxn>
                <a:cxn ang="0">
                  <a:pos x="373" y="115"/>
                </a:cxn>
                <a:cxn ang="0">
                  <a:pos x="309" y="67"/>
                </a:cxn>
                <a:cxn ang="0">
                  <a:pos x="273" y="51"/>
                </a:cxn>
                <a:cxn ang="0">
                  <a:pos x="252" y="67"/>
                </a:cxn>
                <a:cxn ang="0">
                  <a:pos x="244" y="62"/>
                </a:cxn>
                <a:cxn ang="0">
                  <a:pos x="257" y="51"/>
                </a:cxn>
                <a:cxn ang="0">
                  <a:pos x="257" y="28"/>
                </a:cxn>
                <a:cxn ang="0">
                  <a:pos x="263" y="21"/>
                </a:cxn>
                <a:cxn ang="0">
                  <a:pos x="263" y="6"/>
                </a:cxn>
                <a:cxn ang="0">
                  <a:pos x="254" y="0"/>
                </a:cxn>
                <a:cxn ang="0">
                  <a:pos x="165" y="41"/>
                </a:cxn>
                <a:cxn ang="0">
                  <a:pos x="132" y="54"/>
                </a:cxn>
                <a:cxn ang="0">
                  <a:pos x="118" y="57"/>
                </a:cxn>
                <a:cxn ang="0">
                  <a:pos x="94" y="43"/>
                </a:cxn>
                <a:cxn ang="0">
                  <a:pos x="93" y="54"/>
                </a:cxn>
                <a:cxn ang="0">
                  <a:pos x="89" y="42"/>
                </a:cxn>
                <a:cxn ang="0">
                  <a:pos x="71" y="60"/>
                </a:cxn>
                <a:cxn ang="0">
                  <a:pos x="76" y="157"/>
                </a:cxn>
                <a:cxn ang="0">
                  <a:pos x="0" y="256"/>
                </a:cxn>
              </a:cxnLst>
              <a:rect l="0" t="0" r="r" b="b"/>
              <a:pathLst>
                <a:path w="765" h="844">
                  <a:moveTo>
                    <a:pt x="0" y="256"/>
                  </a:moveTo>
                  <a:lnTo>
                    <a:pt x="20" y="321"/>
                  </a:lnTo>
                  <a:lnTo>
                    <a:pt x="17" y="422"/>
                  </a:lnTo>
                  <a:lnTo>
                    <a:pt x="110" y="483"/>
                  </a:lnTo>
                  <a:lnTo>
                    <a:pt x="147" y="527"/>
                  </a:lnTo>
                  <a:lnTo>
                    <a:pt x="200" y="564"/>
                  </a:lnTo>
                  <a:lnTo>
                    <a:pt x="220" y="588"/>
                  </a:lnTo>
                  <a:lnTo>
                    <a:pt x="232" y="655"/>
                  </a:lnTo>
                  <a:lnTo>
                    <a:pt x="247" y="753"/>
                  </a:lnTo>
                  <a:lnTo>
                    <a:pt x="319" y="844"/>
                  </a:lnTo>
                  <a:lnTo>
                    <a:pt x="698" y="816"/>
                  </a:lnTo>
                  <a:lnTo>
                    <a:pt x="676" y="686"/>
                  </a:lnTo>
                  <a:lnTo>
                    <a:pt x="689" y="551"/>
                  </a:lnTo>
                  <a:lnTo>
                    <a:pt x="713" y="491"/>
                  </a:lnTo>
                  <a:lnTo>
                    <a:pt x="711" y="437"/>
                  </a:lnTo>
                  <a:lnTo>
                    <a:pt x="758" y="315"/>
                  </a:lnTo>
                  <a:lnTo>
                    <a:pt x="765" y="283"/>
                  </a:lnTo>
                  <a:lnTo>
                    <a:pt x="751" y="276"/>
                  </a:lnTo>
                  <a:lnTo>
                    <a:pt x="733" y="302"/>
                  </a:lnTo>
                  <a:lnTo>
                    <a:pt x="717" y="365"/>
                  </a:lnTo>
                  <a:lnTo>
                    <a:pt x="687" y="372"/>
                  </a:lnTo>
                  <a:lnTo>
                    <a:pt x="671" y="408"/>
                  </a:lnTo>
                  <a:lnTo>
                    <a:pt x="638" y="434"/>
                  </a:lnTo>
                  <a:lnTo>
                    <a:pt x="643" y="393"/>
                  </a:lnTo>
                  <a:lnTo>
                    <a:pt x="662" y="351"/>
                  </a:lnTo>
                  <a:lnTo>
                    <a:pt x="684" y="335"/>
                  </a:lnTo>
                  <a:lnTo>
                    <a:pt x="687" y="321"/>
                  </a:lnTo>
                  <a:lnTo>
                    <a:pt x="647" y="204"/>
                  </a:lnTo>
                  <a:lnTo>
                    <a:pt x="617" y="195"/>
                  </a:lnTo>
                  <a:lnTo>
                    <a:pt x="606" y="168"/>
                  </a:lnTo>
                  <a:lnTo>
                    <a:pt x="534" y="159"/>
                  </a:lnTo>
                  <a:lnTo>
                    <a:pt x="373" y="115"/>
                  </a:lnTo>
                  <a:lnTo>
                    <a:pt x="309" y="67"/>
                  </a:lnTo>
                  <a:lnTo>
                    <a:pt x="273" y="51"/>
                  </a:lnTo>
                  <a:lnTo>
                    <a:pt x="252" y="67"/>
                  </a:lnTo>
                  <a:lnTo>
                    <a:pt x="244" y="62"/>
                  </a:lnTo>
                  <a:lnTo>
                    <a:pt x="257" y="51"/>
                  </a:lnTo>
                  <a:lnTo>
                    <a:pt x="257" y="28"/>
                  </a:lnTo>
                  <a:lnTo>
                    <a:pt x="263" y="21"/>
                  </a:lnTo>
                  <a:lnTo>
                    <a:pt x="263" y="6"/>
                  </a:lnTo>
                  <a:lnTo>
                    <a:pt x="254" y="0"/>
                  </a:lnTo>
                  <a:lnTo>
                    <a:pt x="165" y="41"/>
                  </a:lnTo>
                  <a:lnTo>
                    <a:pt x="132" y="54"/>
                  </a:lnTo>
                  <a:lnTo>
                    <a:pt x="118" y="57"/>
                  </a:lnTo>
                  <a:lnTo>
                    <a:pt x="94" y="43"/>
                  </a:lnTo>
                  <a:lnTo>
                    <a:pt x="93" y="54"/>
                  </a:lnTo>
                  <a:lnTo>
                    <a:pt x="89" y="42"/>
                  </a:lnTo>
                  <a:lnTo>
                    <a:pt x="71" y="60"/>
                  </a:lnTo>
                  <a:lnTo>
                    <a:pt x="76" y="157"/>
                  </a:lnTo>
                  <a:lnTo>
                    <a:pt x="0" y="256"/>
                  </a:lnTo>
                  <a:close/>
                </a:path>
              </a:pathLst>
            </a:custGeom>
            <a:solidFill>
              <a:schemeClr val="accent2">
                <a:lumMod val="60000"/>
                <a:lumOff val="4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4" name="Freeform 139"/>
            <p:cNvSpPr>
              <a:spLocks noChangeAspect="1"/>
            </p:cNvSpPr>
            <p:nvPr/>
          </p:nvSpPr>
          <p:spPr bwMode="auto">
            <a:xfrm>
              <a:off x="5686213" y="3097277"/>
              <a:ext cx="542560" cy="474890"/>
            </a:xfrm>
            <a:custGeom>
              <a:avLst/>
              <a:gdLst/>
              <a:ahLst/>
              <a:cxnLst>
                <a:cxn ang="0">
                  <a:pos x="0" y="755"/>
                </a:cxn>
                <a:cxn ang="0">
                  <a:pos x="29" y="563"/>
                </a:cxn>
                <a:cxn ang="0">
                  <a:pos x="104" y="93"/>
                </a:cxn>
                <a:cxn ang="0">
                  <a:pos x="120" y="0"/>
                </a:cxn>
                <a:cxn ang="0">
                  <a:pos x="521" y="63"/>
                </a:cxn>
                <a:cxn ang="0">
                  <a:pos x="1018" y="116"/>
                </a:cxn>
                <a:cxn ang="0">
                  <a:pos x="982" y="498"/>
                </a:cxn>
                <a:cxn ang="0">
                  <a:pos x="948" y="879"/>
                </a:cxn>
                <a:cxn ang="0">
                  <a:pos x="270" y="798"/>
                </a:cxn>
                <a:cxn ang="0">
                  <a:pos x="0" y="755"/>
                </a:cxn>
              </a:cxnLst>
              <a:rect l="0" t="0" r="r" b="b"/>
              <a:pathLst>
                <a:path w="1018" h="879">
                  <a:moveTo>
                    <a:pt x="0" y="755"/>
                  </a:moveTo>
                  <a:lnTo>
                    <a:pt x="29" y="563"/>
                  </a:lnTo>
                  <a:lnTo>
                    <a:pt x="104" y="93"/>
                  </a:lnTo>
                  <a:lnTo>
                    <a:pt x="120" y="0"/>
                  </a:lnTo>
                  <a:lnTo>
                    <a:pt x="521" y="63"/>
                  </a:lnTo>
                  <a:lnTo>
                    <a:pt x="1018" y="116"/>
                  </a:lnTo>
                  <a:lnTo>
                    <a:pt x="982" y="498"/>
                  </a:lnTo>
                  <a:lnTo>
                    <a:pt x="948" y="879"/>
                  </a:lnTo>
                  <a:lnTo>
                    <a:pt x="270" y="798"/>
                  </a:lnTo>
                  <a:lnTo>
                    <a:pt x="0" y="755"/>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5" name="Freeform 140"/>
            <p:cNvSpPr>
              <a:spLocks noChangeAspect="1"/>
            </p:cNvSpPr>
            <p:nvPr/>
          </p:nvSpPr>
          <p:spPr bwMode="auto">
            <a:xfrm>
              <a:off x="4926320" y="5124932"/>
              <a:ext cx="23120" cy="15621"/>
            </a:xfrm>
            <a:custGeom>
              <a:avLst/>
              <a:gdLst/>
              <a:ahLst/>
              <a:cxnLst>
                <a:cxn ang="0">
                  <a:pos x="0" y="29"/>
                </a:cxn>
                <a:cxn ang="0">
                  <a:pos x="9" y="0"/>
                </a:cxn>
                <a:cxn ang="0">
                  <a:pos x="42" y="6"/>
                </a:cxn>
                <a:cxn ang="0">
                  <a:pos x="38" y="21"/>
                </a:cxn>
                <a:cxn ang="0">
                  <a:pos x="0" y="29"/>
                </a:cxn>
              </a:cxnLst>
              <a:rect l="0" t="0" r="r" b="b"/>
              <a:pathLst>
                <a:path w="42" h="29">
                  <a:moveTo>
                    <a:pt x="0" y="29"/>
                  </a:moveTo>
                  <a:lnTo>
                    <a:pt x="9" y="0"/>
                  </a:lnTo>
                  <a:lnTo>
                    <a:pt x="42" y="6"/>
                  </a:lnTo>
                  <a:lnTo>
                    <a:pt x="38" y="21"/>
                  </a:lnTo>
                  <a:lnTo>
                    <a:pt x="0" y="29"/>
                  </a:lnTo>
                  <a:close/>
                </a:path>
              </a:pathLst>
            </a:custGeom>
            <a:solidFill>
              <a:srgbClr val="0F56DC"/>
            </a:solidFill>
            <a:ln w="1651">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6" name="Freeform 141"/>
            <p:cNvSpPr>
              <a:spLocks noChangeAspect="1"/>
            </p:cNvSpPr>
            <p:nvPr/>
          </p:nvSpPr>
          <p:spPr bwMode="auto">
            <a:xfrm>
              <a:off x="4977185" y="5104625"/>
              <a:ext cx="41617" cy="18746"/>
            </a:xfrm>
            <a:custGeom>
              <a:avLst/>
              <a:gdLst/>
              <a:ahLst/>
              <a:cxnLst>
                <a:cxn ang="0">
                  <a:pos x="0" y="33"/>
                </a:cxn>
                <a:cxn ang="0">
                  <a:pos x="18" y="0"/>
                </a:cxn>
                <a:cxn ang="0">
                  <a:pos x="64" y="0"/>
                </a:cxn>
                <a:cxn ang="0">
                  <a:pos x="77" y="32"/>
                </a:cxn>
                <a:cxn ang="0">
                  <a:pos x="26" y="22"/>
                </a:cxn>
                <a:cxn ang="0">
                  <a:pos x="0" y="33"/>
                </a:cxn>
              </a:cxnLst>
              <a:rect l="0" t="0" r="r" b="b"/>
              <a:pathLst>
                <a:path w="77" h="33">
                  <a:moveTo>
                    <a:pt x="0" y="33"/>
                  </a:moveTo>
                  <a:lnTo>
                    <a:pt x="18" y="0"/>
                  </a:lnTo>
                  <a:lnTo>
                    <a:pt x="64" y="0"/>
                  </a:lnTo>
                  <a:lnTo>
                    <a:pt x="77" y="32"/>
                  </a:lnTo>
                  <a:lnTo>
                    <a:pt x="26" y="22"/>
                  </a:lnTo>
                  <a:lnTo>
                    <a:pt x="0" y="33"/>
                  </a:lnTo>
                  <a:close/>
                </a:path>
              </a:pathLst>
            </a:custGeom>
            <a:solidFill>
              <a:srgbClr val="0F56DC"/>
            </a:solidFill>
            <a:ln w="1651">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7" name="Freeform 142"/>
            <p:cNvSpPr>
              <a:spLocks noChangeAspect="1"/>
            </p:cNvSpPr>
            <p:nvPr/>
          </p:nvSpPr>
          <p:spPr bwMode="auto">
            <a:xfrm>
              <a:off x="5012636" y="4476645"/>
              <a:ext cx="747562" cy="665471"/>
            </a:xfrm>
            <a:custGeom>
              <a:avLst/>
              <a:gdLst/>
              <a:ahLst/>
              <a:cxnLst>
                <a:cxn ang="0">
                  <a:pos x="115" y="1124"/>
                </a:cxn>
                <a:cxn ang="0">
                  <a:pos x="267" y="1034"/>
                </a:cxn>
                <a:cxn ang="0">
                  <a:pos x="272" y="925"/>
                </a:cxn>
                <a:cxn ang="0">
                  <a:pos x="217" y="918"/>
                </a:cxn>
                <a:cxn ang="0">
                  <a:pos x="109" y="913"/>
                </a:cxn>
                <a:cxn ang="0">
                  <a:pos x="157" y="766"/>
                </a:cxn>
                <a:cxn ang="0">
                  <a:pos x="61" y="764"/>
                </a:cxn>
                <a:cxn ang="0">
                  <a:pos x="70" y="715"/>
                </a:cxn>
                <a:cxn ang="0">
                  <a:pos x="32" y="661"/>
                </a:cxn>
                <a:cxn ang="0">
                  <a:pos x="168" y="572"/>
                </a:cxn>
                <a:cxn ang="0">
                  <a:pos x="245" y="491"/>
                </a:cxn>
                <a:cxn ang="0">
                  <a:pos x="135" y="458"/>
                </a:cxn>
                <a:cxn ang="0">
                  <a:pos x="200" y="308"/>
                </a:cxn>
                <a:cxn ang="0">
                  <a:pos x="294" y="350"/>
                </a:cxn>
                <a:cxn ang="0">
                  <a:pos x="309" y="357"/>
                </a:cxn>
                <a:cxn ang="0">
                  <a:pos x="235" y="276"/>
                </a:cxn>
                <a:cxn ang="0">
                  <a:pos x="211" y="120"/>
                </a:cxn>
                <a:cxn ang="0">
                  <a:pos x="399" y="36"/>
                </a:cxn>
                <a:cxn ang="0">
                  <a:pos x="492" y="0"/>
                </a:cxn>
                <a:cxn ang="0">
                  <a:pos x="554" y="59"/>
                </a:cxn>
                <a:cxn ang="0">
                  <a:pos x="690" y="102"/>
                </a:cxn>
                <a:cxn ang="0">
                  <a:pos x="817" y="128"/>
                </a:cxn>
                <a:cxn ang="0">
                  <a:pos x="1000" y="886"/>
                </a:cxn>
                <a:cxn ang="0">
                  <a:pos x="1113" y="905"/>
                </a:cxn>
                <a:cxn ang="0">
                  <a:pos x="1172" y="928"/>
                </a:cxn>
                <a:cxn ang="0">
                  <a:pos x="1341" y="1116"/>
                </a:cxn>
                <a:cxn ang="0">
                  <a:pos x="1379" y="1232"/>
                </a:cxn>
                <a:cxn ang="0">
                  <a:pos x="1356" y="1187"/>
                </a:cxn>
                <a:cxn ang="0">
                  <a:pos x="1312" y="1173"/>
                </a:cxn>
                <a:cxn ang="0">
                  <a:pos x="1300" y="1143"/>
                </a:cxn>
                <a:cxn ang="0">
                  <a:pos x="1283" y="1112"/>
                </a:cxn>
                <a:cxn ang="0">
                  <a:pos x="1234" y="1075"/>
                </a:cxn>
                <a:cxn ang="0">
                  <a:pos x="1207" y="1011"/>
                </a:cxn>
                <a:cxn ang="0">
                  <a:pos x="1187" y="997"/>
                </a:cxn>
                <a:cxn ang="0">
                  <a:pos x="1147" y="928"/>
                </a:cxn>
                <a:cxn ang="0">
                  <a:pos x="1214" y="1030"/>
                </a:cxn>
                <a:cxn ang="0">
                  <a:pos x="1216" y="1072"/>
                </a:cxn>
                <a:cxn ang="0">
                  <a:pos x="1200" y="1094"/>
                </a:cxn>
                <a:cxn ang="0">
                  <a:pos x="1154" y="1000"/>
                </a:cxn>
                <a:cxn ang="0">
                  <a:pos x="1118" y="965"/>
                </a:cxn>
                <a:cxn ang="0">
                  <a:pos x="1105" y="1004"/>
                </a:cxn>
                <a:cxn ang="0">
                  <a:pos x="984" y="898"/>
                </a:cxn>
                <a:cxn ang="0">
                  <a:pos x="934" y="913"/>
                </a:cxn>
                <a:cxn ang="0">
                  <a:pos x="765" y="875"/>
                </a:cxn>
                <a:cxn ang="0">
                  <a:pos x="728" y="841"/>
                </a:cxn>
                <a:cxn ang="0">
                  <a:pos x="671" y="822"/>
                </a:cxn>
                <a:cxn ang="0">
                  <a:pos x="668" y="835"/>
                </a:cxn>
                <a:cxn ang="0">
                  <a:pos x="710" y="910"/>
                </a:cxn>
                <a:cxn ang="0">
                  <a:pos x="631" y="889"/>
                </a:cxn>
                <a:cxn ang="0">
                  <a:pos x="611" y="916"/>
                </a:cxn>
                <a:cxn ang="0">
                  <a:pos x="541" y="942"/>
                </a:cxn>
                <a:cxn ang="0">
                  <a:pos x="549" y="913"/>
                </a:cxn>
                <a:cxn ang="0">
                  <a:pos x="630" y="776"/>
                </a:cxn>
                <a:cxn ang="0">
                  <a:pos x="501" y="859"/>
                </a:cxn>
                <a:cxn ang="0">
                  <a:pos x="449" y="973"/>
                </a:cxn>
                <a:cxn ang="0">
                  <a:pos x="162" y="1146"/>
                </a:cxn>
                <a:cxn ang="0">
                  <a:pos x="36" y="1180"/>
                </a:cxn>
              </a:cxnLst>
              <a:rect l="0" t="0" r="r" b="b"/>
              <a:pathLst>
                <a:path w="1399" h="1232">
                  <a:moveTo>
                    <a:pt x="0" y="1176"/>
                  </a:moveTo>
                  <a:lnTo>
                    <a:pt x="13" y="1156"/>
                  </a:lnTo>
                  <a:lnTo>
                    <a:pt x="22" y="1158"/>
                  </a:lnTo>
                  <a:lnTo>
                    <a:pt x="80" y="1116"/>
                  </a:lnTo>
                  <a:lnTo>
                    <a:pt x="115" y="1124"/>
                  </a:lnTo>
                  <a:lnTo>
                    <a:pt x="123" y="1140"/>
                  </a:lnTo>
                  <a:lnTo>
                    <a:pt x="126" y="1124"/>
                  </a:lnTo>
                  <a:lnTo>
                    <a:pt x="162" y="1096"/>
                  </a:lnTo>
                  <a:lnTo>
                    <a:pt x="217" y="1075"/>
                  </a:lnTo>
                  <a:lnTo>
                    <a:pt x="267" y="1034"/>
                  </a:lnTo>
                  <a:lnTo>
                    <a:pt x="277" y="1038"/>
                  </a:lnTo>
                  <a:lnTo>
                    <a:pt x="285" y="984"/>
                  </a:lnTo>
                  <a:lnTo>
                    <a:pt x="316" y="942"/>
                  </a:lnTo>
                  <a:lnTo>
                    <a:pt x="265" y="945"/>
                  </a:lnTo>
                  <a:lnTo>
                    <a:pt x="272" y="925"/>
                  </a:lnTo>
                  <a:lnTo>
                    <a:pt x="286" y="925"/>
                  </a:lnTo>
                  <a:lnTo>
                    <a:pt x="272" y="916"/>
                  </a:lnTo>
                  <a:lnTo>
                    <a:pt x="247" y="940"/>
                  </a:lnTo>
                  <a:lnTo>
                    <a:pt x="245" y="958"/>
                  </a:lnTo>
                  <a:lnTo>
                    <a:pt x="217" y="918"/>
                  </a:lnTo>
                  <a:lnTo>
                    <a:pt x="206" y="925"/>
                  </a:lnTo>
                  <a:lnTo>
                    <a:pt x="191" y="904"/>
                  </a:lnTo>
                  <a:lnTo>
                    <a:pt x="152" y="920"/>
                  </a:lnTo>
                  <a:lnTo>
                    <a:pt x="144" y="922"/>
                  </a:lnTo>
                  <a:lnTo>
                    <a:pt x="109" y="913"/>
                  </a:lnTo>
                  <a:lnTo>
                    <a:pt x="144" y="883"/>
                  </a:lnTo>
                  <a:lnTo>
                    <a:pt x="135" y="875"/>
                  </a:lnTo>
                  <a:lnTo>
                    <a:pt x="144" y="856"/>
                  </a:lnTo>
                  <a:lnTo>
                    <a:pt x="140" y="796"/>
                  </a:lnTo>
                  <a:lnTo>
                    <a:pt x="157" y="766"/>
                  </a:lnTo>
                  <a:lnTo>
                    <a:pt x="129" y="788"/>
                  </a:lnTo>
                  <a:lnTo>
                    <a:pt x="130" y="806"/>
                  </a:lnTo>
                  <a:lnTo>
                    <a:pt x="104" y="822"/>
                  </a:lnTo>
                  <a:lnTo>
                    <a:pt x="71" y="811"/>
                  </a:lnTo>
                  <a:lnTo>
                    <a:pt x="61" y="764"/>
                  </a:lnTo>
                  <a:lnTo>
                    <a:pt x="39" y="744"/>
                  </a:lnTo>
                  <a:lnTo>
                    <a:pt x="39" y="730"/>
                  </a:lnTo>
                  <a:lnTo>
                    <a:pt x="54" y="730"/>
                  </a:lnTo>
                  <a:lnTo>
                    <a:pt x="60" y="719"/>
                  </a:lnTo>
                  <a:lnTo>
                    <a:pt x="70" y="715"/>
                  </a:lnTo>
                  <a:lnTo>
                    <a:pt x="60" y="713"/>
                  </a:lnTo>
                  <a:lnTo>
                    <a:pt x="68" y="704"/>
                  </a:lnTo>
                  <a:lnTo>
                    <a:pt x="55" y="689"/>
                  </a:lnTo>
                  <a:lnTo>
                    <a:pt x="50" y="697"/>
                  </a:lnTo>
                  <a:lnTo>
                    <a:pt x="32" y="661"/>
                  </a:lnTo>
                  <a:lnTo>
                    <a:pt x="44" y="635"/>
                  </a:lnTo>
                  <a:lnTo>
                    <a:pt x="108" y="589"/>
                  </a:lnTo>
                  <a:lnTo>
                    <a:pt x="123" y="558"/>
                  </a:lnTo>
                  <a:lnTo>
                    <a:pt x="138" y="554"/>
                  </a:lnTo>
                  <a:lnTo>
                    <a:pt x="168" y="572"/>
                  </a:lnTo>
                  <a:lnTo>
                    <a:pt x="191" y="566"/>
                  </a:lnTo>
                  <a:lnTo>
                    <a:pt x="202" y="551"/>
                  </a:lnTo>
                  <a:lnTo>
                    <a:pt x="248" y="558"/>
                  </a:lnTo>
                  <a:lnTo>
                    <a:pt x="257" y="508"/>
                  </a:lnTo>
                  <a:lnTo>
                    <a:pt x="245" y="491"/>
                  </a:lnTo>
                  <a:lnTo>
                    <a:pt x="275" y="473"/>
                  </a:lnTo>
                  <a:lnTo>
                    <a:pt x="247" y="461"/>
                  </a:lnTo>
                  <a:lnTo>
                    <a:pt x="207" y="488"/>
                  </a:lnTo>
                  <a:lnTo>
                    <a:pt x="203" y="463"/>
                  </a:lnTo>
                  <a:lnTo>
                    <a:pt x="135" y="458"/>
                  </a:lnTo>
                  <a:lnTo>
                    <a:pt x="102" y="430"/>
                  </a:lnTo>
                  <a:lnTo>
                    <a:pt x="98" y="380"/>
                  </a:lnTo>
                  <a:lnTo>
                    <a:pt x="119" y="389"/>
                  </a:lnTo>
                  <a:lnTo>
                    <a:pt x="71" y="338"/>
                  </a:lnTo>
                  <a:lnTo>
                    <a:pt x="200" y="308"/>
                  </a:lnTo>
                  <a:lnTo>
                    <a:pt x="219" y="315"/>
                  </a:lnTo>
                  <a:lnTo>
                    <a:pt x="202" y="338"/>
                  </a:lnTo>
                  <a:lnTo>
                    <a:pt x="267" y="371"/>
                  </a:lnTo>
                  <a:lnTo>
                    <a:pt x="296" y="362"/>
                  </a:lnTo>
                  <a:lnTo>
                    <a:pt x="294" y="350"/>
                  </a:lnTo>
                  <a:lnTo>
                    <a:pt x="270" y="342"/>
                  </a:lnTo>
                  <a:lnTo>
                    <a:pt x="257" y="297"/>
                  </a:lnTo>
                  <a:lnTo>
                    <a:pt x="274" y="311"/>
                  </a:lnTo>
                  <a:lnTo>
                    <a:pt x="280" y="338"/>
                  </a:lnTo>
                  <a:lnTo>
                    <a:pt x="309" y="357"/>
                  </a:lnTo>
                  <a:lnTo>
                    <a:pt x="337" y="353"/>
                  </a:lnTo>
                  <a:lnTo>
                    <a:pt x="330" y="336"/>
                  </a:lnTo>
                  <a:lnTo>
                    <a:pt x="284" y="326"/>
                  </a:lnTo>
                  <a:lnTo>
                    <a:pt x="292" y="297"/>
                  </a:lnTo>
                  <a:lnTo>
                    <a:pt x="235" y="276"/>
                  </a:lnTo>
                  <a:lnTo>
                    <a:pt x="234" y="237"/>
                  </a:lnTo>
                  <a:lnTo>
                    <a:pt x="219" y="210"/>
                  </a:lnTo>
                  <a:lnTo>
                    <a:pt x="176" y="159"/>
                  </a:lnTo>
                  <a:lnTo>
                    <a:pt x="192" y="157"/>
                  </a:lnTo>
                  <a:lnTo>
                    <a:pt x="211" y="120"/>
                  </a:lnTo>
                  <a:lnTo>
                    <a:pt x="258" y="135"/>
                  </a:lnTo>
                  <a:lnTo>
                    <a:pt x="295" y="118"/>
                  </a:lnTo>
                  <a:lnTo>
                    <a:pt x="350" y="49"/>
                  </a:lnTo>
                  <a:lnTo>
                    <a:pt x="363" y="60"/>
                  </a:lnTo>
                  <a:lnTo>
                    <a:pt x="399" y="36"/>
                  </a:lnTo>
                  <a:lnTo>
                    <a:pt x="400" y="57"/>
                  </a:lnTo>
                  <a:lnTo>
                    <a:pt x="417" y="52"/>
                  </a:lnTo>
                  <a:lnTo>
                    <a:pt x="407" y="40"/>
                  </a:lnTo>
                  <a:lnTo>
                    <a:pt x="457" y="33"/>
                  </a:lnTo>
                  <a:lnTo>
                    <a:pt x="492" y="0"/>
                  </a:lnTo>
                  <a:lnTo>
                    <a:pt x="516" y="21"/>
                  </a:lnTo>
                  <a:lnTo>
                    <a:pt x="509" y="49"/>
                  </a:lnTo>
                  <a:lnTo>
                    <a:pt x="526" y="52"/>
                  </a:lnTo>
                  <a:lnTo>
                    <a:pt x="532" y="25"/>
                  </a:lnTo>
                  <a:lnTo>
                    <a:pt x="554" y="59"/>
                  </a:lnTo>
                  <a:lnTo>
                    <a:pt x="595" y="59"/>
                  </a:lnTo>
                  <a:lnTo>
                    <a:pt x="599" y="88"/>
                  </a:lnTo>
                  <a:lnTo>
                    <a:pt x="673" y="96"/>
                  </a:lnTo>
                  <a:lnTo>
                    <a:pt x="671" y="111"/>
                  </a:lnTo>
                  <a:lnTo>
                    <a:pt x="690" y="102"/>
                  </a:lnTo>
                  <a:lnTo>
                    <a:pt x="709" y="125"/>
                  </a:lnTo>
                  <a:lnTo>
                    <a:pt x="746" y="120"/>
                  </a:lnTo>
                  <a:lnTo>
                    <a:pt x="780" y="135"/>
                  </a:lnTo>
                  <a:lnTo>
                    <a:pt x="817" y="120"/>
                  </a:lnTo>
                  <a:lnTo>
                    <a:pt x="817" y="128"/>
                  </a:lnTo>
                  <a:lnTo>
                    <a:pt x="829" y="124"/>
                  </a:lnTo>
                  <a:lnTo>
                    <a:pt x="888" y="154"/>
                  </a:lnTo>
                  <a:lnTo>
                    <a:pt x="934" y="869"/>
                  </a:lnTo>
                  <a:lnTo>
                    <a:pt x="1000" y="865"/>
                  </a:lnTo>
                  <a:lnTo>
                    <a:pt x="1000" y="886"/>
                  </a:lnTo>
                  <a:lnTo>
                    <a:pt x="1021" y="904"/>
                  </a:lnTo>
                  <a:lnTo>
                    <a:pt x="1063" y="938"/>
                  </a:lnTo>
                  <a:lnTo>
                    <a:pt x="1069" y="958"/>
                  </a:lnTo>
                  <a:lnTo>
                    <a:pt x="1103" y="935"/>
                  </a:lnTo>
                  <a:lnTo>
                    <a:pt x="1113" y="905"/>
                  </a:lnTo>
                  <a:lnTo>
                    <a:pt x="1133" y="893"/>
                  </a:lnTo>
                  <a:lnTo>
                    <a:pt x="1137" y="891"/>
                  </a:lnTo>
                  <a:lnTo>
                    <a:pt x="1158" y="905"/>
                  </a:lnTo>
                  <a:lnTo>
                    <a:pt x="1157" y="925"/>
                  </a:lnTo>
                  <a:lnTo>
                    <a:pt x="1172" y="928"/>
                  </a:lnTo>
                  <a:lnTo>
                    <a:pt x="1182" y="935"/>
                  </a:lnTo>
                  <a:lnTo>
                    <a:pt x="1187" y="949"/>
                  </a:lnTo>
                  <a:lnTo>
                    <a:pt x="1211" y="959"/>
                  </a:lnTo>
                  <a:lnTo>
                    <a:pt x="1309" y="1105"/>
                  </a:lnTo>
                  <a:lnTo>
                    <a:pt x="1341" y="1116"/>
                  </a:lnTo>
                  <a:lnTo>
                    <a:pt x="1392" y="1134"/>
                  </a:lnTo>
                  <a:lnTo>
                    <a:pt x="1399" y="1146"/>
                  </a:lnTo>
                  <a:lnTo>
                    <a:pt x="1383" y="1156"/>
                  </a:lnTo>
                  <a:lnTo>
                    <a:pt x="1389" y="1180"/>
                  </a:lnTo>
                  <a:lnTo>
                    <a:pt x="1379" y="1232"/>
                  </a:lnTo>
                  <a:lnTo>
                    <a:pt x="1373" y="1221"/>
                  </a:lnTo>
                  <a:lnTo>
                    <a:pt x="1365" y="1229"/>
                  </a:lnTo>
                  <a:lnTo>
                    <a:pt x="1353" y="1218"/>
                  </a:lnTo>
                  <a:lnTo>
                    <a:pt x="1369" y="1206"/>
                  </a:lnTo>
                  <a:lnTo>
                    <a:pt x="1356" y="1187"/>
                  </a:lnTo>
                  <a:lnTo>
                    <a:pt x="1356" y="1176"/>
                  </a:lnTo>
                  <a:lnTo>
                    <a:pt x="1341" y="1143"/>
                  </a:lnTo>
                  <a:lnTo>
                    <a:pt x="1332" y="1143"/>
                  </a:lnTo>
                  <a:lnTo>
                    <a:pt x="1316" y="1156"/>
                  </a:lnTo>
                  <a:lnTo>
                    <a:pt x="1312" y="1173"/>
                  </a:lnTo>
                  <a:lnTo>
                    <a:pt x="1297" y="1177"/>
                  </a:lnTo>
                  <a:lnTo>
                    <a:pt x="1296" y="1173"/>
                  </a:lnTo>
                  <a:lnTo>
                    <a:pt x="1307" y="1154"/>
                  </a:lnTo>
                  <a:lnTo>
                    <a:pt x="1309" y="1134"/>
                  </a:lnTo>
                  <a:lnTo>
                    <a:pt x="1300" y="1143"/>
                  </a:lnTo>
                  <a:lnTo>
                    <a:pt x="1296" y="1156"/>
                  </a:lnTo>
                  <a:lnTo>
                    <a:pt x="1258" y="1134"/>
                  </a:lnTo>
                  <a:lnTo>
                    <a:pt x="1262" y="1126"/>
                  </a:lnTo>
                  <a:lnTo>
                    <a:pt x="1279" y="1126"/>
                  </a:lnTo>
                  <a:lnTo>
                    <a:pt x="1283" y="1112"/>
                  </a:lnTo>
                  <a:lnTo>
                    <a:pt x="1296" y="1104"/>
                  </a:lnTo>
                  <a:lnTo>
                    <a:pt x="1294" y="1098"/>
                  </a:lnTo>
                  <a:lnTo>
                    <a:pt x="1275" y="1101"/>
                  </a:lnTo>
                  <a:lnTo>
                    <a:pt x="1269" y="1075"/>
                  </a:lnTo>
                  <a:lnTo>
                    <a:pt x="1234" y="1075"/>
                  </a:lnTo>
                  <a:lnTo>
                    <a:pt x="1222" y="1045"/>
                  </a:lnTo>
                  <a:lnTo>
                    <a:pt x="1234" y="1018"/>
                  </a:lnTo>
                  <a:lnTo>
                    <a:pt x="1220" y="1023"/>
                  </a:lnTo>
                  <a:lnTo>
                    <a:pt x="1214" y="1006"/>
                  </a:lnTo>
                  <a:lnTo>
                    <a:pt x="1207" y="1011"/>
                  </a:lnTo>
                  <a:lnTo>
                    <a:pt x="1201" y="1004"/>
                  </a:lnTo>
                  <a:lnTo>
                    <a:pt x="1211" y="981"/>
                  </a:lnTo>
                  <a:lnTo>
                    <a:pt x="1202" y="979"/>
                  </a:lnTo>
                  <a:lnTo>
                    <a:pt x="1200" y="992"/>
                  </a:lnTo>
                  <a:lnTo>
                    <a:pt x="1187" y="997"/>
                  </a:lnTo>
                  <a:lnTo>
                    <a:pt x="1172" y="988"/>
                  </a:lnTo>
                  <a:lnTo>
                    <a:pt x="1169" y="969"/>
                  </a:lnTo>
                  <a:lnTo>
                    <a:pt x="1153" y="945"/>
                  </a:lnTo>
                  <a:lnTo>
                    <a:pt x="1153" y="928"/>
                  </a:lnTo>
                  <a:lnTo>
                    <a:pt x="1147" y="928"/>
                  </a:lnTo>
                  <a:lnTo>
                    <a:pt x="1144" y="910"/>
                  </a:lnTo>
                  <a:lnTo>
                    <a:pt x="1142" y="916"/>
                  </a:lnTo>
                  <a:lnTo>
                    <a:pt x="1149" y="958"/>
                  </a:lnTo>
                  <a:lnTo>
                    <a:pt x="1164" y="988"/>
                  </a:lnTo>
                  <a:lnTo>
                    <a:pt x="1214" y="1030"/>
                  </a:lnTo>
                  <a:lnTo>
                    <a:pt x="1214" y="1038"/>
                  </a:lnTo>
                  <a:lnTo>
                    <a:pt x="1204" y="1036"/>
                  </a:lnTo>
                  <a:lnTo>
                    <a:pt x="1203" y="1045"/>
                  </a:lnTo>
                  <a:lnTo>
                    <a:pt x="1211" y="1042"/>
                  </a:lnTo>
                  <a:lnTo>
                    <a:pt x="1216" y="1072"/>
                  </a:lnTo>
                  <a:lnTo>
                    <a:pt x="1248" y="1087"/>
                  </a:lnTo>
                  <a:lnTo>
                    <a:pt x="1267" y="1116"/>
                  </a:lnTo>
                  <a:lnTo>
                    <a:pt x="1228" y="1125"/>
                  </a:lnTo>
                  <a:lnTo>
                    <a:pt x="1211" y="1176"/>
                  </a:lnTo>
                  <a:lnTo>
                    <a:pt x="1200" y="1094"/>
                  </a:lnTo>
                  <a:lnTo>
                    <a:pt x="1192" y="1086"/>
                  </a:lnTo>
                  <a:lnTo>
                    <a:pt x="1191" y="1070"/>
                  </a:lnTo>
                  <a:lnTo>
                    <a:pt x="1197" y="1065"/>
                  </a:lnTo>
                  <a:lnTo>
                    <a:pt x="1164" y="1003"/>
                  </a:lnTo>
                  <a:lnTo>
                    <a:pt x="1154" y="1000"/>
                  </a:lnTo>
                  <a:lnTo>
                    <a:pt x="1148" y="988"/>
                  </a:lnTo>
                  <a:lnTo>
                    <a:pt x="1137" y="991"/>
                  </a:lnTo>
                  <a:lnTo>
                    <a:pt x="1132" y="984"/>
                  </a:lnTo>
                  <a:lnTo>
                    <a:pt x="1123" y="950"/>
                  </a:lnTo>
                  <a:lnTo>
                    <a:pt x="1118" y="965"/>
                  </a:lnTo>
                  <a:lnTo>
                    <a:pt x="1093" y="955"/>
                  </a:lnTo>
                  <a:lnTo>
                    <a:pt x="1088" y="962"/>
                  </a:lnTo>
                  <a:lnTo>
                    <a:pt x="1119" y="981"/>
                  </a:lnTo>
                  <a:lnTo>
                    <a:pt x="1103" y="988"/>
                  </a:lnTo>
                  <a:lnTo>
                    <a:pt x="1105" y="1004"/>
                  </a:lnTo>
                  <a:lnTo>
                    <a:pt x="1080" y="992"/>
                  </a:lnTo>
                  <a:lnTo>
                    <a:pt x="1047" y="958"/>
                  </a:lnTo>
                  <a:lnTo>
                    <a:pt x="995" y="935"/>
                  </a:lnTo>
                  <a:lnTo>
                    <a:pt x="961" y="932"/>
                  </a:lnTo>
                  <a:lnTo>
                    <a:pt x="984" y="898"/>
                  </a:lnTo>
                  <a:lnTo>
                    <a:pt x="997" y="916"/>
                  </a:lnTo>
                  <a:lnTo>
                    <a:pt x="1000" y="898"/>
                  </a:lnTo>
                  <a:lnTo>
                    <a:pt x="978" y="883"/>
                  </a:lnTo>
                  <a:lnTo>
                    <a:pt x="964" y="911"/>
                  </a:lnTo>
                  <a:lnTo>
                    <a:pt x="934" y="913"/>
                  </a:lnTo>
                  <a:lnTo>
                    <a:pt x="808" y="898"/>
                  </a:lnTo>
                  <a:lnTo>
                    <a:pt x="813" y="878"/>
                  </a:lnTo>
                  <a:lnTo>
                    <a:pt x="800" y="884"/>
                  </a:lnTo>
                  <a:lnTo>
                    <a:pt x="784" y="864"/>
                  </a:lnTo>
                  <a:lnTo>
                    <a:pt x="765" y="875"/>
                  </a:lnTo>
                  <a:lnTo>
                    <a:pt x="757" y="861"/>
                  </a:lnTo>
                  <a:lnTo>
                    <a:pt x="724" y="875"/>
                  </a:lnTo>
                  <a:lnTo>
                    <a:pt x="723" y="864"/>
                  </a:lnTo>
                  <a:lnTo>
                    <a:pt x="736" y="842"/>
                  </a:lnTo>
                  <a:lnTo>
                    <a:pt x="728" y="841"/>
                  </a:lnTo>
                  <a:lnTo>
                    <a:pt x="739" y="833"/>
                  </a:lnTo>
                  <a:lnTo>
                    <a:pt x="701" y="838"/>
                  </a:lnTo>
                  <a:lnTo>
                    <a:pt x="687" y="824"/>
                  </a:lnTo>
                  <a:lnTo>
                    <a:pt x="676" y="833"/>
                  </a:lnTo>
                  <a:lnTo>
                    <a:pt x="671" y="822"/>
                  </a:lnTo>
                  <a:lnTo>
                    <a:pt x="680" y="811"/>
                  </a:lnTo>
                  <a:lnTo>
                    <a:pt x="661" y="818"/>
                  </a:lnTo>
                  <a:lnTo>
                    <a:pt x="663" y="824"/>
                  </a:lnTo>
                  <a:lnTo>
                    <a:pt x="652" y="835"/>
                  </a:lnTo>
                  <a:lnTo>
                    <a:pt x="668" y="835"/>
                  </a:lnTo>
                  <a:lnTo>
                    <a:pt x="661" y="854"/>
                  </a:lnTo>
                  <a:lnTo>
                    <a:pt x="676" y="862"/>
                  </a:lnTo>
                  <a:lnTo>
                    <a:pt x="691" y="874"/>
                  </a:lnTo>
                  <a:lnTo>
                    <a:pt x="714" y="862"/>
                  </a:lnTo>
                  <a:lnTo>
                    <a:pt x="710" y="910"/>
                  </a:lnTo>
                  <a:lnTo>
                    <a:pt x="673" y="911"/>
                  </a:lnTo>
                  <a:lnTo>
                    <a:pt x="673" y="896"/>
                  </a:lnTo>
                  <a:lnTo>
                    <a:pt x="661" y="889"/>
                  </a:lnTo>
                  <a:lnTo>
                    <a:pt x="632" y="901"/>
                  </a:lnTo>
                  <a:lnTo>
                    <a:pt x="631" y="889"/>
                  </a:lnTo>
                  <a:lnTo>
                    <a:pt x="621" y="898"/>
                  </a:lnTo>
                  <a:lnTo>
                    <a:pt x="618" y="886"/>
                  </a:lnTo>
                  <a:lnTo>
                    <a:pt x="595" y="883"/>
                  </a:lnTo>
                  <a:lnTo>
                    <a:pt x="613" y="910"/>
                  </a:lnTo>
                  <a:lnTo>
                    <a:pt x="611" y="916"/>
                  </a:lnTo>
                  <a:lnTo>
                    <a:pt x="599" y="911"/>
                  </a:lnTo>
                  <a:lnTo>
                    <a:pt x="576" y="925"/>
                  </a:lnTo>
                  <a:lnTo>
                    <a:pt x="570" y="920"/>
                  </a:lnTo>
                  <a:lnTo>
                    <a:pt x="549" y="955"/>
                  </a:lnTo>
                  <a:lnTo>
                    <a:pt x="541" y="942"/>
                  </a:lnTo>
                  <a:lnTo>
                    <a:pt x="536" y="950"/>
                  </a:lnTo>
                  <a:lnTo>
                    <a:pt x="516" y="946"/>
                  </a:lnTo>
                  <a:lnTo>
                    <a:pt x="514" y="928"/>
                  </a:lnTo>
                  <a:lnTo>
                    <a:pt x="537" y="928"/>
                  </a:lnTo>
                  <a:lnTo>
                    <a:pt x="549" y="913"/>
                  </a:lnTo>
                  <a:lnTo>
                    <a:pt x="513" y="911"/>
                  </a:lnTo>
                  <a:lnTo>
                    <a:pt x="546" y="830"/>
                  </a:lnTo>
                  <a:lnTo>
                    <a:pt x="601" y="815"/>
                  </a:lnTo>
                  <a:lnTo>
                    <a:pt x="595" y="797"/>
                  </a:lnTo>
                  <a:lnTo>
                    <a:pt x="630" y="776"/>
                  </a:lnTo>
                  <a:lnTo>
                    <a:pt x="582" y="788"/>
                  </a:lnTo>
                  <a:lnTo>
                    <a:pt x="591" y="748"/>
                  </a:lnTo>
                  <a:lnTo>
                    <a:pt x="569" y="797"/>
                  </a:lnTo>
                  <a:lnTo>
                    <a:pt x="537" y="811"/>
                  </a:lnTo>
                  <a:lnTo>
                    <a:pt x="501" y="859"/>
                  </a:lnTo>
                  <a:lnTo>
                    <a:pt x="477" y="859"/>
                  </a:lnTo>
                  <a:lnTo>
                    <a:pt x="489" y="886"/>
                  </a:lnTo>
                  <a:lnTo>
                    <a:pt x="426" y="939"/>
                  </a:lnTo>
                  <a:lnTo>
                    <a:pt x="455" y="950"/>
                  </a:lnTo>
                  <a:lnTo>
                    <a:pt x="449" y="973"/>
                  </a:lnTo>
                  <a:lnTo>
                    <a:pt x="306" y="1086"/>
                  </a:lnTo>
                  <a:lnTo>
                    <a:pt x="204" y="1116"/>
                  </a:lnTo>
                  <a:lnTo>
                    <a:pt x="234" y="1128"/>
                  </a:lnTo>
                  <a:lnTo>
                    <a:pt x="173" y="1163"/>
                  </a:lnTo>
                  <a:lnTo>
                    <a:pt x="162" y="1146"/>
                  </a:lnTo>
                  <a:lnTo>
                    <a:pt x="118" y="1163"/>
                  </a:lnTo>
                  <a:lnTo>
                    <a:pt x="88" y="1164"/>
                  </a:lnTo>
                  <a:lnTo>
                    <a:pt x="88" y="1143"/>
                  </a:lnTo>
                  <a:lnTo>
                    <a:pt x="48" y="1182"/>
                  </a:lnTo>
                  <a:lnTo>
                    <a:pt x="36" y="1180"/>
                  </a:lnTo>
                  <a:lnTo>
                    <a:pt x="36" y="1162"/>
                  </a:lnTo>
                  <a:lnTo>
                    <a:pt x="30" y="1180"/>
                  </a:lnTo>
                  <a:lnTo>
                    <a:pt x="0" y="1176"/>
                  </a:lnTo>
                  <a:close/>
                </a:path>
              </a:pathLst>
            </a:custGeom>
            <a:solidFill>
              <a:schemeClr val="accent2">
                <a:lumMod val="20000"/>
                <a:lumOff val="8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8" name="Freeform 146"/>
            <p:cNvSpPr>
              <a:spLocks noChangeAspect="1"/>
            </p:cNvSpPr>
            <p:nvPr/>
          </p:nvSpPr>
          <p:spPr bwMode="auto">
            <a:xfrm>
              <a:off x="5686213" y="5064009"/>
              <a:ext cx="13872" cy="26556"/>
            </a:xfrm>
            <a:custGeom>
              <a:avLst/>
              <a:gdLst/>
              <a:ahLst/>
              <a:cxnLst>
                <a:cxn ang="0">
                  <a:pos x="0" y="50"/>
                </a:cxn>
                <a:cxn ang="0">
                  <a:pos x="4" y="0"/>
                </a:cxn>
                <a:cxn ang="0">
                  <a:pos x="23" y="42"/>
                </a:cxn>
                <a:cxn ang="0">
                  <a:pos x="0" y="50"/>
                </a:cxn>
              </a:cxnLst>
              <a:rect l="0" t="0" r="r" b="b"/>
              <a:pathLst>
                <a:path w="23" h="50">
                  <a:moveTo>
                    <a:pt x="0" y="50"/>
                  </a:moveTo>
                  <a:lnTo>
                    <a:pt x="4" y="0"/>
                  </a:lnTo>
                  <a:lnTo>
                    <a:pt x="23" y="42"/>
                  </a:lnTo>
                  <a:lnTo>
                    <a:pt x="0" y="50"/>
                  </a:lnTo>
                  <a:close/>
                </a:path>
              </a:pathLst>
            </a:custGeom>
            <a:solidFill>
              <a:srgbClr val="0F56DC"/>
            </a:solidFill>
            <a:ln w="1651">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9" name="Freeform 147"/>
            <p:cNvSpPr>
              <a:spLocks noChangeAspect="1"/>
            </p:cNvSpPr>
            <p:nvPr/>
          </p:nvSpPr>
          <p:spPr bwMode="auto">
            <a:xfrm>
              <a:off x="7141261" y="4214206"/>
              <a:ext cx="154136" cy="418653"/>
            </a:xfrm>
            <a:custGeom>
              <a:avLst/>
              <a:gdLst/>
              <a:ahLst/>
              <a:cxnLst>
                <a:cxn ang="0">
                  <a:pos x="167" y="0"/>
                </a:cxn>
                <a:cxn ang="0">
                  <a:pos x="155" y="23"/>
                </a:cxn>
                <a:cxn ang="0">
                  <a:pos x="151" y="43"/>
                </a:cxn>
                <a:cxn ang="0">
                  <a:pos x="139" y="62"/>
                </a:cxn>
                <a:cxn ang="0">
                  <a:pos x="130" y="73"/>
                </a:cxn>
                <a:cxn ang="0">
                  <a:pos x="130" y="92"/>
                </a:cxn>
                <a:cxn ang="0">
                  <a:pos x="123" y="112"/>
                </a:cxn>
                <a:cxn ang="0">
                  <a:pos x="106" y="129"/>
                </a:cxn>
                <a:cxn ang="0">
                  <a:pos x="90" y="151"/>
                </a:cxn>
                <a:cxn ang="0">
                  <a:pos x="74" y="181"/>
                </a:cxn>
                <a:cxn ang="0">
                  <a:pos x="64" y="202"/>
                </a:cxn>
                <a:cxn ang="0">
                  <a:pos x="60" y="219"/>
                </a:cxn>
                <a:cxn ang="0">
                  <a:pos x="52" y="238"/>
                </a:cxn>
                <a:cxn ang="0">
                  <a:pos x="48" y="267"/>
                </a:cxn>
                <a:cxn ang="0">
                  <a:pos x="40" y="289"/>
                </a:cxn>
                <a:cxn ang="0">
                  <a:pos x="40" y="305"/>
                </a:cxn>
                <a:cxn ang="0">
                  <a:pos x="40" y="336"/>
                </a:cxn>
                <a:cxn ang="0">
                  <a:pos x="45" y="347"/>
                </a:cxn>
                <a:cxn ang="0">
                  <a:pos x="45" y="370"/>
                </a:cxn>
                <a:cxn ang="0">
                  <a:pos x="48" y="387"/>
                </a:cxn>
                <a:cxn ang="0">
                  <a:pos x="60" y="404"/>
                </a:cxn>
                <a:cxn ang="0">
                  <a:pos x="64" y="418"/>
                </a:cxn>
                <a:cxn ang="0">
                  <a:pos x="52" y="404"/>
                </a:cxn>
                <a:cxn ang="0">
                  <a:pos x="60" y="426"/>
                </a:cxn>
                <a:cxn ang="0">
                  <a:pos x="64" y="438"/>
                </a:cxn>
                <a:cxn ang="0">
                  <a:pos x="81" y="452"/>
                </a:cxn>
                <a:cxn ang="0">
                  <a:pos x="74" y="460"/>
                </a:cxn>
                <a:cxn ang="0">
                  <a:pos x="74" y="503"/>
                </a:cxn>
                <a:cxn ang="0">
                  <a:pos x="69" y="534"/>
                </a:cxn>
                <a:cxn ang="0">
                  <a:pos x="90" y="568"/>
                </a:cxn>
                <a:cxn ang="0">
                  <a:pos x="21" y="644"/>
                </a:cxn>
                <a:cxn ang="0">
                  <a:pos x="32" y="628"/>
                </a:cxn>
                <a:cxn ang="0">
                  <a:pos x="7" y="730"/>
                </a:cxn>
                <a:cxn ang="0">
                  <a:pos x="0" y="778"/>
                </a:cxn>
                <a:cxn ang="0">
                  <a:pos x="146" y="759"/>
                </a:cxn>
                <a:cxn ang="0">
                  <a:pos x="135" y="757"/>
                </a:cxn>
                <a:cxn ang="0">
                  <a:pos x="295" y="766"/>
                </a:cxn>
                <a:cxn ang="0">
                  <a:pos x="284" y="757"/>
                </a:cxn>
              </a:cxnLst>
              <a:rect l="0" t="0" r="r" b="b"/>
              <a:pathLst>
                <a:path w="295" h="778">
                  <a:moveTo>
                    <a:pt x="167" y="0"/>
                  </a:moveTo>
                  <a:lnTo>
                    <a:pt x="155" y="23"/>
                  </a:lnTo>
                  <a:lnTo>
                    <a:pt x="151" y="43"/>
                  </a:lnTo>
                  <a:lnTo>
                    <a:pt x="139" y="62"/>
                  </a:lnTo>
                  <a:lnTo>
                    <a:pt x="130" y="73"/>
                  </a:lnTo>
                  <a:lnTo>
                    <a:pt x="130" y="92"/>
                  </a:lnTo>
                  <a:lnTo>
                    <a:pt x="123" y="112"/>
                  </a:lnTo>
                  <a:lnTo>
                    <a:pt x="106" y="129"/>
                  </a:lnTo>
                  <a:lnTo>
                    <a:pt x="90" y="151"/>
                  </a:lnTo>
                  <a:lnTo>
                    <a:pt x="74" y="181"/>
                  </a:lnTo>
                  <a:lnTo>
                    <a:pt x="64" y="202"/>
                  </a:lnTo>
                  <a:lnTo>
                    <a:pt x="60" y="219"/>
                  </a:lnTo>
                  <a:lnTo>
                    <a:pt x="52" y="238"/>
                  </a:lnTo>
                  <a:lnTo>
                    <a:pt x="48" y="267"/>
                  </a:lnTo>
                  <a:lnTo>
                    <a:pt x="40" y="289"/>
                  </a:lnTo>
                  <a:lnTo>
                    <a:pt x="40" y="305"/>
                  </a:lnTo>
                  <a:lnTo>
                    <a:pt x="40" y="336"/>
                  </a:lnTo>
                  <a:lnTo>
                    <a:pt x="45" y="347"/>
                  </a:lnTo>
                  <a:lnTo>
                    <a:pt x="45" y="370"/>
                  </a:lnTo>
                  <a:lnTo>
                    <a:pt x="48" y="387"/>
                  </a:lnTo>
                  <a:lnTo>
                    <a:pt x="60" y="404"/>
                  </a:lnTo>
                  <a:lnTo>
                    <a:pt x="64" y="418"/>
                  </a:lnTo>
                  <a:lnTo>
                    <a:pt x="52" y="404"/>
                  </a:lnTo>
                  <a:lnTo>
                    <a:pt x="60" y="426"/>
                  </a:lnTo>
                  <a:lnTo>
                    <a:pt x="64" y="438"/>
                  </a:lnTo>
                  <a:lnTo>
                    <a:pt x="81" y="452"/>
                  </a:lnTo>
                  <a:lnTo>
                    <a:pt x="74" y="460"/>
                  </a:lnTo>
                  <a:lnTo>
                    <a:pt x="74" y="503"/>
                  </a:lnTo>
                  <a:lnTo>
                    <a:pt x="69" y="534"/>
                  </a:lnTo>
                  <a:lnTo>
                    <a:pt x="90" y="568"/>
                  </a:lnTo>
                  <a:lnTo>
                    <a:pt x="21" y="644"/>
                  </a:lnTo>
                  <a:lnTo>
                    <a:pt x="32" y="628"/>
                  </a:lnTo>
                  <a:lnTo>
                    <a:pt x="7" y="730"/>
                  </a:lnTo>
                  <a:lnTo>
                    <a:pt x="0" y="778"/>
                  </a:lnTo>
                  <a:lnTo>
                    <a:pt x="146" y="759"/>
                  </a:lnTo>
                  <a:lnTo>
                    <a:pt x="135" y="757"/>
                  </a:lnTo>
                  <a:lnTo>
                    <a:pt x="295" y="766"/>
                  </a:lnTo>
                  <a:lnTo>
                    <a:pt x="284" y="757"/>
                  </a:lnTo>
                </a:path>
              </a:pathLst>
            </a:custGeom>
            <a:noFill/>
            <a:ln w="1588">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0" name="Freeform 148"/>
            <p:cNvSpPr>
              <a:spLocks noChangeAspect="1"/>
            </p:cNvSpPr>
            <p:nvPr/>
          </p:nvSpPr>
          <p:spPr bwMode="auto">
            <a:xfrm>
              <a:off x="7141261" y="4203271"/>
              <a:ext cx="271280" cy="503008"/>
            </a:xfrm>
            <a:custGeom>
              <a:avLst/>
              <a:gdLst/>
              <a:ahLst/>
              <a:cxnLst>
                <a:cxn ang="0">
                  <a:pos x="0" y="790"/>
                </a:cxn>
                <a:cxn ang="0">
                  <a:pos x="2" y="755"/>
                </a:cxn>
                <a:cxn ang="0">
                  <a:pos x="35" y="648"/>
                </a:cxn>
                <a:cxn ang="0">
                  <a:pos x="86" y="578"/>
                </a:cxn>
                <a:cxn ang="0">
                  <a:pos x="70" y="558"/>
                </a:cxn>
                <a:cxn ang="0">
                  <a:pos x="75" y="489"/>
                </a:cxn>
                <a:cxn ang="0">
                  <a:pos x="50" y="410"/>
                </a:cxn>
                <a:cxn ang="0">
                  <a:pos x="41" y="306"/>
                </a:cxn>
                <a:cxn ang="0">
                  <a:pos x="79" y="193"/>
                </a:cxn>
                <a:cxn ang="0">
                  <a:pos x="131" y="112"/>
                </a:cxn>
                <a:cxn ang="0">
                  <a:pos x="129" y="91"/>
                </a:cxn>
                <a:cxn ang="0">
                  <a:pos x="171" y="19"/>
                </a:cxn>
                <a:cxn ang="0">
                  <a:pos x="479" y="0"/>
                </a:cxn>
                <a:cxn ang="0">
                  <a:pos x="492" y="15"/>
                </a:cxn>
                <a:cxn ang="0">
                  <a:pos x="479" y="596"/>
                </a:cxn>
                <a:cxn ang="0">
                  <a:pos x="514" y="876"/>
                </a:cxn>
                <a:cxn ang="0">
                  <a:pos x="499" y="888"/>
                </a:cxn>
                <a:cxn ang="0">
                  <a:pos x="480" y="876"/>
                </a:cxn>
                <a:cxn ang="0">
                  <a:pos x="457" y="888"/>
                </a:cxn>
                <a:cxn ang="0">
                  <a:pos x="435" y="872"/>
                </a:cxn>
                <a:cxn ang="0">
                  <a:pos x="433" y="881"/>
                </a:cxn>
                <a:cxn ang="0">
                  <a:pos x="408" y="885"/>
                </a:cxn>
                <a:cxn ang="0">
                  <a:pos x="376" y="902"/>
                </a:cxn>
                <a:cxn ang="0">
                  <a:pos x="365" y="893"/>
                </a:cxn>
                <a:cxn ang="0">
                  <a:pos x="349" y="925"/>
                </a:cxn>
                <a:cxn ang="0">
                  <a:pos x="334" y="931"/>
                </a:cxn>
                <a:cxn ang="0">
                  <a:pos x="284" y="841"/>
                </a:cxn>
                <a:cxn ang="0">
                  <a:pos x="293" y="777"/>
                </a:cxn>
                <a:cxn ang="0">
                  <a:pos x="0" y="790"/>
                </a:cxn>
              </a:cxnLst>
              <a:rect l="0" t="0" r="r" b="b"/>
              <a:pathLst>
                <a:path w="514" h="931">
                  <a:moveTo>
                    <a:pt x="0" y="790"/>
                  </a:moveTo>
                  <a:lnTo>
                    <a:pt x="2" y="755"/>
                  </a:lnTo>
                  <a:lnTo>
                    <a:pt x="35" y="648"/>
                  </a:lnTo>
                  <a:lnTo>
                    <a:pt x="86" y="578"/>
                  </a:lnTo>
                  <a:lnTo>
                    <a:pt x="70" y="558"/>
                  </a:lnTo>
                  <a:lnTo>
                    <a:pt x="75" y="489"/>
                  </a:lnTo>
                  <a:lnTo>
                    <a:pt x="50" y="410"/>
                  </a:lnTo>
                  <a:lnTo>
                    <a:pt x="41" y="306"/>
                  </a:lnTo>
                  <a:lnTo>
                    <a:pt x="79" y="193"/>
                  </a:lnTo>
                  <a:lnTo>
                    <a:pt x="131" y="112"/>
                  </a:lnTo>
                  <a:lnTo>
                    <a:pt x="129" y="91"/>
                  </a:lnTo>
                  <a:lnTo>
                    <a:pt x="171" y="19"/>
                  </a:lnTo>
                  <a:lnTo>
                    <a:pt x="479" y="0"/>
                  </a:lnTo>
                  <a:lnTo>
                    <a:pt x="492" y="15"/>
                  </a:lnTo>
                  <a:lnTo>
                    <a:pt x="479" y="596"/>
                  </a:lnTo>
                  <a:lnTo>
                    <a:pt x="514" y="876"/>
                  </a:lnTo>
                  <a:lnTo>
                    <a:pt x="499" y="888"/>
                  </a:lnTo>
                  <a:lnTo>
                    <a:pt x="480" y="876"/>
                  </a:lnTo>
                  <a:lnTo>
                    <a:pt x="457" y="888"/>
                  </a:lnTo>
                  <a:lnTo>
                    <a:pt x="435" y="872"/>
                  </a:lnTo>
                  <a:lnTo>
                    <a:pt x="433" y="881"/>
                  </a:lnTo>
                  <a:lnTo>
                    <a:pt x="408" y="885"/>
                  </a:lnTo>
                  <a:lnTo>
                    <a:pt x="376" y="902"/>
                  </a:lnTo>
                  <a:lnTo>
                    <a:pt x="365" y="893"/>
                  </a:lnTo>
                  <a:lnTo>
                    <a:pt x="349" y="925"/>
                  </a:lnTo>
                  <a:lnTo>
                    <a:pt x="334" y="931"/>
                  </a:lnTo>
                  <a:lnTo>
                    <a:pt x="284" y="841"/>
                  </a:lnTo>
                  <a:lnTo>
                    <a:pt x="293" y="777"/>
                  </a:lnTo>
                  <a:lnTo>
                    <a:pt x="0" y="790"/>
                  </a:lnTo>
                  <a:close/>
                </a:path>
              </a:pathLst>
            </a:custGeom>
            <a:solidFill>
              <a:schemeClr val="accent2">
                <a:lumMod val="20000"/>
                <a:lumOff val="8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1" name="Oval 160"/>
            <p:cNvSpPr>
              <a:spLocks noChangeArrowheads="1"/>
            </p:cNvSpPr>
            <p:nvPr/>
          </p:nvSpPr>
          <p:spPr bwMode="auto">
            <a:xfrm>
              <a:off x="8388996" y="3795363"/>
              <a:ext cx="147972" cy="149965"/>
            </a:xfrm>
            <a:prstGeom prst="ellipse">
              <a:avLst/>
            </a:prstGeom>
            <a:solidFill>
              <a:schemeClr val="accent2">
                <a:lumMod val="75000"/>
              </a:schemeClr>
            </a:solidFill>
            <a:ln w="9525">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79" name="Text Box 8"/>
          <p:cNvSpPr txBox="1">
            <a:spLocks noChangeAspect="1" noChangeArrowheads="1"/>
          </p:cNvSpPr>
          <p:nvPr/>
        </p:nvSpPr>
        <p:spPr bwMode="auto">
          <a:xfrm>
            <a:off x="6202968" y="4313251"/>
            <a:ext cx="857250" cy="381000"/>
          </a:xfrm>
          <a:prstGeom prst="rect">
            <a:avLst/>
          </a:prstGeom>
          <a:noFill/>
          <a:ln w="9525">
            <a:noFill/>
            <a:miter lim="800000"/>
            <a:headEnd/>
            <a:tailEnd/>
          </a:ln>
          <a:effectLst/>
        </p:spPr>
        <p:txBody>
          <a:bodyPr>
            <a:spAutoFit/>
          </a:bodyPr>
          <a:lstStyle/>
          <a:p>
            <a:pPr algn="l"/>
            <a:r>
              <a:rPr lang="en-US" sz="1900" dirty="0" smtClean="0">
                <a:solidFill>
                  <a:schemeClr val="accent4">
                    <a:lumMod val="50000"/>
                  </a:schemeClr>
                </a:solidFill>
              </a:rPr>
              <a:t>≥50</a:t>
            </a:r>
            <a:r>
              <a:rPr lang="en-US" sz="1900" dirty="0">
                <a:solidFill>
                  <a:schemeClr val="accent4">
                    <a:lumMod val="50000"/>
                  </a:schemeClr>
                </a:solidFill>
              </a:rPr>
              <a:t>%</a:t>
            </a:r>
          </a:p>
        </p:txBody>
      </p:sp>
      <p:sp>
        <p:nvSpPr>
          <p:cNvPr id="80" name="Text Box 9"/>
          <p:cNvSpPr txBox="1">
            <a:spLocks noChangeAspect="1" noChangeArrowheads="1"/>
          </p:cNvSpPr>
          <p:nvPr/>
        </p:nvSpPr>
        <p:spPr bwMode="auto">
          <a:xfrm>
            <a:off x="4359422" y="4334438"/>
            <a:ext cx="1223412" cy="384721"/>
          </a:xfrm>
          <a:prstGeom prst="rect">
            <a:avLst/>
          </a:prstGeom>
          <a:noFill/>
          <a:ln w="9525">
            <a:noFill/>
            <a:miter lim="800000"/>
            <a:headEnd/>
            <a:tailEnd/>
          </a:ln>
          <a:effectLst/>
        </p:spPr>
        <p:txBody>
          <a:bodyPr wrap="none">
            <a:spAutoFit/>
          </a:bodyPr>
          <a:lstStyle/>
          <a:p>
            <a:pPr algn="l"/>
            <a:r>
              <a:rPr lang="en-US" sz="1900" dirty="0">
                <a:solidFill>
                  <a:schemeClr val="accent4">
                    <a:lumMod val="50000"/>
                  </a:schemeClr>
                </a:solidFill>
              </a:rPr>
              <a:t>25%–49%</a:t>
            </a:r>
            <a:endParaRPr lang="en-US" sz="3200" b="0" dirty="0">
              <a:solidFill>
                <a:schemeClr val="accent4">
                  <a:lumMod val="50000"/>
                </a:schemeClr>
              </a:solidFill>
            </a:endParaRPr>
          </a:p>
        </p:txBody>
      </p:sp>
      <p:sp>
        <p:nvSpPr>
          <p:cNvPr id="81" name="Text Box 10"/>
          <p:cNvSpPr txBox="1">
            <a:spLocks noChangeAspect="1" noChangeArrowheads="1"/>
          </p:cNvSpPr>
          <p:nvPr/>
        </p:nvSpPr>
        <p:spPr bwMode="auto">
          <a:xfrm>
            <a:off x="2998679" y="4335413"/>
            <a:ext cx="812800" cy="381000"/>
          </a:xfrm>
          <a:prstGeom prst="rect">
            <a:avLst/>
          </a:prstGeom>
          <a:noFill/>
          <a:ln w="9525">
            <a:noFill/>
            <a:miter lim="800000"/>
            <a:headEnd/>
            <a:tailEnd/>
          </a:ln>
          <a:effectLst/>
        </p:spPr>
        <p:txBody>
          <a:bodyPr>
            <a:spAutoFit/>
          </a:bodyPr>
          <a:lstStyle/>
          <a:p>
            <a:pPr algn="l"/>
            <a:r>
              <a:rPr lang="en-US" sz="1900" dirty="0" smtClean="0">
                <a:solidFill>
                  <a:schemeClr val="accent4">
                    <a:lumMod val="50000"/>
                  </a:schemeClr>
                </a:solidFill>
              </a:rPr>
              <a:t>≤24%</a:t>
            </a:r>
            <a:endParaRPr lang="en-US" sz="4400" b="0" dirty="0">
              <a:solidFill>
                <a:schemeClr val="accent4">
                  <a:lumMod val="50000"/>
                </a:schemeClr>
              </a:solidFill>
            </a:endParaRPr>
          </a:p>
        </p:txBody>
      </p:sp>
      <p:sp>
        <p:nvSpPr>
          <p:cNvPr id="82" name="Rectangle 5"/>
          <p:cNvSpPr>
            <a:spLocks noChangeAspect="1" noChangeArrowheads="1"/>
          </p:cNvSpPr>
          <p:nvPr/>
        </p:nvSpPr>
        <p:spPr bwMode="auto">
          <a:xfrm>
            <a:off x="5660043" y="4401119"/>
            <a:ext cx="487362" cy="215900"/>
          </a:xfrm>
          <a:prstGeom prst="rect">
            <a:avLst/>
          </a:prstGeom>
          <a:solidFill>
            <a:schemeClr val="accent2">
              <a:lumMod val="75000"/>
            </a:schemeClr>
          </a:solidFill>
          <a:ln w="952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83" name="Rectangle 6"/>
          <p:cNvSpPr>
            <a:spLocks noChangeAspect="1" noChangeArrowheads="1"/>
          </p:cNvSpPr>
          <p:nvPr/>
        </p:nvSpPr>
        <p:spPr bwMode="auto">
          <a:xfrm>
            <a:off x="3816497" y="4397938"/>
            <a:ext cx="487362" cy="215900"/>
          </a:xfrm>
          <a:prstGeom prst="rect">
            <a:avLst/>
          </a:prstGeom>
          <a:solidFill>
            <a:schemeClr val="accent2">
              <a:lumMod val="60000"/>
              <a:lumOff val="40000"/>
            </a:schemeClr>
          </a:solidFill>
          <a:ln w="952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84" name="Rectangle 7"/>
          <p:cNvSpPr>
            <a:spLocks noChangeAspect="1" noChangeArrowheads="1"/>
          </p:cNvSpPr>
          <p:nvPr/>
        </p:nvSpPr>
        <p:spPr bwMode="auto">
          <a:xfrm>
            <a:off x="2455754" y="4411613"/>
            <a:ext cx="471487" cy="209550"/>
          </a:xfrm>
          <a:prstGeom prst="rect">
            <a:avLst/>
          </a:prstGeom>
          <a:solidFill>
            <a:schemeClr val="accent2">
              <a:lumMod val="20000"/>
              <a:lumOff val="80000"/>
            </a:schemeClr>
          </a:solidFill>
          <a:ln w="9525">
            <a:solidFill>
              <a:srgbClr val="000000"/>
            </a:solidFill>
            <a:miter lim="800000"/>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002060"/>
              </a:solidFill>
              <a:effectLst/>
              <a:uLnTx/>
              <a:uFillTx/>
            </a:endParaRPr>
          </a:p>
        </p:txBody>
      </p:sp>
      <p:grpSp>
        <p:nvGrpSpPr>
          <p:cNvPr id="87" name="Group 86"/>
          <p:cNvGrpSpPr/>
          <p:nvPr/>
        </p:nvGrpSpPr>
        <p:grpSpPr>
          <a:xfrm>
            <a:off x="352425" y="1623348"/>
            <a:ext cx="3657600" cy="2286000"/>
            <a:chOff x="352425" y="2362200"/>
            <a:chExt cx="4143375" cy="2787651"/>
          </a:xfrm>
        </p:grpSpPr>
        <p:sp>
          <p:nvSpPr>
            <p:cNvPr id="88" name="Freeform 11"/>
            <p:cNvSpPr>
              <a:spLocks noChangeAspect="1"/>
            </p:cNvSpPr>
            <p:nvPr/>
          </p:nvSpPr>
          <p:spPr bwMode="auto">
            <a:xfrm>
              <a:off x="352425" y="3054350"/>
              <a:ext cx="628650" cy="1174750"/>
            </a:xfrm>
            <a:custGeom>
              <a:avLst/>
              <a:gdLst/>
              <a:ahLst/>
              <a:cxnLst>
                <a:cxn ang="0">
                  <a:pos x="26" y="372"/>
                </a:cxn>
                <a:cxn ang="0">
                  <a:pos x="40" y="416"/>
                </a:cxn>
                <a:cxn ang="0">
                  <a:pos x="8" y="578"/>
                </a:cxn>
                <a:cxn ang="0">
                  <a:pos x="30" y="624"/>
                </a:cxn>
                <a:cxn ang="0">
                  <a:pos x="119" y="837"/>
                </a:cxn>
                <a:cxn ang="0">
                  <a:pos x="129" y="832"/>
                </a:cxn>
                <a:cxn ang="0">
                  <a:pos x="133" y="786"/>
                </a:cxn>
                <a:cxn ang="0">
                  <a:pos x="147" y="777"/>
                </a:cxn>
                <a:cxn ang="0">
                  <a:pos x="164" y="790"/>
                </a:cxn>
                <a:cxn ang="0">
                  <a:pos x="136" y="816"/>
                </a:cxn>
                <a:cxn ang="0">
                  <a:pos x="147" y="835"/>
                </a:cxn>
                <a:cxn ang="0">
                  <a:pos x="172" y="924"/>
                </a:cxn>
                <a:cxn ang="0">
                  <a:pos x="157" y="919"/>
                </a:cxn>
                <a:cxn ang="0">
                  <a:pos x="125" y="884"/>
                </a:cxn>
                <a:cxn ang="0">
                  <a:pos x="133" y="849"/>
                </a:cxn>
                <a:cxn ang="0">
                  <a:pos x="119" y="850"/>
                </a:cxn>
                <a:cxn ang="0">
                  <a:pos x="98" y="888"/>
                </a:cxn>
                <a:cxn ang="0">
                  <a:pos x="107" y="972"/>
                </a:cxn>
                <a:cxn ang="0">
                  <a:pos x="125" y="1009"/>
                </a:cxn>
                <a:cxn ang="0">
                  <a:pos x="167" y="1041"/>
                </a:cxn>
                <a:cxn ang="0">
                  <a:pos x="152" y="1083"/>
                </a:cxn>
                <a:cxn ang="0">
                  <a:pos x="129" y="1090"/>
                </a:cxn>
                <a:cxn ang="0">
                  <a:pos x="125" y="1142"/>
                </a:cxn>
                <a:cxn ang="0">
                  <a:pos x="180" y="1267"/>
                </a:cxn>
                <a:cxn ang="0">
                  <a:pos x="225" y="1341"/>
                </a:cxn>
                <a:cxn ang="0">
                  <a:pos x="219" y="1388"/>
                </a:cxn>
                <a:cxn ang="0">
                  <a:pos x="246" y="1417"/>
                </a:cxn>
                <a:cxn ang="0">
                  <a:pos x="234" y="1446"/>
                </a:cxn>
                <a:cxn ang="0">
                  <a:pos x="218" y="1517"/>
                </a:cxn>
                <a:cxn ang="0">
                  <a:pos x="239" y="1544"/>
                </a:cxn>
                <a:cxn ang="0">
                  <a:pos x="378" y="1595"/>
                </a:cxn>
                <a:cxn ang="0">
                  <a:pos x="436" y="1676"/>
                </a:cxn>
                <a:cxn ang="0">
                  <a:pos x="502" y="1704"/>
                </a:cxn>
                <a:cxn ang="0">
                  <a:pos x="503" y="1751"/>
                </a:cxn>
                <a:cxn ang="0">
                  <a:pos x="547" y="1763"/>
                </a:cxn>
                <a:cxn ang="0">
                  <a:pos x="606" y="1846"/>
                </a:cxn>
                <a:cxn ang="0">
                  <a:pos x="639" y="1918"/>
                </a:cxn>
                <a:cxn ang="0">
                  <a:pos x="641" y="2030"/>
                </a:cxn>
                <a:cxn ang="0">
                  <a:pos x="1047" y="2057"/>
                </a:cxn>
                <a:cxn ang="0">
                  <a:pos x="1022" y="2009"/>
                </a:cxn>
                <a:cxn ang="0">
                  <a:pos x="1035" y="1945"/>
                </a:cxn>
                <a:cxn ang="0">
                  <a:pos x="1101" y="1832"/>
                </a:cxn>
                <a:cxn ang="0">
                  <a:pos x="1147" y="1801"/>
                </a:cxn>
                <a:cxn ang="0">
                  <a:pos x="1119" y="1760"/>
                </a:cxn>
                <a:cxn ang="0">
                  <a:pos x="1102" y="1648"/>
                </a:cxn>
                <a:cxn ang="0">
                  <a:pos x="558" y="794"/>
                </a:cxn>
                <a:cxn ang="0">
                  <a:pos x="516" y="706"/>
                </a:cxn>
                <a:cxn ang="0">
                  <a:pos x="652" y="160"/>
                </a:cxn>
                <a:cxn ang="0">
                  <a:pos x="110" y="0"/>
                </a:cxn>
                <a:cxn ang="0">
                  <a:pos x="95" y="32"/>
                </a:cxn>
                <a:cxn ang="0">
                  <a:pos x="98" y="103"/>
                </a:cxn>
                <a:cxn ang="0">
                  <a:pos x="0" y="275"/>
                </a:cxn>
                <a:cxn ang="0">
                  <a:pos x="26" y="372"/>
                </a:cxn>
              </a:cxnLst>
              <a:rect l="0" t="0" r="r" b="b"/>
              <a:pathLst>
                <a:path w="1147" h="2057">
                  <a:moveTo>
                    <a:pt x="26" y="372"/>
                  </a:moveTo>
                  <a:lnTo>
                    <a:pt x="40" y="416"/>
                  </a:lnTo>
                  <a:lnTo>
                    <a:pt x="8" y="578"/>
                  </a:lnTo>
                  <a:lnTo>
                    <a:pt x="30" y="624"/>
                  </a:lnTo>
                  <a:lnTo>
                    <a:pt x="119" y="837"/>
                  </a:lnTo>
                  <a:lnTo>
                    <a:pt x="129" y="832"/>
                  </a:lnTo>
                  <a:lnTo>
                    <a:pt x="133" y="786"/>
                  </a:lnTo>
                  <a:lnTo>
                    <a:pt x="147" y="777"/>
                  </a:lnTo>
                  <a:lnTo>
                    <a:pt x="164" y="790"/>
                  </a:lnTo>
                  <a:lnTo>
                    <a:pt x="136" y="816"/>
                  </a:lnTo>
                  <a:lnTo>
                    <a:pt x="147" y="835"/>
                  </a:lnTo>
                  <a:lnTo>
                    <a:pt x="172" y="924"/>
                  </a:lnTo>
                  <a:lnTo>
                    <a:pt x="157" y="919"/>
                  </a:lnTo>
                  <a:lnTo>
                    <a:pt x="125" y="884"/>
                  </a:lnTo>
                  <a:lnTo>
                    <a:pt x="133" y="849"/>
                  </a:lnTo>
                  <a:lnTo>
                    <a:pt x="119" y="850"/>
                  </a:lnTo>
                  <a:lnTo>
                    <a:pt x="98" y="888"/>
                  </a:lnTo>
                  <a:lnTo>
                    <a:pt x="107" y="972"/>
                  </a:lnTo>
                  <a:lnTo>
                    <a:pt x="125" y="1009"/>
                  </a:lnTo>
                  <a:lnTo>
                    <a:pt x="167" y="1041"/>
                  </a:lnTo>
                  <a:lnTo>
                    <a:pt x="152" y="1083"/>
                  </a:lnTo>
                  <a:lnTo>
                    <a:pt x="129" y="1090"/>
                  </a:lnTo>
                  <a:lnTo>
                    <a:pt x="125" y="1142"/>
                  </a:lnTo>
                  <a:lnTo>
                    <a:pt x="180" y="1267"/>
                  </a:lnTo>
                  <a:lnTo>
                    <a:pt x="225" y="1341"/>
                  </a:lnTo>
                  <a:lnTo>
                    <a:pt x="219" y="1388"/>
                  </a:lnTo>
                  <a:lnTo>
                    <a:pt x="246" y="1417"/>
                  </a:lnTo>
                  <a:lnTo>
                    <a:pt x="234" y="1446"/>
                  </a:lnTo>
                  <a:lnTo>
                    <a:pt x="218" y="1517"/>
                  </a:lnTo>
                  <a:lnTo>
                    <a:pt x="239" y="1544"/>
                  </a:lnTo>
                  <a:lnTo>
                    <a:pt x="378" y="1595"/>
                  </a:lnTo>
                  <a:lnTo>
                    <a:pt x="436" y="1676"/>
                  </a:lnTo>
                  <a:lnTo>
                    <a:pt x="502" y="1704"/>
                  </a:lnTo>
                  <a:lnTo>
                    <a:pt x="503" y="1751"/>
                  </a:lnTo>
                  <a:lnTo>
                    <a:pt x="547" y="1763"/>
                  </a:lnTo>
                  <a:lnTo>
                    <a:pt x="606" y="1846"/>
                  </a:lnTo>
                  <a:lnTo>
                    <a:pt x="639" y="1918"/>
                  </a:lnTo>
                  <a:lnTo>
                    <a:pt x="641" y="2030"/>
                  </a:lnTo>
                  <a:lnTo>
                    <a:pt x="1047" y="2057"/>
                  </a:lnTo>
                  <a:lnTo>
                    <a:pt x="1022" y="2009"/>
                  </a:lnTo>
                  <a:lnTo>
                    <a:pt x="1035" y="1945"/>
                  </a:lnTo>
                  <a:lnTo>
                    <a:pt x="1101" y="1832"/>
                  </a:lnTo>
                  <a:lnTo>
                    <a:pt x="1147" y="1801"/>
                  </a:lnTo>
                  <a:lnTo>
                    <a:pt x="1119" y="1760"/>
                  </a:lnTo>
                  <a:lnTo>
                    <a:pt x="1102" y="1648"/>
                  </a:lnTo>
                  <a:lnTo>
                    <a:pt x="558" y="794"/>
                  </a:lnTo>
                  <a:lnTo>
                    <a:pt x="516" y="706"/>
                  </a:lnTo>
                  <a:lnTo>
                    <a:pt x="652" y="160"/>
                  </a:lnTo>
                  <a:lnTo>
                    <a:pt x="110" y="0"/>
                  </a:lnTo>
                  <a:lnTo>
                    <a:pt x="95" y="32"/>
                  </a:lnTo>
                  <a:lnTo>
                    <a:pt x="98" y="103"/>
                  </a:lnTo>
                  <a:lnTo>
                    <a:pt x="0" y="275"/>
                  </a:lnTo>
                  <a:lnTo>
                    <a:pt x="26" y="372"/>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89" name="Freeform 12"/>
            <p:cNvSpPr>
              <a:spLocks noChangeAspect="1"/>
            </p:cNvSpPr>
            <p:nvPr/>
          </p:nvSpPr>
          <p:spPr bwMode="auto">
            <a:xfrm>
              <a:off x="414338" y="2617788"/>
              <a:ext cx="630238" cy="587375"/>
            </a:xfrm>
            <a:custGeom>
              <a:avLst/>
              <a:gdLst/>
              <a:ahLst/>
              <a:cxnLst>
                <a:cxn ang="0">
                  <a:pos x="0" y="768"/>
                </a:cxn>
                <a:cxn ang="0">
                  <a:pos x="19" y="583"/>
                </a:cxn>
                <a:cxn ang="0">
                  <a:pos x="108" y="432"/>
                </a:cxn>
                <a:cxn ang="0">
                  <a:pos x="249" y="0"/>
                </a:cxn>
                <a:cxn ang="0">
                  <a:pos x="322" y="27"/>
                </a:cxn>
                <a:cxn ang="0">
                  <a:pos x="326" y="46"/>
                </a:cxn>
                <a:cxn ang="0">
                  <a:pos x="344" y="46"/>
                </a:cxn>
                <a:cxn ang="0">
                  <a:pos x="381" y="121"/>
                </a:cxn>
                <a:cxn ang="0">
                  <a:pos x="372" y="147"/>
                </a:cxn>
                <a:cxn ang="0">
                  <a:pos x="431" y="195"/>
                </a:cxn>
                <a:cxn ang="0">
                  <a:pos x="529" y="193"/>
                </a:cxn>
                <a:cxn ang="0">
                  <a:pos x="601" y="226"/>
                </a:cxn>
                <a:cxn ang="0">
                  <a:pos x="636" y="218"/>
                </a:cxn>
                <a:cxn ang="0">
                  <a:pos x="858" y="226"/>
                </a:cxn>
                <a:cxn ang="0">
                  <a:pos x="1109" y="288"/>
                </a:cxn>
                <a:cxn ang="0">
                  <a:pos x="1123" y="320"/>
                </a:cxn>
                <a:cxn ang="0">
                  <a:pos x="1152" y="370"/>
                </a:cxn>
                <a:cxn ang="0">
                  <a:pos x="1113" y="432"/>
                </a:cxn>
                <a:cxn ang="0">
                  <a:pos x="1068" y="505"/>
                </a:cxn>
                <a:cxn ang="0">
                  <a:pos x="1014" y="558"/>
                </a:cxn>
                <a:cxn ang="0">
                  <a:pos x="1007" y="595"/>
                </a:cxn>
                <a:cxn ang="0">
                  <a:pos x="1037" y="635"/>
                </a:cxn>
                <a:cxn ang="0">
                  <a:pos x="1002" y="717"/>
                </a:cxn>
                <a:cxn ang="0">
                  <a:pos x="933" y="1031"/>
                </a:cxn>
                <a:cxn ang="0">
                  <a:pos x="542" y="928"/>
                </a:cxn>
                <a:cxn ang="0">
                  <a:pos x="0" y="768"/>
                </a:cxn>
              </a:cxnLst>
              <a:rect l="0" t="0" r="r" b="b"/>
              <a:pathLst>
                <a:path w="1152" h="1031">
                  <a:moveTo>
                    <a:pt x="0" y="768"/>
                  </a:moveTo>
                  <a:lnTo>
                    <a:pt x="19" y="583"/>
                  </a:lnTo>
                  <a:lnTo>
                    <a:pt x="108" y="432"/>
                  </a:lnTo>
                  <a:lnTo>
                    <a:pt x="249" y="0"/>
                  </a:lnTo>
                  <a:lnTo>
                    <a:pt x="322" y="27"/>
                  </a:lnTo>
                  <a:lnTo>
                    <a:pt x="326" y="46"/>
                  </a:lnTo>
                  <a:lnTo>
                    <a:pt x="344" y="46"/>
                  </a:lnTo>
                  <a:lnTo>
                    <a:pt x="381" y="121"/>
                  </a:lnTo>
                  <a:lnTo>
                    <a:pt x="372" y="147"/>
                  </a:lnTo>
                  <a:lnTo>
                    <a:pt x="431" y="195"/>
                  </a:lnTo>
                  <a:lnTo>
                    <a:pt x="529" y="193"/>
                  </a:lnTo>
                  <a:lnTo>
                    <a:pt x="601" y="226"/>
                  </a:lnTo>
                  <a:lnTo>
                    <a:pt x="636" y="218"/>
                  </a:lnTo>
                  <a:lnTo>
                    <a:pt x="858" y="226"/>
                  </a:lnTo>
                  <a:lnTo>
                    <a:pt x="1109" y="288"/>
                  </a:lnTo>
                  <a:lnTo>
                    <a:pt x="1123" y="320"/>
                  </a:lnTo>
                  <a:lnTo>
                    <a:pt x="1152" y="370"/>
                  </a:lnTo>
                  <a:lnTo>
                    <a:pt x="1113" y="432"/>
                  </a:lnTo>
                  <a:lnTo>
                    <a:pt x="1068" y="505"/>
                  </a:lnTo>
                  <a:lnTo>
                    <a:pt x="1014" y="558"/>
                  </a:lnTo>
                  <a:lnTo>
                    <a:pt x="1007" y="595"/>
                  </a:lnTo>
                  <a:lnTo>
                    <a:pt x="1037" y="635"/>
                  </a:lnTo>
                  <a:lnTo>
                    <a:pt x="1002" y="717"/>
                  </a:lnTo>
                  <a:lnTo>
                    <a:pt x="933" y="1031"/>
                  </a:lnTo>
                  <a:lnTo>
                    <a:pt x="542" y="928"/>
                  </a:lnTo>
                  <a:lnTo>
                    <a:pt x="0" y="768"/>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90" name="Freeform 13"/>
            <p:cNvSpPr>
              <a:spLocks noChangeAspect="1"/>
            </p:cNvSpPr>
            <p:nvPr/>
          </p:nvSpPr>
          <p:spPr bwMode="auto">
            <a:xfrm>
              <a:off x="550863" y="2362200"/>
              <a:ext cx="533400" cy="420688"/>
            </a:xfrm>
            <a:custGeom>
              <a:avLst/>
              <a:gdLst/>
              <a:ahLst/>
              <a:cxnLst>
                <a:cxn ang="0">
                  <a:pos x="33" y="202"/>
                </a:cxn>
                <a:cxn ang="0">
                  <a:pos x="26" y="313"/>
                </a:cxn>
                <a:cxn ang="0">
                  <a:pos x="41" y="327"/>
                </a:cxn>
                <a:cxn ang="0">
                  <a:pos x="22" y="362"/>
                </a:cxn>
                <a:cxn ang="0">
                  <a:pos x="30" y="379"/>
                </a:cxn>
                <a:cxn ang="0">
                  <a:pos x="13" y="425"/>
                </a:cxn>
                <a:cxn ang="0">
                  <a:pos x="0" y="434"/>
                </a:cxn>
                <a:cxn ang="0">
                  <a:pos x="72" y="493"/>
                </a:cxn>
                <a:cxn ang="0">
                  <a:pos x="118" y="594"/>
                </a:cxn>
                <a:cxn ang="0">
                  <a:pos x="347" y="673"/>
                </a:cxn>
                <a:cxn ang="0">
                  <a:pos x="855" y="735"/>
                </a:cxn>
                <a:cxn ang="0">
                  <a:pos x="296" y="0"/>
                </a:cxn>
                <a:cxn ang="0">
                  <a:pos x="287" y="16"/>
                </a:cxn>
                <a:cxn ang="0">
                  <a:pos x="294" y="50"/>
                </a:cxn>
                <a:cxn ang="0">
                  <a:pos x="312" y="72"/>
                </a:cxn>
                <a:cxn ang="0">
                  <a:pos x="284" y="91"/>
                </a:cxn>
                <a:cxn ang="0">
                  <a:pos x="291" y="110"/>
                </a:cxn>
                <a:cxn ang="0">
                  <a:pos x="302" y="189"/>
                </a:cxn>
                <a:cxn ang="0">
                  <a:pos x="297" y="202"/>
                </a:cxn>
                <a:cxn ang="0">
                  <a:pos x="275" y="248"/>
                </a:cxn>
                <a:cxn ang="0">
                  <a:pos x="267" y="267"/>
                </a:cxn>
                <a:cxn ang="0">
                  <a:pos x="249" y="327"/>
                </a:cxn>
                <a:cxn ang="0">
                  <a:pos x="209" y="347"/>
                </a:cxn>
                <a:cxn ang="0">
                  <a:pos x="192" y="337"/>
                </a:cxn>
                <a:cxn ang="0">
                  <a:pos x="178" y="347"/>
                </a:cxn>
                <a:cxn ang="0">
                  <a:pos x="180" y="325"/>
                </a:cxn>
                <a:cxn ang="0">
                  <a:pos x="165" y="314"/>
                </a:cxn>
                <a:cxn ang="0">
                  <a:pos x="189" y="299"/>
                </a:cxn>
                <a:cxn ang="0">
                  <a:pos x="203" y="328"/>
                </a:cxn>
                <a:cxn ang="0">
                  <a:pos x="221" y="310"/>
                </a:cxn>
                <a:cxn ang="0">
                  <a:pos x="239" y="295"/>
                </a:cxn>
                <a:cxn ang="0">
                  <a:pos x="229" y="267"/>
                </a:cxn>
                <a:cxn ang="0">
                  <a:pos x="244" y="232"/>
                </a:cxn>
                <a:cxn ang="0">
                  <a:pos x="259" y="191"/>
                </a:cxn>
                <a:cxn ang="0">
                  <a:pos x="237" y="221"/>
                </a:cxn>
                <a:cxn ang="0">
                  <a:pos x="192" y="256"/>
                </a:cxn>
                <a:cxn ang="0">
                  <a:pos x="178" y="286"/>
                </a:cxn>
                <a:cxn ang="0">
                  <a:pos x="211" y="232"/>
                </a:cxn>
                <a:cxn ang="0">
                  <a:pos x="247" y="207"/>
                </a:cxn>
                <a:cxn ang="0">
                  <a:pos x="250" y="175"/>
                </a:cxn>
                <a:cxn ang="0">
                  <a:pos x="240" y="152"/>
                </a:cxn>
                <a:cxn ang="0">
                  <a:pos x="231" y="158"/>
                </a:cxn>
                <a:cxn ang="0">
                  <a:pos x="209" y="137"/>
                </a:cxn>
                <a:cxn ang="0">
                  <a:pos x="40" y="33"/>
                </a:cxn>
              </a:cxnLst>
              <a:rect l="0" t="0" r="r" b="b"/>
              <a:pathLst>
                <a:path w="966" h="735">
                  <a:moveTo>
                    <a:pt x="22" y="124"/>
                  </a:moveTo>
                  <a:lnTo>
                    <a:pt x="35" y="159"/>
                  </a:lnTo>
                  <a:lnTo>
                    <a:pt x="33" y="202"/>
                  </a:lnTo>
                  <a:lnTo>
                    <a:pt x="30" y="241"/>
                  </a:lnTo>
                  <a:lnTo>
                    <a:pt x="35" y="257"/>
                  </a:lnTo>
                  <a:lnTo>
                    <a:pt x="26" y="313"/>
                  </a:lnTo>
                  <a:lnTo>
                    <a:pt x="43" y="299"/>
                  </a:lnTo>
                  <a:lnTo>
                    <a:pt x="68" y="323"/>
                  </a:lnTo>
                  <a:lnTo>
                    <a:pt x="41" y="327"/>
                  </a:lnTo>
                  <a:lnTo>
                    <a:pt x="24" y="323"/>
                  </a:lnTo>
                  <a:lnTo>
                    <a:pt x="23" y="347"/>
                  </a:lnTo>
                  <a:lnTo>
                    <a:pt x="22" y="362"/>
                  </a:lnTo>
                  <a:lnTo>
                    <a:pt x="44" y="362"/>
                  </a:lnTo>
                  <a:lnTo>
                    <a:pt x="48" y="371"/>
                  </a:lnTo>
                  <a:lnTo>
                    <a:pt x="30" y="379"/>
                  </a:lnTo>
                  <a:lnTo>
                    <a:pt x="33" y="403"/>
                  </a:lnTo>
                  <a:lnTo>
                    <a:pt x="20" y="427"/>
                  </a:lnTo>
                  <a:lnTo>
                    <a:pt x="13" y="425"/>
                  </a:lnTo>
                  <a:lnTo>
                    <a:pt x="22" y="388"/>
                  </a:lnTo>
                  <a:lnTo>
                    <a:pt x="15" y="378"/>
                  </a:lnTo>
                  <a:lnTo>
                    <a:pt x="0" y="434"/>
                  </a:lnTo>
                  <a:lnTo>
                    <a:pt x="24" y="452"/>
                  </a:lnTo>
                  <a:lnTo>
                    <a:pt x="68" y="474"/>
                  </a:lnTo>
                  <a:lnTo>
                    <a:pt x="72" y="493"/>
                  </a:lnTo>
                  <a:lnTo>
                    <a:pt x="90" y="493"/>
                  </a:lnTo>
                  <a:lnTo>
                    <a:pt x="127" y="568"/>
                  </a:lnTo>
                  <a:lnTo>
                    <a:pt x="118" y="594"/>
                  </a:lnTo>
                  <a:lnTo>
                    <a:pt x="177" y="642"/>
                  </a:lnTo>
                  <a:lnTo>
                    <a:pt x="275" y="640"/>
                  </a:lnTo>
                  <a:lnTo>
                    <a:pt x="347" y="673"/>
                  </a:lnTo>
                  <a:lnTo>
                    <a:pt x="382" y="665"/>
                  </a:lnTo>
                  <a:lnTo>
                    <a:pt x="604" y="673"/>
                  </a:lnTo>
                  <a:lnTo>
                    <a:pt x="855" y="735"/>
                  </a:lnTo>
                  <a:lnTo>
                    <a:pt x="860" y="654"/>
                  </a:lnTo>
                  <a:lnTo>
                    <a:pt x="966" y="181"/>
                  </a:lnTo>
                  <a:lnTo>
                    <a:pt x="296" y="0"/>
                  </a:lnTo>
                  <a:lnTo>
                    <a:pt x="289" y="3"/>
                  </a:lnTo>
                  <a:lnTo>
                    <a:pt x="294" y="12"/>
                  </a:lnTo>
                  <a:lnTo>
                    <a:pt x="287" y="16"/>
                  </a:lnTo>
                  <a:lnTo>
                    <a:pt x="294" y="26"/>
                  </a:lnTo>
                  <a:lnTo>
                    <a:pt x="292" y="38"/>
                  </a:lnTo>
                  <a:lnTo>
                    <a:pt x="294" y="50"/>
                  </a:lnTo>
                  <a:lnTo>
                    <a:pt x="302" y="44"/>
                  </a:lnTo>
                  <a:lnTo>
                    <a:pt x="316" y="51"/>
                  </a:lnTo>
                  <a:lnTo>
                    <a:pt x="312" y="72"/>
                  </a:lnTo>
                  <a:lnTo>
                    <a:pt x="314" y="81"/>
                  </a:lnTo>
                  <a:lnTo>
                    <a:pt x="300" y="110"/>
                  </a:lnTo>
                  <a:lnTo>
                    <a:pt x="284" y="91"/>
                  </a:lnTo>
                  <a:lnTo>
                    <a:pt x="279" y="92"/>
                  </a:lnTo>
                  <a:lnTo>
                    <a:pt x="279" y="105"/>
                  </a:lnTo>
                  <a:lnTo>
                    <a:pt x="291" y="110"/>
                  </a:lnTo>
                  <a:lnTo>
                    <a:pt x="303" y="139"/>
                  </a:lnTo>
                  <a:lnTo>
                    <a:pt x="297" y="176"/>
                  </a:lnTo>
                  <a:lnTo>
                    <a:pt x="302" y="189"/>
                  </a:lnTo>
                  <a:lnTo>
                    <a:pt x="314" y="191"/>
                  </a:lnTo>
                  <a:lnTo>
                    <a:pt x="308" y="199"/>
                  </a:lnTo>
                  <a:lnTo>
                    <a:pt x="297" y="202"/>
                  </a:lnTo>
                  <a:lnTo>
                    <a:pt x="279" y="227"/>
                  </a:lnTo>
                  <a:lnTo>
                    <a:pt x="279" y="236"/>
                  </a:lnTo>
                  <a:lnTo>
                    <a:pt x="275" y="248"/>
                  </a:lnTo>
                  <a:lnTo>
                    <a:pt x="268" y="251"/>
                  </a:lnTo>
                  <a:lnTo>
                    <a:pt x="275" y="263"/>
                  </a:lnTo>
                  <a:lnTo>
                    <a:pt x="267" y="267"/>
                  </a:lnTo>
                  <a:lnTo>
                    <a:pt x="266" y="308"/>
                  </a:lnTo>
                  <a:lnTo>
                    <a:pt x="249" y="315"/>
                  </a:lnTo>
                  <a:lnTo>
                    <a:pt x="249" y="327"/>
                  </a:lnTo>
                  <a:lnTo>
                    <a:pt x="237" y="313"/>
                  </a:lnTo>
                  <a:lnTo>
                    <a:pt x="237" y="319"/>
                  </a:lnTo>
                  <a:lnTo>
                    <a:pt x="209" y="347"/>
                  </a:lnTo>
                  <a:lnTo>
                    <a:pt x="200" y="342"/>
                  </a:lnTo>
                  <a:lnTo>
                    <a:pt x="194" y="329"/>
                  </a:lnTo>
                  <a:lnTo>
                    <a:pt x="192" y="337"/>
                  </a:lnTo>
                  <a:lnTo>
                    <a:pt x="185" y="331"/>
                  </a:lnTo>
                  <a:lnTo>
                    <a:pt x="180" y="350"/>
                  </a:lnTo>
                  <a:lnTo>
                    <a:pt x="178" y="347"/>
                  </a:lnTo>
                  <a:lnTo>
                    <a:pt x="178" y="334"/>
                  </a:lnTo>
                  <a:lnTo>
                    <a:pt x="170" y="336"/>
                  </a:lnTo>
                  <a:lnTo>
                    <a:pt x="180" y="325"/>
                  </a:lnTo>
                  <a:lnTo>
                    <a:pt x="166" y="323"/>
                  </a:lnTo>
                  <a:lnTo>
                    <a:pt x="178" y="317"/>
                  </a:lnTo>
                  <a:lnTo>
                    <a:pt x="165" y="314"/>
                  </a:lnTo>
                  <a:lnTo>
                    <a:pt x="171" y="305"/>
                  </a:lnTo>
                  <a:lnTo>
                    <a:pt x="183" y="314"/>
                  </a:lnTo>
                  <a:lnTo>
                    <a:pt x="189" y="299"/>
                  </a:lnTo>
                  <a:lnTo>
                    <a:pt x="209" y="289"/>
                  </a:lnTo>
                  <a:lnTo>
                    <a:pt x="199" y="317"/>
                  </a:lnTo>
                  <a:lnTo>
                    <a:pt x="203" y="328"/>
                  </a:lnTo>
                  <a:lnTo>
                    <a:pt x="211" y="305"/>
                  </a:lnTo>
                  <a:lnTo>
                    <a:pt x="229" y="293"/>
                  </a:lnTo>
                  <a:lnTo>
                    <a:pt x="221" y="310"/>
                  </a:lnTo>
                  <a:lnTo>
                    <a:pt x="229" y="319"/>
                  </a:lnTo>
                  <a:lnTo>
                    <a:pt x="229" y="306"/>
                  </a:lnTo>
                  <a:lnTo>
                    <a:pt x="239" y="295"/>
                  </a:lnTo>
                  <a:lnTo>
                    <a:pt x="250" y="278"/>
                  </a:lnTo>
                  <a:lnTo>
                    <a:pt x="247" y="266"/>
                  </a:lnTo>
                  <a:lnTo>
                    <a:pt x="229" y="267"/>
                  </a:lnTo>
                  <a:lnTo>
                    <a:pt x="233" y="248"/>
                  </a:lnTo>
                  <a:lnTo>
                    <a:pt x="242" y="258"/>
                  </a:lnTo>
                  <a:lnTo>
                    <a:pt x="244" y="232"/>
                  </a:lnTo>
                  <a:lnTo>
                    <a:pt x="267" y="233"/>
                  </a:lnTo>
                  <a:lnTo>
                    <a:pt x="268" y="207"/>
                  </a:lnTo>
                  <a:lnTo>
                    <a:pt x="259" y="191"/>
                  </a:lnTo>
                  <a:lnTo>
                    <a:pt x="259" y="217"/>
                  </a:lnTo>
                  <a:lnTo>
                    <a:pt x="252" y="211"/>
                  </a:lnTo>
                  <a:lnTo>
                    <a:pt x="237" y="221"/>
                  </a:lnTo>
                  <a:lnTo>
                    <a:pt x="228" y="239"/>
                  </a:lnTo>
                  <a:lnTo>
                    <a:pt x="215" y="241"/>
                  </a:lnTo>
                  <a:lnTo>
                    <a:pt x="192" y="256"/>
                  </a:lnTo>
                  <a:lnTo>
                    <a:pt x="173" y="278"/>
                  </a:lnTo>
                  <a:lnTo>
                    <a:pt x="205" y="278"/>
                  </a:lnTo>
                  <a:lnTo>
                    <a:pt x="178" y="286"/>
                  </a:lnTo>
                  <a:lnTo>
                    <a:pt x="165" y="280"/>
                  </a:lnTo>
                  <a:lnTo>
                    <a:pt x="192" y="241"/>
                  </a:lnTo>
                  <a:lnTo>
                    <a:pt x="211" y="232"/>
                  </a:lnTo>
                  <a:lnTo>
                    <a:pt x="231" y="205"/>
                  </a:lnTo>
                  <a:lnTo>
                    <a:pt x="234" y="218"/>
                  </a:lnTo>
                  <a:lnTo>
                    <a:pt x="247" y="207"/>
                  </a:lnTo>
                  <a:lnTo>
                    <a:pt x="259" y="179"/>
                  </a:lnTo>
                  <a:lnTo>
                    <a:pt x="254" y="161"/>
                  </a:lnTo>
                  <a:lnTo>
                    <a:pt x="250" y="175"/>
                  </a:lnTo>
                  <a:lnTo>
                    <a:pt x="244" y="172"/>
                  </a:lnTo>
                  <a:lnTo>
                    <a:pt x="250" y="152"/>
                  </a:lnTo>
                  <a:lnTo>
                    <a:pt x="240" y="152"/>
                  </a:lnTo>
                  <a:lnTo>
                    <a:pt x="239" y="170"/>
                  </a:lnTo>
                  <a:lnTo>
                    <a:pt x="232" y="176"/>
                  </a:lnTo>
                  <a:lnTo>
                    <a:pt x="231" y="158"/>
                  </a:lnTo>
                  <a:lnTo>
                    <a:pt x="224" y="152"/>
                  </a:lnTo>
                  <a:lnTo>
                    <a:pt x="218" y="161"/>
                  </a:lnTo>
                  <a:lnTo>
                    <a:pt x="209" y="137"/>
                  </a:lnTo>
                  <a:lnTo>
                    <a:pt x="185" y="134"/>
                  </a:lnTo>
                  <a:lnTo>
                    <a:pt x="100" y="91"/>
                  </a:lnTo>
                  <a:lnTo>
                    <a:pt x="40" y="33"/>
                  </a:lnTo>
                  <a:lnTo>
                    <a:pt x="23" y="75"/>
                  </a:lnTo>
                  <a:lnTo>
                    <a:pt x="22" y="124"/>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91" name="Freeform 15"/>
            <p:cNvSpPr>
              <a:spLocks noChangeAspect="1"/>
            </p:cNvSpPr>
            <p:nvPr/>
          </p:nvSpPr>
          <p:spPr bwMode="auto">
            <a:xfrm>
              <a:off x="923925" y="2466975"/>
              <a:ext cx="474663" cy="830263"/>
            </a:xfrm>
            <a:custGeom>
              <a:avLst/>
              <a:gdLst/>
              <a:ahLst/>
              <a:cxnLst>
                <a:cxn ang="0">
                  <a:pos x="0" y="1297"/>
                </a:cxn>
                <a:cxn ang="0">
                  <a:pos x="69" y="983"/>
                </a:cxn>
                <a:cxn ang="0">
                  <a:pos x="104" y="901"/>
                </a:cxn>
                <a:cxn ang="0">
                  <a:pos x="74" y="861"/>
                </a:cxn>
                <a:cxn ang="0">
                  <a:pos x="81" y="824"/>
                </a:cxn>
                <a:cxn ang="0">
                  <a:pos x="135" y="771"/>
                </a:cxn>
                <a:cxn ang="0">
                  <a:pos x="180" y="698"/>
                </a:cxn>
                <a:cxn ang="0">
                  <a:pos x="219" y="636"/>
                </a:cxn>
                <a:cxn ang="0">
                  <a:pos x="190" y="586"/>
                </a:cxn>
                <a:cxn ang="0">
                  <a:pos x="176" y="554"/>
                </a:cxn>
                <a:cxn ang="0">
                  <a:pos x="181" y="473"/>
                </a:cxn>
                <a:cxn ang="0">
                  <a:pos x="287" y="0"/>
                </a:cxn>
                <a:cxn ang="0">
                  <a:pos x="403" y="28"/>
                </a:cxn>
                <a:cxn ang="0">
                  <a:pos x="365" y="213"/>
                </a:cxn>
                <a:cxn ang="0">
                  <a:pos x="390" y="276"/>
                </a:cxn>
                <a:cxn ang="0">
                  <a:pos x="391" y="319"/>
                </a:cxn>
                <a:cxn ang="0">
                  <a:pos x="378" y="325"/>
                </a:cxn>
                <a:cxn ang="0">
                  <a:pos x="423" y="370"/>
                </a:cxn>
                <a:cxn ang="0">
                  <a:pos x="470" y="487"/>
                </a:cxn>
                <a:cxn ang="0">
                  <a:pos x="484" y="481"/>
                </a:cxn>
                <a:cxn ang="0">
                  <a:pos x="486" y="498"/>
                </a:cxn>
                <a:cxn ang="0">
                  <a:pos x="508" y="506"/>
                </a:cxn>
                <a:cxn ang="0">
                  <a:pos x="525" y="508"/>
                </a:cxn>
                <a:cxn ang="0">
                  <a:pos x="484" y="593"/>
                </a:cxn>
                <a:cxn ang="0">
                  <a:pos x="489" y="650"/>
                </a:cxn>
                <a:cxn ang="0">
                  <a:pos x="459" y="704"/>
                </a:cxn>
                <a:cxn ang="0">
                  <a:pos x="479" y="729"/>
                </a:cxn>
                <a:cxn ang="0">
                  <a:pos x="538" y="694"/>
                </a:cxn>
                <a:cxn ang="0">
                  <a:pos x="582" y="881"/>
                </a:cxn>
                <a:cxn ang="0">
                  <a:pos x="607" y="888"/>
                </a:cxn>
                <a:cxn ang="0">
                  <a:pos x="613" y="946"/>
                </a:cxn>
                <a:cxn ang="0">
                  <a:pos x="636" y="970"/>
                </a:cxn>
                <a:cxn ang="0">
                  <a:pos x="653" y="947"/>
                </a:cxn>
                <a:cxn ang="0">
                  <a:pos x="692" y="966"/>
                </a:cxn>
                <a:cxn ang="0">
                  <a:pos x="714" y="946"/>
                </a:cxn>
                <a:cxn ang="0">
                  <a:pos x="796" y="965"/>
                </a:cxn>
                <a:cxn ang="0">
                  <a:pos x="814" y="968"/>
                </a:cxn>
                <a:cxn ang="0">
                  <a:pos x="832" y="931"/>
                </a:cxn>
                <a:cxn ang="0">
                  <a:pos x="865" y="989"/>
                </a:cxn>
                <a:cxn ang="0">
                  <a:pos x="790" y="1459"/>
                </a:cxn>
                <a:cxn ang="0">
                  <a:pos x="393" y="1386"/>
                </a:cxn>
                <a:cxn ang="0">
                  <a:pos x="0" y="1297"/>
                </a:cxn>
              </a:cxnLst>
              <a:rect l="0" t="0" r="r" b="b"/>
              <a:pathLst>
                <a:path w="865" h="1459">
                  <a:moveTo>
                    <a:pt x="0" y="1297"/>
                  </a:moveTo>
                  <a:lnTo>
                    <a:pt x="69" y="983"/>
                  </a:lnTo>
                  <a:lnTo>
                    <a:pt x="104" y="901"/>
                  </a:lnTo>
                  <a:lnTo>
                    <a:pt x="74" y="861"/>
                  </a:lnTo>
                  <a:lnTo>
                    <a:pt x="81" y="824"/>
                  </a:lnTo>
                  <a:lnTo>
                    <a:pt x="135" y="771"/>
                  </a:lnTo>
                  <a:lnTo>
                    <a:pt x="180" y="698"/>
                  </a:lnTo>
                  <a:lnTo>
                    <a:pt x="219" y="636"/>
                  </a:lnTo>
                  <a:lnTo>
                    <a:pt x="190" y="586"/>
                  </a:lnTo>
                  <a:lnTo>
                    <a:pt x="176" y="554"/>
                  </a:lnTo>
                  <a:lnTo>
                    <a:pt x="181" y="473"/>
                  </a:lnTo>
                  <a:lnTo>
                    <a:pt x="287" y="0"/>
                  </a:lnTo>
                  <a:lnTo>
                    <a:pt x="403" y="28"/>
                  </a:lnTo>
                  <a:lnTo>
                    <a:pt x="365" y="213"/>
                  </a:lnTo>
                  <a:lnTo>
                    <a:pt x="390" y="276"/>
                  </a:lnTo>
                  <a:lnTo>
                    <a:pt x="391" y="319"/>
                  </a:lnTo>
                  <a:lnTo>
                    <a:pt x="378" y="325"/>
                  </a:lnTo>
                  <a:lnTo>
                    <a:pt x="423" y="370"/>
                  </a:lnTo>
                  <a:lnTo>
                    <a:pt x="470" y="487"/>
                  </a:lnTo>
                  <a:lnTo>
                    <a:pt x="484" y="481"/>
                  </a:lnTo>
                  <a:lnTo>
                    <a:pt x="486" y="498"/>
                  </a:lnTo>
                  <a:lnTo>
                    <a:pt x="508" y="506"/>
                  </a:lnTo>
                  <a:lnTo>
                    <a:pt x="525" y="508"/>
                  </a:lnTo>
                  <a:lnTo>
                    <a:pt x="484" y="593"/>
                  </a:lnTo>
                  <a:lnTo>
                    <a:pt x="489" y="650"/>
                  </a:lnTo>
                  <a:lnTo>
                    <a:pt x="459" y="704"/>
                  </a:lnTo>
                  <a:lnTo>
                    <a:pt x="479" y="729"/>
                  </a:lnTo>
                  <a:lnTo>
                    <a:pt x="538" y="694"/>
                  </a:lnTo>
                  <a:lnTo>
                    <a:pt x="582" y="881"/>
                  </a:lnTo>
                  <a:lnTo>
                    <a:pt x="607" y="888"/>
                  </a:lnTo>
                  <a:lnTo>
                    <a:pt x="613" y="946"/>
                  </a:lnTo>
                  <a:lnTo>
                    <a:pt x="636" y="970"/>
                  </a:lnTo>
                  <a:lnTo>
                    <a:pt x="653" y="947"/>
                  </a:lnTo>
                  <a:lnTo>
                    <a:pt x="692" y="966"/>
                  </a:lnTo>
                  <a:lnTo>
                    <a:pt x="714" y="946"/>
                  </a:lnTo>
                  <a:lnTo>
                    <a:pt x="796" y="965"/>
                  </a:lnTo>
                  <a:lnTo>
                    <a:pt x="814" y="968"/>
                  </a:lnTo>
                  <a:lnTo>
                    <a:pt x="832" y="931"/>
                  </a:lnTo>
                  <a:lnTo>
                    <a:pt x="865" y="989"/>
                  </a:lnTo>
                  <a:lnTo>
                    <a:pt x="790" y="1459"/>
                  </a:lnTo>
                  <a:lnTo>
                    <a:pt x="393" y="1386"/>
                  </a:lnTo>
                  <a:lnTo>
                    <a:pt x="0" y="1297"/>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92" name="Freeform 16"/>
            <p:cNvSpPr>
              <a:spLocks noChangeAspect="1"/>
            </p:cNvSpPr>
            <p:nvPr/>
          </p:nvSpPr>
          <p:spPr bwMode="auto">
            <a:xfrm>
              <a:off x="1125538" y="2481263"/>
              <a:ext cx="809625" cy="561975"/>
            </a:xfrm>
            <a:custGeom>
              <a:avLst/>
              <a:gdLst/>
              <a:ahLst/>
              <a:cxnLst>
                <a:cxn ang="0">
                  <a:pos x="0" y="185"/>
                </a:cxn>
                <a:cxn ang="0">
                  <a:pos x="25" y="248"/>
                </a:cxn>
                <a:cxn ang="0">
                  <a:pos x="26" y="291"/>
                </a:cxn>
                <a:cxn ang="0">
                  <a:pos x="13" y="297"/>
                </a:cxn>
                <a:cxn ang="0">
                  <a:pos x="58" y="342"/>
                </a:cxn>
                <a:cxn ang="0">
                  <a:pos x="105" y="459"/>
                </a:cxn>
                <a:cxn ang="0">
                  <a:pos x="119" y="453"/>
                </a:cxn>
                <a:cxn ang="0">
                  <a:pos x="121" y="470"/>
                </a:cxn>
                <a:cxn ang="0">
                  <a:pos x="143" y="478"/>
                </a:cxn>
                <a:cxn ang="0">
                  <a:pos x="160" y="480"/>
                </a:cxn>
                <a:cxn ang="0">
                  <a:pos x="119" y="565"/>
                </a:cxn>
                <a:cxn ang="0">
                  <a:pos x="124" y="622"/>
                </a:cxn>
                <a:cxn ang="0">
                  <a:pos x="94" y="676"/>
                </a:cxn>
                <a:cxn ang="0">
                  <a:pos x="114" y="701"/>
                </a:cxn>
                <a:cxn ang="0">
                  <a:pos x="173" y="666"/>
                </a:cxn>
                <a:cxn ang="0">
                  <a:pos x="217" y="853"/>
                </a:cxn>
                <a:cxn ang="0">
                  <a:pos x="242" y="860"/>
                </a:cxn>
                <a:cxn ang="0">
                  <a:pos x="248" y="918"/>
                </a:cxn>
                <a:cxn ang="0">
                  <a:pos x="271" y="942"/>
                </a:cxn>
                <a:cxn ang="0">
                  <a:pos x="288" y="919"/>
                </a:cxn>
                <a:cxn ang="0">
                  <a:pos x="327" y="938"/>
                </a:cxn>
                <a:cxn ang="0">
                  <a:pos x="349" y="918"/>
                </a:cxn>
                <a:cxn ang="0">
                  <a:pos x="431" y="937"/>
                </a:cxn>
                <a:cxn ang="0">
                  <a:pos x="449" y="940"/>
                </a:cxn>
                <a:cxn ang="0">
                  <a:pos x="467" y="903"/>
                </a:cxn>
                <a:cxn ang="0">
                  <a:pos x="500" y="961"/>
                </a:cxn>
                <a:cxn ang="0">
                  <a:pos x="516" y="868"/>
                </a:cxn>
                <a:cxn ang="0">
                  <a:pos x="917" y="931"/>
                </a:cxn>
                <a:cxn ang="0">
                  <a:pos x="1414" y="984"/>
                </a:cxn>
                <a:cxn ang="0">
                  <a:pos x="1427" y="806"/>
                </a:cxn>
                <a:cxn ang="0">
                  <a:pos x="1478" y="230"/>
                </a:cxn>
                <a:cxn ang="0">
                  <a:pos x="824" y="149"/>
                </a:cxn>
                <a:cxn ang="0">
                  <a:pos x="497" y="93"/>
                </a:cxn>
                <a:cxn ang="0">
                  <a:pos x="38" y="0"/>
                </a:cxn>
                <a:cxn ang="0">
                  <a:pos x="0" y="185"/>
                </a:cxn>
              </a:cxnLst>
              <a:rect l="0" t="0" r="r" b="b"/>
              <a:pathLst>
                <a:path w="1478" h="984">
                  <a:moveTo>
                    <a:pt x="0" y="185"/>
                  </a:moveTo>
                  <a:lnTo>
                    <a:pt x="25" y="248"/>
                  </a:lnTo>
                  <a:lnTo>
                    <a:pt x="26" y="291"/>
                  </a:lnTo>
                  <a:lnTo>
                    <a:pt x="13" y="297"/>
                  </a:lnTo>
                  <a:lnTo>
                    <a:pt x="58" y="342"/>
                  </a:lnTo>
                  <a:lnTo>
                    <a:pt x="105" y="459"/>
                  </a:lnTo>
                  <a:lnTo>
                    <a:pt x="119" y="453"/>
                  </a:lnTo>
                  <a:lnTo>
                    <a:pt x="121" y="470"/>
                  </a:lnTo>
                  <a:lnTo>
                    <a:pt x="143" y="478"/>
                  </a:lnTo>
                  <a:lnTo>
                    <a:pt x="160" y="480"/>
                  </a:lnTo>
                  <a:lnTo>
                    <a:pt x="119" y="565"/>
                  </a:lnTo>
                  <a:lnTo>
                    <a:pt x="124" y="622"/>
                  </a:lnTo>
                  <a:lnTo>
                    <a:pt x="94" y="676"/>
                  </a:lnTo>
                  <a:lnTo>
                    <a:pt x="114" y="701"/>
                  </a:lnTo>
                  <a:lnTo>
                    <a:pt x="173" y="666"/>
                  </a:lnTo>
                  <a:lnTo>
                    <a:pt x="217" y="853"/>
                  </a:lnTo>
                  <a:lnTo>
                    <a:pt x="242" y="860"/>
                  </a:lnTo>
                  <a:lnTo>
                    <a:pt x="248" y="918"/>
                  </a:lnTo>
                  <a:lnTo>
                    <a:pt x="271" y="942"/>
                  </a:lnTo>
                  <a:lnTo>
                    <a:pt x="288" y="919"/>
                  </a:lnTo>
                  <a:lnTo>
                    <a:pt x="327" y="938"/>
                  </a:lnTo>
                  <a:lnTo>
                    <a:pt x="349" y="918"/>
                  </a:lnTo>
                  <a:lnTo>
                    <a:pt x="431" y="937"/>
                  </a:lnTo>
                  <a:lnTo>
                    <a:pt x="449" y="940"/>
                  </a:lnTo>
                  <a:lnTo>
                    <a:pt x="467" y="903"/>
                  </a:lnTo>
                  <a:lnTo>
                    <a:pt x="500" y="961"/>
                  </a:lnTo>
                  <a:lnTo>
                    <a:pt x="516" y="868"/>
                  </a:lnTo>
                  <a:lnTo>
                    <a:pt x="917" y="931"/>
                  </a:lnTo>
                  <a:lnTo>
                    <a:pt x="1414" y="984"/>
                  </a:lnTo>
                  <a:lnTo>
                    <a:pt x="1427" y="806"/>
                  </a:lnTo>
                  <a:lnTo>
                    <a:pt x="1478" y="230"/>
                  </a:lnTo>
                  <a:lnTo>
                    <a:pt x="824" y="149"/>
                  </a:lnTo>
                  <a:lnTo>
                    <a:pt x="497" y="93"/>
                  </a:lnTo>
                  <a:lnTo>
                    <a:pt x="38" y="0"/>
                  </a:lnTo>
                  <a:lnTo>
                    <a:pt x="0" y="185"/>
                  </a:lnTo>
                  <a:close/>
                </a:path>
              </a:pathLst>
            </a:custGeom>
            <a:solidFill>
              <a:schemeClr val="accent2">
                <a:lumMod val="60000"/>
                <a:lumOff val="4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93" name="Freeform 18"/>
            <p:cNvSpPr>
              <a:spLocks noChangeAspect="1"/>
            </p:cNvSpPr>
            <p:nvPr/>
          </p:nvSpPr>
          <p:spPr bwMode="auto">
            <a:xfrm>
              <a:off x="3413125" y="3827463"/>
              <a:ext cx="677863" cy="330200"/>
            </a:xfrm>
            <a:custGeom>
              <a:avLst/>
              <a:gdLst/>
              <a:ahLst/>
              <a:cxnLst>
                <a:cxn ang="0">
                  <a:pos x="1" y="496"/>
                </a:cxn>
                <a:cxn ang="0">
                  <a:pos x="285" y="418"/>
                </a:cxn>
                <a:cxn ang="0">
                  <a:pos x="564" y="449"/>
                </a:cxn>
                <a:cxn ang="0">
                  <a:pos x="885" y="577"/>
                </a:cxn>
                <a:cxn ang="0">
                  <a:pos x="960" y="557"/>
                </a:cxn>
                <a:cxn ang="0">
                  <a:pos x="979" y="538"/>
                </a:cxn>
                <a:cxn ang="0">
                  <a:pos x="1018" y="437"/>
                </a:cxn>
                <a:cxn ang="0">
                  <a:pos x="1029" y="410"/>
                </a:cxn>
                <a:cxn ang="0">
                  <a:pos x="1022" y="379"/>
                </a:cxn>
                <a:cxn ang="0">
                  <a:pos x="1035" y="403"/>
                </a:cxn>
                <a:cxn ang="0">
                  <a:pos x="1062" y="394"/>
                </a:cxn>
                <a:cxn ang="0">
                  <a:pos x="1062" y="365"/>
                </a:cxn>
                <a:cxn ang="0">
                  <a:pos x="1078" y="380"/>
                </a:cxn>
                <a:cxn ang="0">
                  <a:pos x="1159" y="358"/>
                </a:cxn>
                <a:cxn ang="0">
                  <a:pos x="1172" y="295"/>
                </a:cxn>
                <a:cxn ang="0">
                  <a:pos x="1154" y="290"/>
                </a:cxn>
                <a:cxn ang="0">
                  <a:pos x="1145" y="320"/>
                </a:cxn>
                <a:cxn ang="0">
                  <a:pos x="1128" y="328"/>
                </a:cxn>
                <a:cxn ang="0">
                  <a:pos x="1062" y="302"/>
                </a:cxn>
                <a:cxn ang="0">
                  <a:pos x="1106" y="319"/>
                </a:cxn>
                <a:cxn ang="0">
                  <a:pos x="1121" y="276"/>
                </a:cxn>
                <a:cxn ang="0">
                  <a:pos x="1120" y="252"/>
                </a:cxn>
                <a:cxn ang="0">
                  <a:pos x="1087" y="221"/>
                </a:cxn>
                <a:cxn ang="0">
                  <a:pos x="1120" y="225"/>
                </a:cxn>
                <a:cxn ang="0">
                  <a:pos x="1118" y="207"/>
                </a:cxn>
                <a:cxn ang="0">
                  <a:pos x="1126" y="213"/>
                </a:cxn>
                <a:cxn ang="0">
                  <a:pos x="1148" y="216"/>
                </a:cxn>
                <a:cxn ang="0">
                  <a:pos x="1170" y="233"/>
                </a:cxn>
                <a:cxn ang="0">
                  <a:pos x="1205" y="207"/>
                </a:cxn>
                <a:cxn ang="0">
                  <a:pos x="1237" y="167"/>
                </a:cxn>
                <a:cxn ang="0">
                  <a:pos x="1222" y="116"/>
                </a:cxn>
                <a:cxn ang="0">
                  <a:pos x="1186" y="167"/>
                </a:cxn>
                <a:cxn ang="0">
                  <a:pos x="1172" y="105"/>
                </a:cxn>
                <a:cxn ang="0">
                  <a:pos x="1082" y="137"/>
                </a:cxn>
                <a:cxn ang="0">
                  <a:pos x="1115" y="98"/>
                </a:cxn>
                <a:cxn ang="0">
                  <a:pos x="1150" y="50"/>
                </a:cxn>
                <a:cxn ang="0">
                  <a:pos x="1175" y="44"/>
                </a:cxn>
                <a:cxn ang="0">
                  <a:pos x="1182" y="21"/>
                </a:cxn>
                <a:cxn ang="0">
                  <a:pos x="716" y="87"/>
                </a:cxn>
                <a:cxn ang="0">
                  <a:pos x="347" y="181"/>
                </a:cxn>
                <a:cxn ang="0">
                  <a:pos x="302" y="242"/>
                </a:cxn>
                <a:cxn ang="0">
                  <a:pos x="261" y="251"/>
                </a:cxn>
                <a:cxn ang="0">
                  <a:pos x="224" y="260"/>
                </a:cxn>
                <a:cxn ang="0">
                  <a:pos x="187" y="314"/>
                </a:cxn>
                <a:cxn ang="0">
                  <a:pos x="38" y="434"/>
                </a:cxn>
              </a:cxnLst>
              <a:rect l="0" t="0" r="r" b="b"/>
              <a:pathLst>
                <a:path w="1237" h="577">
                  <a:moveTo>
                    <a:pt x="0" y="452"/>
                  </a:moveTo>
                  <a:lnTo>
                    <a:pt x="1" y="496"/>
                  </a:lnTo>
                  <a:lnTo>
                    <a:pt x="180" y="475"/>
                  </a:lnTo>
                  <a:lnTo>
                    <a:pt x="285" y="418"/>
                  </a:lnTo>
                  <a:lnTo>
                    <a:pt x="483" y="395"/>
                  </a:lnTo>
                  <a:lnTo>
                    <a:pt x="564" y="449"/>
                  </a:lnTo>
                  <a:lnTo>
                    <a:pt x="692" y="431"/>
                  </a:lnTo>
                  <a:lnTo>
                    <a:pt x="885" y="577"/>
                  </a:lnTo>
                  <a:lnTo>
                    <a:pt x="911" y="560"/>
                  </a:lnTo>
                  <a:lnTo>
                    <a:pt x="960" y="557"/>
                  </a:lnTo>
                  <a:lnTo>
                    <a:pt x="971" y="520"/>
                  </a:lnTo>
                  <a:lnTo>
                    <a:pt x="979" y="538"/>
                  </a:lnTo>
                  <a:lnTo>
                    <a:pt x="993" y="472"/>
                  </a:lnTo>
                  <a:lnTo>
                    <a:pt x="1018" y="437"/>
                  </a:lnTo>
                  <a:lnTo>
                    <a:pt x="1042" y="418"/>
                  </a:lnTo>
                  <a:lnTo>
                    <a:pt x="1029" y="410"/>
                  </a:lnTo>
                  <a:lnTo>
                    <a:pt x="1032" y="395"/>
                  </a:lnTo>
                  <a:lnTo>
                    <a:pt x="1022" y="379"/>
                  </a:lnTo>
                  <a:lnTo>
                    <a:pt x="1039" y="397"/>
                  </a:lnTo>
                  <a:lnTo>
                    <a:pt x="1035" y="403"/>
                  </a:lnTo>
                  <a:lnTo>
                    <a:pt x="1048" y="410"/>
                  </a:lnTo>
                  <a:lnTo>
                    <a:pt x="1062" y="394"/>
                  </a:lnTo>
                  <a:lnTo>
                    <a:pt x="1070" y="392"/>
                  </a:lnTo>
                  <a:lnTo>
                    <a:pt x="1062" y="365"/>
                  </a:lnTo>
                  <a:lnTo>
                    <a:pt x="1070" y="364"/>
                  </a:lnTo>
                  <a:lnTo>
                    <a:pt x="1078" y="380"/>
                  </a:lnTo>
                  <a:lnTo>
                    <a:pt x="1121" y="358"/>
                  </a:lnTo>
                  <a:lnTo>
                    <a:pt x="1159" y="358"/>
                  </a:lnTo>
                  <a:lnTo>
                    <a:pt x="1182" y="308"/>
                  </a:lnTo>
                  <a:lnTo>
                    <a:pt x="1172" y="295"/>
                  </a:lnTo>
                  <a:lnTo>
                    <a:pt x="1159" y="312"/>
                  </a:lnTo>
                  <a:lnTo>
                    <a:pt x="1154" y="290"/>
                  </a:lnTo>
                  <a:lnTo>
                    <a:pt x="1137" y="305"/>
                  </a:lnTo>
                  <a:lnTo>
                    <a:pt x="1145" y="320"/>
                  </a:lnTo>
                  <a:lnTo>
                    <a:pt x="1130" y="311"/>
                  </a:lnTo>
                  <a:lnTo>
                    <a:pt x="1128" y="328"/>
                  </a:lnTo>
                  <a:lnTo>
                    <a:pt x="1088" y="324"/>
                  </a:lnTo>
                  <a:lnTo>
                    <a:pt x="1062" y="302"/>
                  </a:lnTo>
                  <a:lnTo>
                    <a:pt x="1062" y="292"/>
                  </a:lnTo>
                  <a:lnTo>
                    <a:pt x="1106" y="319"/>
                  </a:lnTo>
                  <a:lnTo>
                    <a:pt x="1137" y="278"/>
                  </a:lnTo>
                  <a:lnTo>
                    <a:pt x="1121" y="276"/>
                  </a:lnTo>
                  <a:lnTo>
                    <a:pt x="1139" y="246"/>
                  </a:lnTo>
                  <a:lnTo>
                    <a:pt x="1120" y="252"/>
                  </a:lnTo>
                  <a:lnTo>
                    <a:pt x="1054" y="226"/>
                  </a:lnTo>
                  <a:lnTo>
                    <a:pt x="1087" y="221"/>
                  </a:lnTo>
                  <a:lnTo>
                    <a:pt x="1118" y="234"/>
                  </a:lnTo>
                  <a:lnTo>
                    <a:pt x="1120" y="225"/>
                  </a:lnTo>
                  <a:lnTo>
                    <a:pt x="1106" y="207"/>
                  </a:lnTo>
                  <a:lnTo>
                    <a:pt x="1118" y="207"/>
                  </a:lnTo>
                  <a:lnTo>
                    <a:pt x="1136" y="198"/>
                  </a:lnTo>
                  <a:lnTo>
                    <a:pt x="1126" y="213"/>
                  </a:lnTo>
                  <a:lnTo>
                    <a:pt x="1132" y="233"/>
                  </a:lnTo>
                  <a:lnTo>
                    <a:pt x="1148" y="216"/>
                  </a:lnTo>
                  <a:lnTo>
                    <a:pt x="1158" y="234"/>
                  </a:lnTo>
                  <a:lnTo>
                    <a:pt x="1170" y="233"/>
                  </a:lnTo>
                  <a:lnTo>
                    <a:pt x="1188" y="230"/>
                  </a:lnTo>
                  <a:lnTo>
                    <a:pt x="1205" y="207"/>
                  </a:lnTo>
                  <a:lnTo>
                    <a:pt x="1218" y="171"/>
                  </a:lnTo>
                  <a:lnTo>
                    <a:pt x="1237" y="167"/>
                  </a:lnTo>
                  <a:lnTo>
                    <a:pt x="1237" y="147"/>
                  </a:lnTo>
                  <a:lnTo>
                    <a:pt x="1222" y="116"/>
                  </a:lnTo>
                  <a:lnTo>
                    <a:pt x="1204" y="116"/>
                  </a:lnTo>
                  <a:lnTo>
                    <a:pt x="1186" y="167"/>
                  </a:lnTo>
                  <a:lnTo>
                    <a:pt x="1176" y="140"/>
                  </a:lnTo>
                  <a:lnTo>
                    <a:pt x="1172" y="105"/>
                  </a:lnTo>
                  <a:lnTo>
                    <a:pt x="1133" y="126"/>
                  </a:lnTo>
                  <a:lnTo>
                    <a:pt x="1082" y="137"/>
                  </a:lnTo>
                  <a:lnTo>
                    <a:pt x="1088" y="114"/>
                  </a:lnTo>
                  <a:lnTo>
                    <a:pt x="1115" y="98"/>
                  </a:lnTo>
                  <a:lnTo>
                    <a:pt x="1169" y="77"/>
                  </a:lnTo>
                  <a:lnTo>
                    <a:pt x="1150" y="50"/>
                  </a:lnTo>
                  <a:lnTo>
                    <a:pt x="1188" y="66"/>
                  </a:lnTo>
                  <a:lnTo>
                    <a:pt x="1175" y="44"/>
                  </a:lnTo>
                  <a:lnTo>
                    <a:pt x="1210" y="77"/>
                  </a:lnTo>
                  <a:lnTo>
                    <a:pt x="1182" y="21"/>
                  </a:lnTo>
                  <a:lnTo>
                    <a:pt x="1159" y="0"/>
                  </a:lnTo>
                  <a:lnTo>
                    <a:pt x="716" y="87"/>
                  </a:lnTo>
                  <a:lnTo>
                    <a:pt x="353" y="137"/>
                  </a:lnTo>
                  <a:lnTo>
                    <a:pt x="347" y="181"/>
                  </a:lnTo>
                  <a:lnTo>
                    <a:pt x="329" y="195"/>
                  </a:lnTo>
                  <a:lnTo>
                    <a:pt x="302" y="242"/>
                  </a:lnTo>
                  <a:lnTo>
                    <a:pt x="282" y="238"/>
                  </a:lnTo>
                  <a:lnTo>
                    <a:pt x="261" y="251"/>
                  </a:lnTo>
                  <a:lnTo>
                    <a:pt x="244" y="275"/>
                  </a:lnTo>
                  <a:lnTo>
                    <a:pt x="224" y="260"/>
                  </a:lnTo>
                  <a:lnTo>
                    <a:pt x="191" y="290"/>
                  </a:lnTo>
                  <a:lnTo>
                    <a:pt x="187" y="314"/>
                  </a:lnTo>
                  <a:lnTo>
                    <a:pt x="47" y="401"/>
                  </a:lnTo>
                  <a:lnTo>
                    <a:pt x="38" y="434"/>
                  </a:lnTo>
                  <a:lnTo>
                    <a:pt x="0" y="452"/>
                  </a:lnTo>
                  <a:close/>
                </a:path>
              </a:pathLst>
            </a:custGeom>
            <a:solidFill>
              <a:schemeClr val="accent2">
                <a:lumMod val="60000"/>
                <a:lumOff val="4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94" name="Freeform 19"/>
            <p:cNvSpPr>
              <a:spLocks noChangeAspect="1"/>
            </p:cNvSpPr>
            <p:nvPr/>
          </p:nvSpPr>
          <p:spPr bwMode="auto">
            <a:xfrm>
              <a:off x="3487738" y="4048125"/>
              <a:ext cx="401638" cy="334963"/>
            </a:xfrm>
            <a:custGeom>
              <a:avLst/>
              <a:gdLst/>
              <a:ahLst/>
              <a:cxnLst>
                <a:cxn ang="0">
                  <a:pos x="0" y="140"/>
                </a:cxn>
                <a:cxn ang="0">
                  <a:pos x="30" y="80"/>
                </a:cxn>
                <a:cxn ang="0">
                  <a:pos x="137" y="23"/>
                </a:cxn>
                <a:cxn ang="0">
                  <a:pos x="333" y="0"/>
                </a:cxn>
                <a:cxn ang="0">
                  <a:pos x="414" y="54"/>
                </a:cxn>
                <a:cxn ang="0">
                  <a:pos x="543" y="35"/>
                </a:cxn>
                <a:cxn ang="0">
                  <a:pos x="735" y="182"/>
                </a:cxn>
                <a:cxn ang="0">
                  <a:pos x="680" y="250"/>
                </a:cxn>
                <a:cxn ang="0">
                  <a:pos x="649" y="293"/>
                </a:cxn>
                <a:cxn ang="0">
                  <a:pos x="654" y="342"/>
                </a:cxn>
                <a:cxn ang="0">
                  <a:pos x="604" y="385"/>
                </a:cxn>
                <a:cxn ang="0">
                  <a:pos x="564" y="451"/>
                </a:cxn>
                <a:cxn ang="0">
                  <a:pos x="508" y="487"/>
                </a:cxn>
                <a:cxn ang="0">
                  <a:pos x="482" y="492"/>
                </a:cxn>
                <a:cxn ang="0">
                  <a:pos x="471" y="532"/>
                </a:cxn>
                <a:cxn ang="0">
                  <a:pos x="439" y="510"/>
                </a:cxn>
                <a:cxn ang="0">
                  <a:pos x="468" y="549"/>
                </a:cxn>
                <a:cxn ang="0">
                  <a:pos x="440" y="587"/>
                </a:cxn>
                <a:cxn ang="0">
                  <a:pos x="416" y="583"/>
                </a:cxn>
                <a:cxn ang="0">
                  <a:pos x="396" y="559"/>
                </a:cxn>
                <a:cxn ang="0">
                  <a:pos x="367" y="501"/>
                </a:cxn>
                <a:cxn ang="0">
                  <a:pos x="348" y="493"/>
                </a:cxn>
                <a:cxn ang="0">
                  <a:pos x="313" y="416"/>
                </a:cxn>
                <a:cxn ang="0">
                  <a:pos x="262" y="384"/>
                </a:cxn>
                <a:cxn ang="0">
                  <a:pos x="227" y="330"/>
                </a:cxn>
                <a:cxn ang="0">
                  <a:pos x="140" y="262"/>
                </a:cxn>
                <a:cxn ang="0">
                  <a:pos x="95" y="203"/>
                </a:cxn>
                <a:cxn ang="0">
                  <a:pos x="0" y="140"/>
                </a:cxn>
              </a:cxnLst>
              <a:rect l="0" t="0" r="r" b="b"/>
              <a:pathLst>
                <a:path w="735" h="587">
                  <a:moveTo>
                    <a:pt x="0" y="140"/>
                  </a:moveTo>
                  <a:lnTo>
                    <a:pt x="30" y="80"/>
                  </a:lnTo>
                  <a:lnTo>
                    <a:pt x="137" y="23"/>
                  </a:lnTo>
                  <a:lnTo>
                    <a:pt x="333" y="0"/>
                  </a:lnTo>
                  <a:lnTo>
                    <a:pt x="414" y="54"/>
                  </a:lnTo>
                  <a:lnTo>
                    <a:pt x="543" y="35"/>
                  </a:lnTo>
                  <a:lnTo>
                    <a:pt x="735" y="182"/>
                  </a:lnTo>
                  <a:lnTo>
                    <a:pt x="680" y="250"/>
                  </a:lnTo>
                  <a:lnTo>
                    <a:pt x="649" y="293"/>
                  </a:lnTo>
                  <a:lnTo>
                    <a:pt x="654" y="342"/>
                  </a:lnTo>
                  <a:lnTo>
                    <a:pt x="604" y="385"/>
                  </a:lnTo>
                  <a:lnTo>
                    <a:pt x="564" y="451"/>
                  </a:lnTo>
                  <a:lnTo>
                    <a:pt x="508" y="487"/>
                  </a:lnTo>
                  <a:lnTo>
                    <a:pt x="482" y="492"/>
                  </a:lnTo>
                  <a:lnTo>
                    <a:pt x="471" y="532"/>
                  </a:lnTo>
                  <a:lnTo>
                    <a:pt x="439" y="510"/>
                  </a:lnTo>
                  <a:lnTo>
                    <a:pt x="468" y="549"/>
                  </a:lnTo>
                  <a:lnTo>
                    <a:pt x="440" y="587"/>
                  </a:lnTo>
                  <a:lnTo>
                    <a:pt x="416" y="583"/>
                  </a:lnTo>
                  <a:lnTo>
                    <a:pt x="396" y="559"/>
                  </a:lnTo>
                  <a:lnTo>
                    <a:pt x="367" y="501"/>
                  </a:lnTo>
                  <a:lnTo>
                    <a:pt x="348" y="493"/>
                  </a:lnTo>
                  <a:lnTo>
                    <a:pt x="313" y="416"/>
                  </a:lnTo>
                  <a:lnTo>
                    <a:pt x="262" y="384"/>
                  </a:lnTo>
                  <a:lnTo>
                    <a:pt x="227" y="330"/>
                  </a:lnTo>
                  <a:lnTo>
                    <a:pt x="140" y="262"/>
                  </a:lnTo>
                  <a:lnTo>
                    <a:pt x="95" y="203"/>
                  </a:lnTo>
                  <a:lnTo>
                    <a:pt x="0" y="140"/>
                  </a:lnTo>
                  <a:close/>
                </a:path>
              </a:pathLst>
            </a:custGeom>
            <a:solidFill>
              <a:schemeClr val="accent2">
                <a:lumMod val="20000"/>
                <a:lumOff val="8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95" name="Freeform 20"/>
            <p:cNvSpPr>
              <a:spLocks noChangeAspect="1"/>
            </p:cNvSpPr>
            <p:nvPr/>
          </p:nvSpPr>
          <p:spPr bwMode="auto">
            <a:xfrm>
              <a:off x="2486025" y="3548063"/>
              <a:ext cx="525463" cy="498475"/>
            </a:xfrm>
            <a:custGeom>
              <a:avLst/>
              <a:gdLst/>
              <a:ahLst/>
              <a:cxnLst>
                <a:cxn ang="0">
                  <a:pos x="0" y="11"/>
                </a:cxn>
                <a:cxn ang="0">
                  <a:pos x="58" y="125"/>
                </a:cxn>
                <a:cxn ang="0">
                  <a:pos x="86" y="151"/>
                </a:cxn>
                <a:cxn ang="0">
                  <a:pos x="105" y="147"/>
                </a:cxn>
                <a:cxn ang="0">
                  <a:pos x="120" y="161"/>
                </a:cxn>
                <a:cxn ang="0">
                  <a:pos x="121" y="177"/>
                </a:cxn>
                <a:cxn ang="0">
                  <a:pos x="108" y="177"/>
                </a:cxn>
                <a:cxn ang="0">
                  <a:pos x="89" y="217"/>
                </a:cxn>
                <a:cxn ang="0">
                  <a:pos x="132" y="278"/>
                </a:cxn>
                <a:cxn ang="0">
                  <a:pos x="164" y="291"/>
                </a:cxn>
                <a:cxn ang="0">
                  <a:pos x="159" y="699"/>
                </a:cxn>
                <a:cxn ang="0">
                  <a:pos x="163" y="800"/>
                </a:cxn>
                <a:cxn ang="0">
                  <a:pos x="801" y="778"/>
                </a:cxn>
                <a:cxn ang="0">
                  <a:pos x="812" y="836"/>
                </a:cxn>
                <a:cxn ang="0">
                  <a:pos x="784" y="875"/>
                </a:cxn>
                <a:cxn ang="0">
                  <a:pos x="883" y="869"/>
                </a:cxn>
                <a:cxn ang="0">
                  <a:pos x="896" y="836"/>
                </a:cxn>
                <a:cxn ang="0">
                  <a:pos x="901" y="800"/>
                </a:cxn>
                <a:cxn ang="0">
                  <a:pos x="923" y="770"/>
                </a:cxn>
                <a:cxn ang="0">
                  <a:pos x="933" y="744"/>
                </a:cxn>
                <a:cxn ang="0">
                  <a:pos x="954" y="740"/>
                </a:cxn>
                <a:cxn ang="0">
                  <a:pos x="961" y="679"/>
                </a:cxn>
                <a:cxn ang="0">
                  <a:pos x="949" y="673"/>
                </a:cxn>
                <a:cxn ang="0">
                  <a:pos x="927" y="673"/>
                </a:cxn>
                <a:cxn ang="0">
                  <a:pos x="904" y="627"/>
                </a:cxn>
                <a:cxn ang="0">
                  <a:pos x="893" y="566"/>
                </a:cxn>
                <a:cxn ang="0">
                  <a:pos x="867" y="525"/>
                </a:cxn>
                <a:cxn ang="0">
                  <a:pos x="829" y="507"/>
                </a:cxn>
                <a:cxn ang="0">
                  <a:pos x="783" y="468"/>
                </a:cxn>
                <a:cxn ang="0">
                  <a:pos x="767" y="414"/>
                </a:cxn>
                <a:cxn ang="0">
                  <a:pos x="793" y="331"/>
                </a:cxn>
                <a:cxn ang="0">
                  <a:pos x="769" y="315"/>
                </a:cxn>
                <a:cxn ang="0">
                  <a:pos x="714" y="315"/>
                </a:cxn>
                <a:cxn ang="0">
                  <a:pos x="704" y="262"/>
                </a:cxn>
                <a:cxn ang="0">
                  <a:pos x="611" y="161"/>
                </a:cxn>
                <a:cxn ang="0">
                  <a:pos x="588" y="76"/>
                </a:cxn>
                <a:cxn ang="0">
                  <a:pos x="599" y="44"/>
                </a:cxn>
                <a:cxn ang="0">
                  <a:pos x="558" y="0"/>
                </a:cxn>
                <a:cxn ang="0">
                  <a:pos x="0" y="11"/>
                </a:cxn>
              </a:cxnLst>
              <a:rect l="0" t="0" r="r" b="b"/>
              <a:pathLst>
                <a:path w="961" h="875">
                  <a:moveTo>
                    <a:pt x="0" y="11"/>
                  </a:moveTo>
                  <a:lnTo>
                    <a:pt x="58" y="125"/>
                  </a:lnTo>
                  <a:lnTo>
                    <a:pt x="86" y="151"/>
                  </a:lnTo>
                  <a:lnTo>
                    <a:pt x="105" y="147"/>
                  </a:lnTo>
                  <a:lnTo>
                    <a:pt x="120" y="161"/>
                  </a:lnTo>
                  <a:lnTo>
                    <a:pt x="121" y="177"/>
                  </a:lnTo>
                  <a:lnTo>
                    <a:pt x="108" y="177"/>
                  </a:lnTo>
                  <a:lnTo>
                    <a:pt x="89" y="217"/>
                  </a:lnTo>
                  <a:lnTo>
                    <a:pt x="132" y="278"/>
                  </a:lnTo>
                  <a:lnTo>
                    <a:pt x="164" y="291"/>
                  </a:lnTo>
                  <a:lnTo>
                    <a:pt x="159" y="699"/>
                  </a:lnTo>
                  <a:lnTo>
                    <a:pt x="163" y="800"/>
                  </a:lnTo>
                  <a:lnTo>
                    <a:pt x="801" y="778"/>
                  </a:lnTo>
                  <a:lnTo>
                    <a:pt x="812" y="836"/>
                  </a:lnTo>
                  <a:lnTo>
                    <a:pt x="784" y="875"/>
                  </a:lnTo>
                  <a:lnTo>
                    <a:pt x="883" y="869"/>
                  </a:lnTo>
                  <a:lnTo>
                    <a:pt x="896" y="836"/>
                  </a:lnTo>
                  <a:lnTo>
                    <a:pt x="901" y="800"/>
                  </a:lnTo>
                  <a:lnTo>
                    <a:pt x="923" y="770"/>
                  </a:lnTo>
                  <a:lnTo>
                    <a:pt x="933" y="744"/>
                  </a:lnTo>
                  <a:lnTo>
                    <a:pt x="954" y="740"/>
                  </a:lnTo>
                  <a:lnTo>
                    <a:pt x="961" y="679"/>
                  </a:lnTo>
                  <a:lnTo>
                    <a:pt x="949" y="673"/>
                  </a:lnTo>
                  <a:lnTo>
                    <a:pt x="927" y="673"/>
                  </a:lnTo>
                  <a:lnTo>
                    <a:pt x="904" y="627"/>
                  </a:lnTo>
                  <a:lnTo>
                    <a:pt x="893" y="566"/>
                  </a:lnTo>
                  <a:lnTo>
                    <a:pt x="867" y="525"/>
                  </a:lnTo>
                  <a:lnTo>
                    <a:pt x="829" y="507"/>
                  </a:lnTo>
                  <a:lnTo>
                    <a:pt x="783" y="468"/>
                  </a:lnTo>
                  <a:lnTo>
                    <a:pt x="767" y="414"/>
                  </a:lnTo>
                  <a:lnTo>
                    <a:pt x="793" y="331"/>
                  </a:lnTo>
                  <a:lnTo>
                    <a:pt x="769" y="315"/>
                  </a:lnTo>
                  <a:lnTo>
                    <a:pt x="714" y="315"/>
                  </a:lnTo>
                  <a:lnTo>
                    <a:pt x="704" y="262"/>
                  </a:lnTo>
                  <a:lnTo>
                    <a:pt x="611" y="161"/>
                  </a:lnTo>
                  <a:lnTo>
                    <a:pt x="588" y="76"/>
                  </a:lnTo>
                  <a:lnTo>
                    <a:pt x="599" y="44"/>
                  </a:lnTo>
                  <a:lnTo>
                    <a:pt x="558" y="0"/>
                  </a:lnTo>
                  <a:lnTo>
                    <a:pt x="0" y="11"/>
                  </a:lnTo>
                  <a:close/>
                </a:path>
              </a:pathLst>
            </a:custGeom>
            <a:solidFill>
              <a:schemeClr val="accent2">
                <a:lumMod val="60000"/>
                <a:lumOff val="4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96" name="Freeform 21"/>
            <p:cNvSpPr>
              <a:spLocks noChangeAspect="1"/>
            </p:cNvSpPr>
            <p:nvPr/>
          </p:nvSpPr>
          <p:spPr bwMode="auto">
            <a:xfrm>
              <a:off x="3093881" y="4125488"/>
              <a:ext cx="301625" cy="534988"/>
            </a:xfrm>
            <a:custGeom>
              <a:avLst/>
              <a:gdLst/>
              <a:ahLst/>
              <a:cxnLst>
                <a:cxn ang="0">
                  <a:pos x="0" y="35"/>
                </a:cxn>
                <a:cxn ang="0">
                  <a:pos x="13" y="50"/>
                </a:cxn>
                <a:cxn ang="0">
                  <a:pos x="0" y="631"/>
                </a:cxn>
                <a:cxn ang="0">
                  <a:pos x="35" y="911"/>
                </a:cxn>
                <a:cxn ang="0">
                  <a:pos x="74" y="920"/>
                </a:cxn>
                <a:cxn ang="0">
                  <a:pos x="88" y="832"/>
                </a:cxn>
                <a:cxn ang="0">
                  <a:pos x="103" y="856"/>
                </a:cxn>
                <a:cxn ang="0">
                  <a:pos x="106" y="899"/>
                </a:cxn>
                <a:cxn ang="0">
                  <a:pos x="128" y="919"/>
                </a:cxn>
                <a:cxn ang="0">
                  <a:pos x="95" y="938"/>
                </a:cxn>
                <a:cxn ang="0">
                  <a:pos x="174" y="916"/>
                </a:cxn>
                <a:cxn ang="0">
                  <a:pos x="188" y="889"/>
                </a:cxn>
                <a:cxn ang="0">
                  <a:pos x="177" y="874"/>
                </a:cxn>
                <a:cxn ang="0">
                  <a:pos x="184" y="851"/>
                </a:cxn>
                <a:cxn ang="0">
                  <a:pos x="145" y="813"/>
                </a:cxn>
                <a:cxn ang="0">
                  <a:pos x="148" y="786"/>
                </a:cxn>
                <a:cxn ang="0">
                  <a:pos x="552" y="748"/>
                </a:cxn>
                <a:cxn ang="0">
                  <a:pos x="516" y="600"/>
                </a:cxn>
                <a:cxn ang="0">
                  <a:pos x="523" y="547"/>
                </a:cxn>
                <a:cxn ang="0">
                  <a:pos x="538" y="512"/>
                </a:cxn>
                <a:cxn ang="0">
                  <a:pos x="524" y="461"/>
                </a:cxn>
                <a:cxn ang="0">
                  <a:pos x="486" y="397"/>
                </a:cxn>
                <a:cxn ang="0">
                  <a:pos x="383" y="0"/>
                </a:cxn>
                <a:cxn ang="0">
                  <a:pos x="0" y="35"/>
                </a:cxn>
              </a:cxnLst>
              <a:rect l="0" t="0" r="r" b="b"/>
              <a:pathLst>
                <a:path w="552" h="938">
                  <a:moveTo>
                    <a:pt x="0" y="35"/>
                  </a:moveTo>
                  <a:lnTo>
                    <a:pt x="13" y="50"/>
                  </a:lnTo>
                  <a:lnTo>
                    <a:pt x="0" y="631"/>
                  </a:lnTo>
                  <a:lnTo>
                    <a:pt x="35" y="911"/>
                  </a:lnTo>
                  <a:lnTo>
                    <a:pt x="74" y="920"/>
                  </a:lnTo>
                  <a:lnTo>
                    <a:pt x="88" y="832"/>
                  </a:lnTo>
                  <a:lnTo>
                    <a:pt x="103" y="856"/>
                  </a:lnTo>
                  <a:lnTo>
                    <a:pt x="106" y="899"/>
                  </a:lnTo>
                  <a:lnTo>
                    <a:pt x="128" y="919"/>
                  </a:lnTo>
                  <a:lnTo>
                    <a:pt x="95" y="938"/>
                  </a:lnTo>
                  <a:lnTo>
                    <a:pt x="174" y="916"/>
                  </a:lnTo>
                  <a:lnTo>
                    <a:pt x="188" y="889"/>
                  </a:lnTo>
                  <a:lnTo>
                    <a:pt x="177" y="874"/>
                  </a:lnTo>
                  <a:lnTo>
                    <a:pt x="184" y="851"/>
                  </a:lnTo>
                  <a:lnTo>
                    <a:pt x="145" y="813"/>
                  </a:lnTo>
                  <a:lnTo>
                    <a:pt x="148" y="786"/>
                  </a:lnTo>
                  <a:lnTo>
                    <a:pt x="552" y="748"/>
                  </a:lnTo>
                  <a:lnTo>
                    <a:pt x="516" y="600"/>
                  </a:lnTo>
                  <a:lnTo>
                    <a:pt x="523" y="547"/>
                  </a:lnTo>
                  <a:lnTo>
                    <a:pt x="538" y="512"/>
                  </a:lnTo>
                  <a:lnTo>
                    <a:pt x="524" y="461"/>
                  </a:lnTo>
                  <a:lnTo>
                    <a:pt x="486" y="397"/>
                  </a:lnTo>
                  <a:lnTo>
                    <a:pt x="383" y="0"/>
                  </a:lnTo>
                  <a:lnTo>
                    <a:pt x="0" y="35"/>
                  </a:lnTo>
                  <a:close/>
                </a:path>
              </a:pathLst>
            </a:custGeom>
            <a:solidFill>
              <a:schemeClr val="accent2">
                <a:lumMod val="60000"/>
                <a:lumOff val="4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97" name="Freeform 22"/>
            <p:cNvSpPr>
              <a:spLocks noChangeAspect="1"/>
            </p:cNvSpPr>
            <p:nvPr/>
          </p:nvSpPr>
          <p:spPr bwMode="auto">
            <a:xfrm>
              <a:off x="892175" y="3794125"/>
              <a:ext cx="539750" cy="684213"/>
            </a:xfrm>
            <a:custGeom>
              <a:avLst/>
              <a:gdLst/>
              <a:ahLst/>
              <a:cxnLst>
                <a:cxn ang="0">
                  <a:pos x="0" y="818"/>
                </a:cxn>
                <a:cxn ang="0">
                  <a:pos x="62" y="762"/>
                </a:cxn>
                <a:cxn ang="0">
                  <a:pos x="37" y="714"/>
                </a:cxn>
                <a:cxn ang="0">
                  <a:pos x="50" y="650"/>
                </a:cxn>
                <a:cxn ang="0">
                  <a:pos x="116" y="537"/>
                </a:cxn>
                <a:cxn ang="0">
                  <a:pos x="162" y="506"/>
                </a:cxn>
                <a:cxn ang="0">
                  <a:pos x="134" y="465"/>
                </a:cxn>
                <a:cxn ang="0">
                  <a:pos x="117" y="353"/>
                </a:cxn>
                <a:cxn ang="0">
                  <a:pos x="136" y="154"/>
                </a:cxn>
                <a:cxn ang="0">
                  <a:pos x="171" y="144"/>
                </a:cxn>
                <a:cxn ang="0">
                  <a:pos x="227" y="176"/>
                </a:cxn>
                <a:cxn ang="0">
                  <a:pos x="273" y="0"/>
                </a:cxn>
                <a:cxn ang="0">
                  <a:pos x="986" y="126"/>
                </a:cxn>
                <a:cxn ang="0">
                  <a:pos x="837" y="1198"/>
                </a:cxn>
                <a:cxn ang="0">
                  <a:pos x="618" y="1162"/>
                </a:cxn>
                <a:cxn ang="0">
                  <a:pos x="482" y="1123"/>
                </a:cxn>
                <a:cxn ang="0">
                  <a:pos x="201" y="949"/>
                </a:cxn>
                <a:cxn ang="0">
                  <a:pos x="0" y="818"/>
                </a:cxn>
              </a:cxnLst>
              <a:rect l="0" t="0" r="r" b="b"/>
              <a:pathLst>
                <a:path w="986" h="1198">
                  <a:moveTo>
                    <a:pt x="0" y="818"/>
                  </a:moveTo>
                  <a:lnTo>
                    <a:pt x="62" y="762"/>
                  </a:lnTo>
                  <a:lnTo>
                    <a:pt x="37" y="714"/>
                  </a:lnTo>
                  <a:lnTo>
                    <a:pt x="50" y="650"/>
                  </a:lnTo>
                  <a:lnTo>
                    <a:pt x="116" y="537"/>
                  </a:lnTo>
                  <a:lnTo>
                    <a:pt x="162" y="506"/>
                  </a:lnTo>
                  <a:lnTo>
                    <a:pt x="134" y="465"/>
                  </a:lnTo>
                  <a:lnTo>
                    <a:pt x="117" y="353"/>
                  </a:lnTo>
                  <a:lnTo>
                    <a:pt x="136" y="154"/>
                  </a:lnTo>
                  <a:lnTo>
                    <a:pt x="171" y="144"/>
                  </a:lnTo>
                  <a:lnTo>
                    <a:pt x="227" y="176"/>
                  </a:lnTo>
                  <a:lnTo>
                    <a:pt x="273" y="0"/>
                  </a:lnTo>
                  <a:lnTo>
                    <a:pt x="986" y="126"/>
                  </a:lnTo>
                  <a:lnTo>
                    <a:pt x="837" y="1198"/>
                  </a:lnTo>
                  <a:lnTo>
                    <a:pt x="618" y="1162"/>
                  </a:lnTo>
                  <a:lnTo>
                    <a:pt x="482" y="1123"/>
                  </a:lnTo>
                  <a:lnTo>
                    <a:pt x="201" y="949"/>
                  </a:lnTo>
                  <a:lnTo>
                    <a:pt x="0" y="818"/>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98" name="Freeform 23"/>
            <p:cNvSpPr>
              <a:spLocks noChangeAspect="1"/>
            </p:cNvSpPr>
            <p:nvPr/>
          </p:nvSpPr>
          <p:spPr bwMode="auto">
            <a:xfrm>
              <a:off x="2571750" y="3990975"/>
              <a:ext cx="401638" cy="390525"/>
            </a:xfrm>
            <a:custGeom>
              <a:avLst/>
              <a:gdLst/>
              <a:ahLst/>
              <a:cxnLst>
                <a:cxn ang="0">
                  <a:pos x="0" y="22"/>
                </a:cxn>
                <a:cxn ang="0">
                  <a:pos x="30" y="234"/>
                </a:cxn>
                <a:cxn ang="0">
                  <a:pos x="25" y="566"/>
                </a:cxn>
                <a:cxn ang="0">
                  <a:pos x="39" y="585"/>
                </a:cxn>
                <a:cxn ang="0">
                  <a:pos x="91" y="583"/>
                </a:cxn>
                <a:cxn ang="0">
                  <a:pos x="93" y="686"/>
                </a:cxn>
                <a:cxn ang="0">
                  <a:pos x="527" y="680"/>
                </a:cxn>
                <a:cxn ang="0">
                  <a:pos x="518" y="576"/>
                </a:cxn>
                <a:cxn ang="0">
                  <a:pos x="556" y="463"/>
                </a:cxn>
                <a:cxn ang="0">
                  <a:pos x="608" y="382"/>
                </a:cxn>
                <a:cxn ang="0">
                  <a:pos x="606" y="361"/>
                </a:cxn>
                <a:cxn ang="0">
                  <a:pos x="648" y="289"/>
                </a:cxn>
                <a:cxn ang="0">
                  <a:pos x="667" y="211"/>
                </a:cxn>
                <a:cxn ang="0">
                  <a:pos x="660" y="205"/>
                </a:cxn>
                <a:cxn ang="0">
                  <a:pos x="695" y="175"/>
                </a:cxn>
                <a:cxn ang="0">
                  <a:pos x="730" y="106"/>
                </a:cxn>
                <a:cxn ang="0">
                  <a:pos x="720" y="91"/>
                </a:cxn>
                <a:cxn ang="0">
                  <a:pos x="621" y="97"/>
                </a:cxn>
                <a:cxn ang="0">
                  <a:pos x="649" y="58"/>
                </a:cxn>
                <a:cxn ang="0">
                  <a:pos x="638" y="0"/>
                </a:cxn>
                <a:cxn ang="0">
                  <a:pos x="0" y="22"/>
                </a:cxn>
              </a:cxnLst>
              <a:rect l="0" t="0" r="r" b="b"/>
              <a:pathLst>
                <a:path w="730" h="686">
                  <a:moveTo>
                    <a:pt x="0" y="22"/>
                  </a:moveTo>
                  <a:lnTo>
                    <a:pt x="30" y="234"/>
                  </a:lnTo>
                  <a:lnTo>
                    <a:pt x="25" y="566"/>
                  </a:lnTo>
                  <a:lnTo>
                    <a:pt x="39" y="585"/>
                  </a:lnTo>
                  <a:lnTo>
                    <a:pt x="91" y="583"/>
                  </a:lnTo>
                  <a:lnTo>
                    <a:pt x="93" y="686"/>
                  </a:lnTo>
                  <a:lnTo>
                    <a:pt x="527" y="680"/>
                  </a:lnTo>
                  <a:lnTo>
                    <a:pt x="518" y="576"/>
                  </a:lnTo>
                  <a:lnTo>
                    <a:pt x="556" y="463"/>
                  </a:lnTo>
                  <a:lnTo>
                    <a:pt x="608" y="382"/>
                  </a:lnTo>
                  <a:lnTo>
                    <a:pt x="606" y="361"/>
                  </a:lnTo>
                  <a:lnTo>
                    <a:pt x="648" y="289"/>
                  </a:lnTo>
                  <a:lnTo>
                    <a:pt x="667" y="211"/>
                  </a:lnTo>
                  <a:lnTo>
                    <a:pt x="660" y="205"/>
                  </a:lnTo>
                  <a:lnTo>
                    <a:pt x="695" y="175"/>
                  </a:lnTo>
                  <a:lnTo>
                    <a:pt x="730" y="106"/>
                  </a:lnTo>
                  <a:lnTo>
                    <a:pt x="720" y="91"/>
                  </a:lnTo>
                  <a:lnTo>
                    <a:pt x="621" y="97"/>
                  </a:lnTo>
                  <a:lnTo>
                    <a:pt x="649" y="58"/>
                  </a:lnTo>
                  <a:lnTo>
                    <a:pt x="638" y="0"/>
                  </a:lnTo>
                  <a:lnTo>
                    <a:pt x="0" y="22"/>
                  </a:lnTo>
                  <a:close/>
                </a:path>
              </a:pathLst>
            </a:custGeom>
            <a:solidFill>
              <a:schemeClr val="accent2">
                <a:lumMod val="60000"/>
                <a:lumOff val="4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99" name="Freeform 24"/>
            <p:cNvSpPr>
              <a:spLocks noChangeAspect="1"/>
            </p:cNvSpPr>
            <p:nvPr/>
          </p:nvSpPr>
          <p:spPr bwMode="auto">
            <a:xfrm>
              <a:off x="1431925" y="3433763"/>
              <a:ext cx="577850" cy="495299"/>
            </a:xfrm>
            <a:custGeom>
              <a:avLst/>
              <a:gdLst/>
              <a:ahLst/>
              <a:cxnLst>
                <a:cxn ang="0">
                  <a:pos x="0" y="761"/>
                </a:cxn>
                <a:cxn ang="0">
                  <a:pos x="103" y="0"/>
                </a:cxn>
                <a:cxn ang="0">
                  <a:pos x="781" y="81"/>
                </a:cxn>
                <a:cxn ang="0">
                  <a:pos x="1054" y="107"/>
                </a:cxn>
                <a:cxn ang="0">
                  <a:pos x="1043" y="297"/>
                </a:cxn>
                <a:cxn ang="0">
                  <a:pos x="1006" y="871"/>
                </a:cxn>
                <a:cxn ang="0">
                  <a:pos x="868" y="861"/>
                </a:cxn>
                <a:cxn ang="0">
                  <a:pos x="435" y="822"/>
                </a:cxn>
                <a:cxn ang="0">
                  <a:pos x="0" y="761"/>
                </a:cxn>
              </a:cxnLst>
              <a:rect l="0" t="0" r="r" b="b"/>
              <a:pathLst>
                <a:path w="1054" h="871">
                  <a:moveTo>
                    <a:pt x="0" y="761"/>
                  </a:moveTo>
                  <a:lnTo>
                    <a:pt x="103" y="0"/>
                  </a:lnTo>
                  <a:lnTo>
                    <a:pt x="781" y="81"/>
                  </a:lnTo>
                  <a:lnTo>
                    <a:pt x="1054" y="107"/>
                  </a:lnTo>
                  <a:lnTo>
                    <a:pt x="1043" y="297"/>
                  </a:lnTo>
                  <a:lnTo>
                    <a:pt x="1006" y="871"/>
                  </a:lnTo>
                  <a:lnTo>
                    <a:pt x="868" y="861"/>
                  </a:lnTo>
                  <a:lnTo>
                    <a:pt x="435" y="822"/>
                  </a:lnTo>
                  <a:lnTo>
                    <a:pt x="0" y="761"/>
                  </a:lnTo>
                  <a:close/>
                </a:path>
              </a:pathLst>
            </a:custGeom>
            <a:solidFill>
              <a:schemeClr val="accent2">
                <a:lumMod val="75000"/>
              </a:schemeClr>
            </a:solidFill>
            <a:ln w="12700" cmpd="sng">
              <a:solidFill>
                <a:srgbClr val="0F56DC"/>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0" name="Freeform 25"/>
            <p:cNvSpPr>
              <a:spLocks noChangeAspect="1"/>
            </p:cNvSpPr>
            <p:nvPr/>
          </p:nvSpPr>
          <p:spPr bwMode="auto">
            <a:xfrm>
              <a:off x="4114800" y="3162300"/>
              <a:ext cx="136525" cy="141288"/>
            </a:xfrm>
            <a:custGeom>
              <a:avLst/>
              <a:gdLst/>
              <a:ahLst/>
              <a:cxnLst>
                <a:cxn ang="0">
                  <a:pos x="0" y="50"/>
                </a:cxn>
                <a:cxn ang="0">
                  <a:pos x="20" y="179"/>
                </a:cxn>
                <a:cxn ang="0">
                  <a:pos x="19" y="247"/>
                </a:cxn>
                <a:cxn ang="0">
                  <a:pos x="40" y="241"/>
                </a:cxn>
                <a:cxn ang="0">
                  <a:pos x="52" y="223"/>
                </a:cxn>
                <a:cxn ang="0">
                  <a:pos x="87" y="206"/>
                </a:cxn>
                <a:cxn ang="0">
                  <a:pos x="104" y="173"/>
                </a:cxn>
                <a:cxn ang="0">
                  <a:pos x="113" y="179"/>
                </a:cxn>
                <a:cxn ang="0">
                  <a:pos x="141" y="167"/>
                </a:cxn>
                <a:cxn ang="0">
                  <a:pos x="179" y="160"/>
                </a:cxn>
                <a:cxn ang="0">
                  <a:pos x="179" y="146"/>
                </a:cxn>
                <a:cxn ang="0">
                  <a:pos x="191" y="155"/>
                </a:cxn>
                <a:cxn ang="0">
                  <a:pos x="204" y="143"/>
                </a:cxn>
                <a:cxn ang="0">
                  <a:pos x="223" y="137"/>
                </a:cxn>
                <a:cxn ang="0">
                  <a:pos x="248" y="128"/>
                </a:cxn>
                <a:cxn ang="0">
                  <a:pos x="225" y="0"/>
                </a:cxn>
                <a:cxn ang="0">
                  <a:pos x="0" y="50"/>
                </a:cxn>
              </a:cxnLst>
              <a:rect l="0" t="0" r="r" b="b"/>
              <a:pathLst>
                <a:path w="248" h="247">
                  <a:moveTo>
                    <a:pt x="0" y="50"/>
                  </a:moveTo>
                  <a:lnTo>
                    <a:pt x="20" y="179"/>
                  </a:lnTo>
                  <a:lnTo>
                    <a:pt x="19" y="247"/>
                  </a:lnTo>
                  <a:lnTo>
                    <a:pt x="40" y="241"/>
                  </a:lnTo>
                  <a:lnTo>
                    <a:pt x="52" y="223"/>
                  </a:lnTo>
                  <a:lnTo>
                    <a:pt x="87" y="206"/>
                  </a:lnTo>
                  <a:lnTo>
                    <a:pt x="104" y="173"/>
                  </a:lnTo>
                  <a:lnTo>
                    <a:pt x="113" y="179"/>
                  </a:lnTo>
                  <a:lnTo>
                    <a:pt x="141" y="167"/>
                  </a:lnTo>
                  <a:lnTo>
                    <a:pt x="179" y="160"/>
                  </a:lnTo>
                  <a:lnTo>
                    <a:pt x="179" y="146"/>
                  </a:lnTo>
                  <a:lnTo>
                    <a:pt x="191" y="155"/>
                  </a:lnTo>
                  <a:lnTo>
                    <a:pt x="204" y="143"/>
                  </a:lnTo>
                  <a:lnTo>
                    <a:pt x="223" y="137"/>
                  </a:lnTo>
                  <a:lnTo>
                    <a:pt x="248" y="128"/>
                  </a:lnTo>
                  <a:lnTo>
                    <a:pt x="225" y="0"/>
                  </a:lnTo>
                  <a:lnTo>
                    <a:pt x="0" y="50"/>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1" name="Freeform 26"/>
            <p:cNvSpPr>
              <a:spLocks noChangeAspect="1"/>
            </p:cNvSpPr>
            <p:nvPr/>
          </p:nvSpPr>
          <p:spPr bwMode="auto">
            <a:xfrm>
              <a:off x="4006850" y="3463925"/>
              <a:ext cx="84138" cy="152400"/>
            </a:xfrm>
            <a:custGeom>
              <a:avLst/>
              <a:gdLst/>
              <a:ahLst/>
              <a:cxnLst>
                <a:cxn ang="0">
                  <a:pos x="0" y="27"/>
                </a:cxn>
                <a:cxn ang="0">
                  <a:pos x="20" y="0"/>
                </a:cxn>
                <a:cxn ang="0">
                  <a:pos x="50" y="0"/>
                </a:cxn>
                <a:cxn ang="0">
                  <a:pos x="41" y="29"/>
                </a:cxn>
                <a:cxn ang="0">
                  <a:pos x="31" y="39"/>
                </a:cxn>
                <a:cxn ang="0">
                  <a:pos x="38" y="68"/>
                </a:cxn>
                <a:cxn ang="0">
                  <a:pos x="54" y="87"/>
                </a:cxn>
                <a:cxn ang="0">
                  <a:pos x="74" y="107"/>
                </a:cxn>
                <a:cxn ang="0">
                  <a:pos x="82" y="137"/>
                </a:cxn>
                <a:cxn ang="0">
                  <a:pos x="97" y="162"/>
                </a:cxn>
                <a:cxn ang="0">
                  <a:pos x="112" y="176"/>
                </a:cxn>
                <a:cxn ang="0">
                  <a:pos x="135" y="185"/>
                </a:cxn>
                <a:cxn ang="0">
                  <a:pos x="147" y="207"/>
                </a:cxn>
                <a:cxn ang="0">
                  <a:pos x="126" y="230"/>
                </a:cxn>
                <a:cxn ang="0">
                  <a:pos x="147" y="224"/>
                </a:cxn>
                <a:cxn ang="0">
                  <a:pos x="152" y="244"/>
                </a:cxn>
                <a:cxn ang="0">
                  <a:pos x="112" y="254"/>
                </a:cxn>
                <a:cxn ang="0">
                  <a:pos x="62" y="263"/>
                </a:cxn>
                <a:cxn ang="0">
                  <a:pos x="58" y="245"/>
                </a:cxn>
                <a:cxn ang="0">
                  <a:pos x="0" y="27"/>
                </a:cxn>
              </a:cxnLst>
              <a:rect l="0" t="0" r="r" b="b"/>
              <a:pathLst>
                <a:path w="152" h="263">
                  <a:moveTo>
                    <a:pt x="0" y="27"/>
                  </a:moveTo>
                  <a:lnTo>
                    <a:pt x="20" y="0"/>
                  </a:lnTo>
                  <a:lnTo>
                    <a:pt x="50" y="0"/>
                  </a:lnTo>
                  <a:lnTo>
                    <a:pt x="41" y="29"/>
                  </a:lnTo>
                  <a:lnTo>
                    <a:pt x="31" y="39"/>
                  </a:lnTo>
                  <a:lnTo>
                    <a:pt x="38" y="68"/>
                  </a:lnTo>
                  <a:lnTo>
                    <a:pt x="54" y="87"/>
                  </a:lnTo>
                  <a:lnTo>
                    <a:pt x="74" y="107"/>
                  </a:lnTo>
                  <a:lnTo>
                    <a:pt x="82" y="137"/>
                  </a:lnTo>
                  <a:lnTo>
                    <a:pt x="97" y="162"/>
                  </a:lnTo>
                  <a:lnTo>
                    <a:pt x="112" y="176"/>
                  </a:lnTo>
                  <a:lnTo>
                    <a:pt x="135" y="185"/>
                  </a:lnTo>
                  <a:lnTo>
                    <a:pt x="147" y="207"/>
                  </a:lnTo>
                  <a:lnTo>
                    <a:pt x="126" y="230"/>
                  </a:lnTo>
                  <a:lnTo>
                    <a:pt x="147" y="224"/>
                  </a:lnTo>
                  <a:lnTo>
                    <a:pt x="152" y="244"/>
                  </a:lnTo>
                  <a:lnTo>
                    <a:pt x="112" y="254"/>
                  </a:lnTo>
                  <a:lnTo>
                    <a:pt x="62" y="263"/>
                  </a:lnTo>
                  <a:lnTo>
                    <a:pt x="58" y="245"/>
                  </a:lnTo>
                  <a:lnTo>
                    <a:pt x="0" y="27"/>
                  </a:lnTo>
                  <a:close/>
                </a:path>
              </a:pathLst>
            </a:custGeom>
            <a:solidFill>
              <a:schemeClr val="accent2">
                <a:lumMod val="60000"/>
                <a:lumOff val="4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2" name="Freeform 27"/>
            <p:cNvSpPr>
              <a:spLocks noChangeAspect="1"/>
            </p:cNvSpPr>
            <p:nvPr/>
          </p:nvSpPr>
          <p:spPr bwMode="auto">
            <a:xfrm>
              <a:off x="3913188" y="3581400"/>
              <a:ext cx="12700" cy="19050"/>
            </a:xfrm>
            <a:custGeom>
              <a:avLst/>
              <a:gdLst/>
              <a:ahLst/>
              <a:cxnLst>
                <a:cxn ang="0">
                  <a:pos x="0" y="10"/>
                </a:cxn>
                <a:cxn ang="0">
                  <a:pos x="16" y="0"/>
                </a:cxn>
                <a:cxn ang="0">
                  <a:pos x="24" y="19"/>
                </a:cxn>
                <a:cxn ang="0">
                  <a:pos x="17" y="34"/>
                </a:cxn>
                <a:cxn ang="0">
                  <a:pos x="0" y="10"/>
                </a:cxn>
              </a:cxnLst>
              <a:rect l="0" t="0" r="r" b="b"/>
              <a:pathLst>
                <a:path w="24" h="34">
                  <a:moveTo>
                    <a:pt x="0" y="10"/>
                  </a:moveTo>
                  <a:lnTo>
                    <a:pt x="16" y="0"/>
                  </a:lnTo>
                  <a:lnTo>
                    <a:pt x="24" y="19"/>
                  </a:lnTo>
                  <a:lnTo>
                    <a:pt x="17" y="34"/>
                  </a:lnTo>
                  <a:lnTo>
                    <a:pt x="0" y="10"/>
                  </a:lnTo>
                  <a:close/>
                </a:path>
              </a:pathLst>
            </a:custGeom>
            <a:pattFill prst="ltDnDiag">
              <a:fgClr>
                <a:srgbClr val="000000"/>
              </a:fgClr>
              <a:bgClr>
                <a:srgbClr val="FFFFFF"/>
              </a:bgClr>
            </a:pattFill>
            <a:ln w="1588">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3" name="Freeform 28"/>
            <p:cNvSpPr>
              <a:spLocks noChangeAspect="1"/>
            </p:cNvSpPr>
            <p:nvPr/>
          </p:nvSpPr>
          <p:spPr bwMode="auto">
            <a:xfrm>
              <a:off x="3178175" y="4533900"/>
              <a:ext cx="719138" cy="593725"/>
            </a:xfrm>
            <a:custGeom>
              <a:avLst/>
              <a:gdLst/>
              <a:ahLst/>
              <a:cxnLst>
                <a:cxn ang="0">
                  <a:pos x="0" y="96"/>
                </a:cxn>
                <a:cxn ang="0">
                  <a:pos x="32" y="157"/>
                </a:cxn>
                <a:cxn ang="0">
                  <a:pos x="29" y="199"/>
                </a:cxn>
                <a:cxn ang="0">
                  <a:pos x="73" y="168"/>
                </a:cxn>
                <a:cxn ang="0">
                  <a:pos x="87" y="160"/>
                </a:cxn>
                <a:cxn ang="0">
                  <a:pos x="109" y="157"/>
                </a:cxn>
                <a:cxn ang="0">
                  <a:pos x="164" y="162"/>
                </a:cxn>
                <a:cxn ang="0">
                  <a:pos x="193" y="151"/>
                </a:cxn>
                <a:cxn ang="0">
                  <a:pos x="241" y="154"/>
                </a:cxn>
                <a:cxn ang="0">
                  <a:pos x="201" y="165"/>
                </a:cxn>
                <a:cxn ang="0">
                  <a:pos x="306" y="204"/>
                </a:cxn>
                <a:cxn ang="0">
                  <a:pos x="314" y="196"/>
                </a:cxn>
                <a:cxn ang="0">
                  <a:pos x="318" y="210"/>
                </a:cxn>
                <a:cxn ang="0">
                  <a:pos x="379" y="255"/>
                </a:cxn>
                <a:cxn ang="0">
                  <a:pos x="361" y="249"/>
                </a:cxn>
                <a:cxn ang="0">
                  <a:pos x="407" y="271"/>
                </a:cxn>
                <a:cxn ang="0">
                  <a:pos x="445" y="252"/>
                </a:cxn>
                <a:cxn ang="0">
                  <a:pos x="499" y="226"/>
                </a:cxn>
                <a:cxn ang="0">
                  <a:pos x="519" y="213"/>
                </a:cxn>
                <a:cxn ang="0">
                  <a:pos x="585" y="182"/>
                </a:cxn>
                <a:cxn ang="0">
                  <a:pos x="663" y="243"/>
                </a:cxn>
                <a:cxn ang="0">
                  <a:pos x="690" y="277"/>
                </a:cxn>
                <a:cxn ang="0">
                  <a:pos x="734" y="313"/>
                </a:cxn>
                <a:cxn ang="0">
                  <a:pos x="792" y="330"/>
                </a:cxn>
                <a:cxn ang="0">
                  <a:pos x="830" y="418"/>
                </a:cxn>
                <a:cxn ang="0">
                  <a:pos x="822" y="582"/>
                </a:cxn>
                <a:cxn ang="0">
                  <a:pos x="852" y="570"/>
                </a:cxn>
                <a:cxn ang="0">
                  <a:pos x="839" y="542"/>
                </a:cxn>
                <a:cxn ang="0">
                  <a:pos x="863" y="552"/>
                </a:cxn>
                <a:cxn ang="0">
                  <a:pos x="881" y="551"/>
                </a:cxn>
                <a:cxn ang="0">
                  <a:pos x="857" y="636"/>
                </a:cxn>
                <a:cxn ang="0">
                  <a:pos x="877" y="660"/>
                </a:cxn>
                <a:cxn ang="0">
                  <a:pos x="922" y="740"/>
                </a:cxn>
                <a:cxn ang="0">
                  <a:pos x="953" y="759"/>
                </a:cxn>
                <a:cxn ang="0">
                  <a:pos x="949" y="734"/>
                </a:cxn>
                <a:cxn ang="0">
                  <a:pos x="961" y="740"/>
                </a:cxn>
                <a:cxn ang="0">
                  <a:pos x="978" y="803"/>
                </a:cxn>
                <a:cxn ang="0">
                  <a:pos x="1017" y="842"/>
                </a:cxn>
                <a:cxn ang="0">
                  <a:pos x="1080" y="913"/>
                </a:cxn>
                <a:cxn ang="0">
                  <a:pos x="1157" y="997"/>
                </a:cxn>
                <a:cxn ang="0">
                  <a:pos x="1198" y="1019"/>
                </a:cxn>
                <a:cxn ang="0">
                  <a:pos x="1157" y="1011"/>
                </a:cxn>
                <a:cxn ang="0">
                  <a:pos x="1204" y="1030"/>
                </a:cxn>
                <a:cxn ang="0">
                  <a:pos x="1251" y="1011"/>
                </a:cxn>
                <a:cxn ang="0">
                  <a:pos x="1295" y="980"/>
                </a:cxn>
                <a:cxn ang="0">
                  <a:pos x="1302" y="891"/>
                </a:cxn>
                <a:cxn ang="0">
                  <a:pos x="1302" y="728"/>
                </a:cxn>
                <a:cxn ang="0">
                  <a:pos x="1147" y="436"/>
                </a:cxn>
                <a:cxn ang="0">
                  <a:pos x="1127" y="358"/>
                </a:cxn>
                <a:cxn ang="0">
                  <a:pos x="971" y="43"/>
                </a:cxn>
                <a:cxn ang="0">
                  <a:pos x="949" y="10"/>
                </a:cxn>
                <a:cxn ang="0">
                  <a:pos x="871" y="20"/>
                </a:cxn>
                <a:cxn ang="0">
                  <a:pos x="857" y="88"/>
                </a:cxn>
                <a:cxn ang="0">
                  <a:pos x="435" y="82"/>
                </a:cxn>
                <a:cxn ang="0">
                  <a:pos x="3" y="69"/>
                </a:cxn>
              </a:cxnLst>
              <a:rect l="0" t="0" r="r" b="b"/>
              <a:pathLst>
                <a:path w="1314" h="1040">
                  <a:moveTo>
                    <a:pt x="3" y="69"/>
                  </a:moveTo>
                  <a:lnTo>
                    <a:pt x="0" y="96"/>
                  </a:lnTo>
                  <a:lnTo>
                    <a:pt x="39" y="134"/>
                  </a:lnTo>
                  <a:lnTo>
                    <a:pt x="32" y="157"/>
                  </a:lnTo>
                  <a:lnTo>
                    <a:pt x="43" y="172"/>
                  </a:lnTo>
                  <a:lnTo>
                    <a:pt x="29" y="199"/>
                  </a:lnTo>
                  <a:lnTo>
                    <a:pt x="58" y="187"/>
                  </a:lnTo>
                  <a:lnTo>
                    <a:pt x="73" y="168"/>
                  </a:lnTo>
                  <a:lnTo>
                    <a:pt x="73" y="148"/>
                  </a:lnTo>
                  <a:lnTo>
                    <a:pt x="87" y="160"/>
                  </a:lnTo>
                  <a:lnTo>
                    <a:pt x="98" y="143"/>
                  </a:lnTo>
                  <a:lnTo>
                    <a:pt x="109" y="157"/>
                  </a:lnTo>
                  <a:lnTo>
                    <a:pt x="80" y="184"/>
                  </a:lnTo>
                  <a:lnTo>
                    <a:pt x="164" y="162"/>
                  </a:lnTo>
                  <a:lnTo>
                    <a:pt x="182" y="143"/>
                  </a:lnTo>
                  <a:lnTo>
                    <a:pt x="193" y="151"/>
                  </a:lnTo>
                  <a:lnTo>
                    <a:pt x="227" y="143"/>
                  </a:lnTo>
                  <a:lnTo>
                    <a:pt x="241" y="154"/>
                  </a:lnTo>
                  <a:lnTo>
                    <a:pt x="183" y="160"/>
                  </a:lnTo>
                  <a:lnTo>
                    <a:pt x="201" y="165"/>
                  </a:lnTo>
                  <a:lnTo>
                    <a:pt x="267" y="182"/>
                  </a:lnTo>
                  <a:lnTo>
                    <a:pt x="306" y="204"/>
                  </a:lnTo>
                  <a:lnTo>
                    <a:pt x="295" y="172"/>
                  </a:lnTo>
                  <a:lnTo>
                    <a:pt x="314" y="196"/>
                  </a:lnTo>
                  <a:lnTo>
                    <a:pt x="342" y="201"/>
                  </a:lnTo>
                  <a:lnTo>
                    <a:pt x="318" y="210"/>
                  </a:lnTo>
                  <a:lnTo>
                    <a:pt x="363" y="234"/>
                  </a:lnTo>
                  <a:lnTo>
                    <a:pt x="379" y="255"/>
                  </a:lnTo>
                  <a:lnTo>
                    <a:pt x="378" y="277"/>
                  </a:lnTo>
                  <a:lnTo>
                    <a:pt x="361" y="249"/>
                  </a:lnTo>
                  <a:lnTo>
                    <a:pt x="371" y="285"/>
                  </a:lnTo>
                  <a:lnTo>
                    <a:pt x="407" y="271"/>
                  </a:lnTo>
                  <a:lnTo>
                    <a:pt x="428" y="270"/>
                  </a:lnTo>
                  <a:lnTo>
                    <a:pt x="445" y="252"/>
                  </a:lnTo>
                  <a:lnTo>
                    <a:pt x="451" y="264"/>
                  </a:lnTo>
                  <a:lnTo>
                    <a:pt x="499" y="226"/>
                  </a:lnTo>
                  <a:lnTo>
                    <a:pt x="529" y="225"/>
                  </a:lnTo>
                  <a:lnTo>
                    <a:pt x="519" y="213"/>
                  </a:lnTo>
                  <a:lnTo>
                    <a:pt x="540" y="184"/>
                  </a:lnTo>
                  <a:lnTo>
                    <a:pt x="585" y="182"/>
                  </a:lnTo>
                  <a:lnTo>
                    <a:pt x="633" y="206"/>
                  </a:lnTo>
                  <a:lnTo>
                    <a:pt x="663" y="243"/>
                  </a:lnTo>
                  <a:lnTo>
                    <a:pt x="686" y="250"/>
                  </a:lnTo>
                  <a:lnTo>
                    <a:pt x="690" y="277"/>
                  </a:lnTo>
                  <a:lnTo>
                    <a:pt x="723" y="293"/>
                  </a:lnTo>
                  <a:lnTo>
                    <a:pt x="734" y="313"/>
                  </a:lnTo>
                  <a:lnTo>
                    <a:pt x="752" y="330"/>
                  </a:lnTo>
                  <a:lnTo>
                    <a:pt x="792" y="330"/>
                  </a:lnTo>
                  <a:lnTo>
                    <a:pt x="809" y="360"/>
                  </a:lnTo>
                  <a:lnTo>
                    <a:pt x="830" y="418"/>
                  </a:lnTo>
                  <a:lnTo>
                    <a:pt x="818" y="518"/>
                  </a:lnTo>
                  <a:lnTo>
                    <a:pt x="822" y="582"/>
                  </a:lnTo>
                  <a:lnTo>
                    <a:pt x="847" y="602"/>
                  </a:lnTo>
                  <a:lnTo>
                    <a:pt x="852" y="570"/>
                  </a:lnTo>
                  <a:lnTo>
                    <a:pt x="835" y="561"/>
                  </a:lnTo>
                  <a:lnTo>
                    <a:pt x="839" y="542"/>
                  </a:lnTo>
                  <a:lnTo>
                    <a:pt x="845" y="546"/>
                  </a:lnTo>
                  <a:lnTo>
                    <a:pt x="863" y="552"/>
                  </a:lnTo>
                  <a:lnTo>
                    <a:pt x="869" y="573"/>
                  </a:lnTo>
                  <a:lnTo>
                    <a:pt x="881" y="551"/>
                  </a:lnTo>
                  <a:lnTo>
                    <a:pt x="891" y="570"/>
                  </a:lnTo>
                  <a:lnTo>
                    <a:pt x="857" y="636"/>
                  </a:lnTo>
                  <a:lnTo>
                    <a:pt x="855" y="648"/>
                  </a:lnTo>
                  <a:lnTo>
                    <a:pt x="877" y="660"/>
                  </a:lnTo>
                  <a:lnTo>
                    <a:pt x="895" y="713"/>
                  </a:lnTo>
                  <a:lnTo>
                    <a:pt x="922" y="740"/>
                  </a:lnTo>
                  <a:lnTo>
                    <a:pt x="935" y="759"/>
                  </a:lnTo>
                  <a:lnTo>
                    <a:pt x="953" y="759"/>
                  </a:lnTo>
                  <a:lnTo>
                    <a:pt x="934" y="728"/>
                  </a:lnTo>
                  <a:lnTo>
                    <a:pt x="949" y="734"/>
                  </a:lnTo>
                  <a:lnTo>
                    <a:pt x="971" y="727"/>
                  </a:lnTo>
                  <a:lnTo>
                    <a:pt x="961" y="740"/>
                  </a:lnTo>
                  <a:lnTo>
                    <a:pt x="969" y="767"/>
                  </a:lnTo>
                  <a:lnTo>
                    <a:pt x="978" y="803"/>
                  </a:lnTo>
                  <a:lnTo>
                    <a:pt x="1009" y="819"/>
                  </a:lnTo>
                  <a:lnTo>
                    <a:pt x="1017" y="842"/>
                  </a:lnTo>
                  <a:lnTo>
                    <a:pt x="1044" y="913"/>
                  </a:lnTo>
                  <a:lnTo>
                    <a:pt x="1080" y="913"/>
                  </a:lnTo>
                  <a:lnTo>
                    <a:pt x="1108" y="928"/>
                  </a:lnTo>
                  <a:lnTo>
                    <a:pt x="1157" y="997"/>
                  </a:lnTo>
                  <a:lnTo>
                    <a:pt x="1197" y="1004"/>
                  </a:lnTo>
                  <a:lnTo>
                    <a:pt x="1198" y="1019"/>
                  </a:lnTo>
                  <a:lnTo>
                    <a:pt x="1188" y="1026"/>
                  </a:lnTo>
                  <a:lnTo>
                    <a:pt x="1157" y="1011"/>
                  </a:lnTo>
                  <a:lnTo>
                    <a:pt x="1168" y="1040"/>
                  </a:lnTo>
                  <a:lnTo>
                    <a:pt x="1204" y="1030"/>
                  </a:lnTo>
                  <a:lnTo>
                    <a:pt x="1237" y="1030"/>
                  </a:lnTo>
                  <a:lnTo>
                    <a:pt x="1251" y="1011"/>
                  </a:lnTo>
                  <a:lnTo>
                    <a:pt x="1280" y="1010"/>
                  </a:lnTo>
                  <a:lnTo>
                    <a:pt x="1295" y="980"/>
                  </a:lnTo>
                  <a:lnTo>
                    <a:pt x="1287" y="938"/>
                  </a:lnTo>
                  <a:lnTo>
                    <a:pt x="1302" y="891"/>
                  </a:lnTo>
                  <a:lnTo>
                    <a:pt x="1314" y="896"/>
                  </a:lnTo>
                  <a:lnTo>
                    <a:pt x="1302" y="728"/>
                  </a:lnTo>
                  <a:lnTo>
                    <a:pt x="1287" y="678"/>
                  </a:lnTo>
                  <a:lnTo>
                    <a:pt x="1147" y="436"/>
                  </a:lnTo>
                  <a:lnTo>
                    <a:pt x="1111" y="358"/>
                  </a:lnTo>
                  <a:lnTo>
                    <a:pt x="1127" y="358"/>
                  </a:lnTo>
                  <a:lnTo>
                    <a:pt x="1034" y="204"/>
                  </a:lnTo>
                  <a:lnTo>
                    <a:pt x="971" y="43"/>
                  </a:lnTo>
                  <a:lnTo>
                    <a:pt x="968" y="15"/>
                  </a:lnTo>
                  <a:lnTo>
                    <a:pt x="949" y="10"/>
                  </a:lnTo>
                  <a:lnTo>
                    <a:pt x="889" y="0"/>
                  </a:lnTo>
                  <a:lnTo>
                    <a:pt x="871" y="20"/>
                  </a:lnTo>
                  <a:lnTo>
                    <a:pt x="883" y="90"/>
                  </a:lnTo>
                  <a:lnTo>
                    <a:pt x="857" y="88"/>
                  </a:lnTo>
                  <a:lnTo>
                    <a:pt x="851" y="56"/>
                  </a:lnTo>
                  <a:lnTo>
                    <a:pt x="435" y="82"/>
                  </a:lnTo>
                  <a:lnTo>
                    <a:pt x="407" y="31"/>
                  </a:lnTo>
                  <a:lnTo>
                    <a:pt x="3" y="69"/>
                  </a:lnTo>
                  <a:close/>
                </a:path>
              </a:pathLst>
            </a:custGeom>
            <a:solidFill>
              <a:schemeClr val="accent2">
                <a:lumMod val="60000"/>
                <a:lumOff val="4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4" name="Freeform 29"/>
            <p:cNvSpPr>
              <a:spLocks noChangeAspect="1"/>
            </p:cNvSpPr>
            <p:nvPr/>
          </p:nvSpPr>
          <p:spPr bwMode="auto">
            <a:xfrm>
              <a:off x="3306763" y="4098925"/>
              <a:ext cx="433388" cy="485775"/>
            </a:xfrm>
            <a:custGeom>
              <a:avLst/>
              <a:gdLst/>
              <a:ahLst/>
              <a:cxnLst>
                <a:cxn ang="0">
                  <a:pos x="0" y="46"/>
                </a:cxn>
                <a:cxn ang="0">
                  <a:pos x="103" y="443"/>
                </a:cxn>
                <a:cxn ang="0">
                  <a:pos x="141" y="507"/>
                </a:cxn>
                <a:cxn ang="0">
                  <a:pos x="155" y="558"/>
                </a:cxn>
                <a:cxn ang="0">
                  <a:pos x="140" y="593"/>
                </a:cxn>
                <a:cxn ang="0">
                  <a:pos x="133" y="646"/>
                </a:cxn>
                <a:cxn ang="0">
                  <a:pos x="169" y="794"/>
                </a:cxn>
                <a:cxn ang="0">
                  <a:pos x="197" y="845"/>
                </a:cxn>
                <a:cxn ang="0">
                  <a:pos x="613" y="819"/>
                </a:cxn>
                <a:cxn ang="0">
                  <a:pos x="619" y="851"/>
                </a:cxn>
                <a:cxn ang="0">
                  <a:pos x="645" y="853"/>
                </a:cxn>
                <a:cxn ang="0">
                  <a:pos x="633" y="783"/>
                </a:cxn>
                <a:cxn ang="0">
                  <a:pos x="651" y="763"/>
                </a:cxn>
                <a:cxn ang="0">
                  <a:pos x="711" y="773"/>
                </a:cxn>
                <a:cxn ang="0">
                  <a:pos x="722" y="725"/>
                </a:cxn>
                <a:cxn ang="0">
                  <a:pos x="711" y="722"/>
                </a:cxn>
                <a:cxn ang="0">
                  <a:pos x="726" y="710"/>
                </a:cxn>
                <a:cxn ang="0">
                  <a:pos x="704" y="697"/>
                </a:cxn>
                <a:cxn ang="0">
                  <a:pos x="715" y="680"/>
                </a:cxn>
                <a:cxn ang="0">
                  <a:pos x="711" y="658"/>
                </a:cxn>
                <a:cxn ang="0">
                  <a:pos x="740" y="638"/>
                </a:cxn>
                <a:cxn ang="0">
                  <a:pos x="731" y="612"/>
                </a:cxn>
                <a:cxn ang="0">
                  <a:pos x="744" y="604"/>
                </a:cxn>
                <a:cxn ang="0">
                  <a:pos x="751" y="582"/>
                </a:cxn>
                <a:cxn ang="0">
                  <a:pos x="740" y="574"/>
                </a:cxn>
                <a:cxn ang="0">
                  <a:pos x="760" y="558"/>
                </a:cxn>
                <a:cxn ang="0">
                  <a:pos x="749" y="540"/>
                </a:cxn>
                <a:cxn ang="0">
                  <a:pos x="766" y="540"/>
                </a:cxn>
                <a:cxn ang="0">
                  <a:pos x="787" y="516"/>
                </a:cxn>
                <a:cxn ang="0">
                  <a:pos x="778" y="507"/>
                </a:cxn>
                <a:cxn ang="0">
                  <a:pos x="751" y="503"/>
                </a:cxn>
                <a:cxn ang="0">
                  <a:pos x="734" y="479"/>
                </a:cxn>
                <a:cxn ang="0">
                  <a:pos x="702" y="420"/>
                </a:cxn>
                <a:cxn ang="0">
                  <a:pos x="685" y="413"/>
                </a:cxn>
                <a:cxn ang="0">
                  <a:pos x="648" y="336"/>
                </a:cxn>
                <a:cxn ang="0">
                  <a:pos x="600" y="303"/>
                </a:cxn>
                <a:cxn ang="0">
                  <a:pos x="564" y="250"/>
                </a:cxn>
                <a:cxn ang="0">
                  <a:pos x="476" y="183"/>
                </a:cxn>
                <a:cxn ang="0">
                  <a:pos x="432" y="123"/>
                </a:cxn>
                <a:cxn ang="0">
                  <a:pos x="338" y="58"/>
                </a:cxn>
                <a:cxn ang="0">
                  <a:pos x="367" y="0"/>
                </a:cxn>
                <a:cxn ang="0">
                  <a:pos x="189" y="21"/>
                </a:cxn>
                <a:cxn ang="0">
                  <a:pos x="0" y="46"/>
                </a:cxn>
              </a:cxnLst>
              <a:rect l="0" t="0" r="r" b="b"/>
              <a:pathLst>
                <a:path w="787" h="853">
                  <a:moveTo>
                    <a:pt x="0" y="46"/>
                  </a:moveTo>
                  <a:lnTo>
                    <a:pt x="103" y="443"/>
                  </a:lnTo>
                  <a:lnTo>
                    <a:pt x="141" y="507"/>
                  </a:lnTo>
                  <a:lnTo>
                    <a:pt x="155" y="558"/>
                  </a:lnTo>
                  <a:lnTo>
                    <a:pt x="140" y="593"/>
                  </a:lnTo>
                  <a:lnTo>
                    <a:pt x="133" y="646"/>
                  </a:lnTo>
                  <a:lnTo>
                    <a:pt x="169" y="794"/>
                  </a:lnTo>
                  <a:lnTo>
                    <a:pt x="197" y="845"/>
                  </a:lnTo>
                  <a:lnTo>
                    <a:pt x="613" y="819"/>
                  </a:lnTo>
                  <a:lnTo>
                    <a:pt x="619" y="851"/>
                  </a:lnTo>
                  <a:lnTo>
                    <a:pt x="645" y="853"/>
                  </a:lnTo>
                  <a:lnTo>
                    <a:pt x="633" y="783"/>
                  </a:lnTo>
                  <a:lnTo>
                    <a:pt x="651" y="763"/>
                  </a:lnTo>
                  <a:lnTo>
                    <a:pt x="711" y="773"/>
                  </a:lnTo>
                  <a:lnTo>
                    <a:pt x="722" y="725"/>
                  </a:lnTo>
                  <a:lnTo>
                    <a:pt x="711" y="722"/>
                  </a:lnTo>
                  <a:lnTo>
                    <a:pt x="726" y="710"/>
                  </a:lnTo>
                  <a:lnTo>
                    <a:pt x="704" y="697"/>
                  </a:lnTo>
                  <a:lnTo>
                    <a:pt x="715" y="680"/>
                  </a:lnTo>
                  <a:lnTo>
                    <a:pt x="711" y="658"/>
                  </a:lnTo>
                  <a:lnTo>
                    <a:pt x="740" y="638"/>
                  </a:lnTo>
                  <a:lnTo>
                    <a:pt x="731" y="612"/>
                  </a:lnTo>
                  <a:lnTo>
                    <a:pt x="744" y="604"/>
                  </a:lnTo>
                  <a:lnTo>
                    <a:pt x="751" y="582"/>
                  </a:lnTo>
                  <a:lnTo>
                    <a:pt x="740" y="574"/>
                  </a:lnTo>
                  <a:lnTo>
                    <a:pt x="760" y="558"/>
                  </a:lnTo>
                  <a:lnTo>
                    <a:pt x="749" y="540"/>
                  </a:lnTo>
                  <a:lnTo>
                    <a:pt x="766" y="540"/>
                  </a:lnTo>
                  <a:lnTo>
                    <a:pt x="787" y="516"/>
                  </a:lnTo>
                  <a:lnTo>
                    <a:pt x="778" y="507"/>
                  </a:lnTo>
                  <a:lnTo>
                    <a:pt x="751" y="503"/>
                  </a:lnTo>
                  <a:lnTo>
                    <a:pt x="734" y="479"/>
                  </a:lnTo>
                  <a:lnTo>
                    <a:pt x="702" y="420"/>
                  </a:lnTo>
                  <a:lnTo>
                    <a:pt x="685" y="413"/>
                  </a:lnTo>
                  <a:lnTo>
                    <a:pt x="648" y="336"/>
                  </a:lnTo>
                  <a:lnTo>
                    <a:pt x="600" y="303"/>
                  </a:lnTo>
                  <a:lnTo>
                    <a:pt x="564" y="250"/>
                  </a:lnTo>
                  <a:lnTo>
                    <a:pt x="476" y="183"/>
                  </a:lnTo>
                  <a:lnTo>
                    <a:pt x="432" y="123"/>
                  </a:lnTo>
                  <a:lnTo>
                    <a:pt x="338" y="58"/>
                  </a:lnTo>
                  <a:lnTo>
                    <a:pt x="367" y="0"/>
                  </a:lnTo>
                  <a:lnTo>
                    <a:pt x="189" y="21"/>
                  </a:lnTo>
                  <a:lnTo>
                    <a:pt x="0" y="46"/>
                  </a:lnTo>
                  <a:close/>
                </a:path>
              </a:pathLst>
            </a:custGeom>
            <a:solidFill>
              <a:schemeClr val="accent2">
                <a:lumMod val="60000"/>
                <a:lumOff val="4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5" name="Freeform 30"/>
            <p:cNvSpPr>
              <a:spLocks noChangeAspect="1"/>
            </p:cNvSpPr>
            <p:nvPr/>
          </p:nvSpPr>
          <p:spPr bwMode="auto">
            <a:xfrm>
              <a:off x="2806700" y="3321050"/>
              <a:ext cx="311150" cy="609600"/>
            </a:xfrm>
            <a:custGeom>
              <a:avLst/>
              <a:gdLst/>
              <a:ahLst/>
              <a:cxnLst>
                <a:cxn ang="0">
                  <a:pos x="0" y="472"/>
                </a:cxn>
                <a:cxn ang="0">
                  <a:pos x="11" y="440"/>
                </a:cxn>
                <a:cxn ang="0">
                  <a:pos x="49" y="375"/>
                </a:cxn>
                <a:cxn ang="0">
                  <a:pos x="71" y="303"/>
                </a:cxn>
                <a:cxn ang="0">
                  <a:pos x="50" y="253"/>
                </a:cxn>
                <a:cxn ang="0">
                  <a:pos x="148" y="175"/>
                </a:cxn>
                <a:cxn ang="0">
                  <a:pos x="168" y="133"/>
                </a:cxn>
                <a:cxn ang="0">
                  <a:pos x="168" y="113"/>
                </a:cxn>
                <a:cxn ang="0">
                  <a:pos x="98" y="28"/>
                </a:cxn>
                <a:cxn ang="0">
                  <a:pos x="477" y="0"/>
                </a:cxn>
                <a:cxn ang="0">
                  <a:pos x="487" y="67"/>
                </a:cxn>
                <a:cxn ang="0">
                  <a:pos x="525" y="145"/>
                </a:cxn>
                <a:cxn ang="0">
                  <a:pos x="559" y="552"/>
                </a:cxn>
                <a:cxn ang="0">
                  <a:pos x="550" y="635"/>
                </a:cxn>
                <a:cxn ang="0">
                  <a:pos x="569" y="685"/>
                </a:cxn>
                <a:cxn ang="0">
                  <a:pos x="548" y="777"/>
                </a:cxn>
                <a:cxn ang="0">
                  <a:pos x="518" y="820"/>
                </a:cxn>
                <a:cxn ang="0">
                  <a:pos x="503" y="885"/>
                </a:cxn>
                <a:cxn ang="0">
                  <a:pos x="516" y="903"/>
                </a:cxn>
                <a:cxn ang="0">
                  <a:pos x="504" y="945"/>
                </a:cxn>
                <a:cxn ang="0">
                  <a:pos x="512" y="960"/>
                </a:cxn>
                <a:cxn ang="0">
                  <a:pos x="467" y="978"/>
                </a:cxn>
                <a:cxn ang="0">
                  <a:pos x="457" y="1047"/>
                </a:cxn>
                <a:cxn ang="0">
                  <a:pos x="394" y="1022"/>
                </a:cxn>
                <a:cxn ang="0">
                  <a:pos x="358" y="1056"/>
                </a:cxn>
                <a:cxn ang="0">
                  <a:pos x="361" y="1069"/>
                </a:cxn>
                <a:cxn ang="0">
                  <a:pos x="339" y="1069"/>
                </a:cxn>
                <a:cxn ang="0">
                  <a:pos x="316" y="1023"/>
                </a:cxn>
                <a:cxn ang="0">
                  <a:pos x="305" y="962"/>
                </a:cxn>
                <a:cxn ang="0">
                  <a:pos x="279" y="921"/>
                </a:cxn>
                <a:cxn ang="0">
                  <a:pos x="241" y="903"/>
                </a:cxn>
                <a:cxn ang="0">
                  <a:pos x="195" y="864"/>
                </a:cxn>
                <a:cxn ang="0">
                  <a:pos x="179" y="810"/>
                </a:cxn>
                <a:cxn ang="0">
                  <a:pos x="205" y="727"/>
                </a:cxn>
                <a:cxn ang="0">
                  <a:pos x="181" y="711"/>
                </a:cxn>
                <a:cxn ang="0">
                  <a:pos x="126" y="711"/>
                </a:cxn>
                <a:cxn ang="0">
                  <a:pos x="116" y="658"/>
                </a:cxn>
                <a:cxn ang="0">
                  <a:pos x="23" y="557"/>
                </a:cxn>
                <a:cxn ang="0">
                  <a:pos x="0" y="472"/>
                </a:cxn>
              </a:cxnLst>
              <a:rect l="0" t="0" r="r" b="b"/>
              <a:pathLst>
                <a:path w="569" h="1069">
                  <a:moveTo>
                    <a:pt x="0" y="472"/>
                  </a:moveTo>
                  <a:lnTo>
                    <a:pt x="11" y="440"/>
                  </a:lnTo>
                  <a:lnTo>
                    <a:pt x="49" y="375"/>
                  </a:lnTo>
                  <a:lnTo>
                    <a:pt x="71" y="303"/>
                  </a:lnTo>
                  <a:lnTo>
                    <a:pt x="50" y="253"/>
                  </a:lnTo>
                  <a:lnTo>
                    <a:pt x="148" y="175"/>
                  </a:lnTo>
                  <a:lnTo>
                    <a:pt x="168" y="133"/>
                  </a:lnTo>
                  <a:lnTo>
                    <a:pt x="168" y="113"/>
                  </a:lnTo>
                  <a:lnTo>
                    <a:pt x="98" y="28"/>
                  </a:lnTo>
                  <a:lnTo>
                    <a:pt x="477" y="0"/>
                  </a:lnTo>
                  <a:lnTo>
                    <a:pt x="487" y="67"/>
                  </a:lnTo>
                  <a:lnTo>
                    <a:pt x="525" y="145"/>
                  </a:lnTo>
                  <a:lnTo>
                    <a:pt x="559" y="552"/>
                  </a:lnTo>
                  <a:lnTo>
                    <a:pt x="550" y="635"/>
                  </a:lnTo>
                  <a:lnTo>
                    <a:pt x="569" y="685"/>
                  </a:lnTo>
                  <a:lnTo>
                    <a:pt x="548" y="777"/>
                  </a:lnTo>
                  <a:lnTo>
                    <a:pt x="518" y="820"/>
                  </a:lnTo>
                  <a:lnTo>
                    <a:pt x="503" y="885"/>
                  </a:lnTo>
                  <a:lnTo>
                    <a:pt x="516" y="903"/>
                  </a:lnTo>
                  <a:lnTo>
                    <a:pt x="504" y="945"/>
                  </a:lnTo>
                  <a:lnTo>
                    <a:pt x="512" y="960"/>
                  </a:lnTo>
                  <a:lnTo>
                    <a:pt x="467" y="978"/>
                  </a:lnTo>
                  <a:lnTo>
                    <a:pt x="457" y="1047"/>
                  </a:lnTo>
                  <a:lnTo>
                    <a:pt x="394" y="1022"/>
                  </a:lnTo>
                  <a:lnTo>
                    <a:pt x="358" y="1056"/>
                  </a:lnTo>
                  <a:lnTo>
                    <a:pt x="361" y="1069"/>
                  </a:lnTo>
                  <a:lnTo>
                    <a:pt x="339" y="1069"/>
                  </a:lnTo>
                  <a:lnTo>
                    <a:pt x="316" y="1023"/>
                  </a:lnTo>
                  <a:lnTo>
                    <a:pt x="305" y="962"/>
                  </a:lnTo>
                  <a:lnTo>
                    <a:pt x="279" y="921"/>
                  </a:lnTo>
                  <a:lnTo>
                    <a:pt x="241" y="903"/>
                  </a:lnTo>
                  <a:lnTo>
                    <a:pt x="195" y="864"/>
                  </a:lnTo>
                  <a:lnTo>
                    <a:pt x="179" y="810"/>
                  </a:lnTo>
                  <a:lnTo>
                    <a:pt x="205" y="727"/>
                  </a:lnTo>
                  <a:lnTo>
                    <a:pt x="181" y="711"/>
                  </a:lnTo>
                  <a:lnTo>
                    <a:pt x="126" y="711"/>
                  </a:lnTo>
                  <a:lnTo>
                    <a:pt x="116" y="658"/>
                  </a:lnTo>
                  <a:lnTo>
                    <a:pt x="23" y="557"/>
                  </a:lnTo>
                  <a:lnTo>
                    <a:pt x="0" y="472"/>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6" name="Freeform 31"/>
            <p:cNvSpPr>
              <a:spLocks noChangeAspect="1"/>
            </p:cNvSpPr>
            <p:nvPr/>
          </p:nvSpPr>
          <p:spPr bwMode="auto">
            <a:xfrm>
              <a:off x="3081338" y="3376613"/>
              <a:ext cx="244475" cy="458788"/>
            </a:xfrm>
            <a:custGeom>
              <a:avLst/>
              <a:gdLst/>
              <a:ahLst/>
              <a:cxnLst>
                <a:cxn ang="0">
                  <a:pos x="0" y="788"/>
                </a:cxn>
                <a:cxn ang="0">
                  <a:pos x="13" y="806"/>
                </a:cxn>
                <a:cxn ang="0">
                  <a:pos x="27" y="787"/>
                </a:cxn>
                <a:cxn ang="0">
                  <a:pos x="92" y="773"/>
                </a:cxn>
                <a:cxn ang="0">
                  <a:pos x="113" y="778"/>
                </a:cxn>
                <a:cxn ang="0">
                  <a:pos x="184" y="754"/>
                </a:cxn>
                <a:cxn ang="0">
                  <a:pos x="209" y="776"/>
                </a:cxn>
                <a:cxn ang="0">
                  <a:pos x="231" y="723"/>
                </a:cxn>
                <a:cxn ang="0">
                  <a:pos x="253" y="708"/>
                </a:cxn>
                <a:cxn ang="0">
                  <a:pos x="303" y="739"/>
                </a:cxn>
                <a:cxn ang="0">
                  <a:pos x="311" y="706"/>
                </a:cxn>
                <a:cxn ang="0">
                  <a:pos x="365" y="633"/>
                </a:cxn>
                <a:cxn ang="0">
                  <a:pos x="377" y="590"/>
                </a:cxn>
                <a:cxn ang="0">
                  <a:pos x="397" y="597"/>
                </a:cxn>
                <a:cxn ang="0">
                  <a:pos x="447" y="559"/>
                </a:cxn>
                <a:cxn ang="0">
                  <a:pos x="434" y="528"/>
                </a:cxn>
                <a:cxn ang="0">
                  <a:pos x="441" y="509"/>
                </a:cxn>
                <a:cxn ang="0">
                  <a:pos x="390" y="13"/>
                </a:cxn>
                <a:cxn ang="0">
                  <a:pos x="385" y="0"/>
                </a:cxn>
                <a:cxn ang="0">
                  <a:pos x="118" y="33"/>
                </a:cxn>
                <a:cxn ang="0">
                  <a:pos x="66" y="62"/>
                </a:cxn>
                <a:cxn ang="0">
                  <a:pos x="22" y="48"/>
                </a:cxn>
                <a:cxn ang="0">
                  <a:pos x="56" y="455"/>
                </a:cxn>
                <a:cxn ang="0">
                  <a:pos x="47" y="538"/>
                </a:cxn>
                <a:cxn ang="0">
                  <a:pos x="66" y="588"/>
                </a:cxn>
                <a:cxn ang="0">
                  <a:pos x="45" y="680"/>
                </a:cxn>
                <a:cxn ang="0">
                  <a:pos x="15" y="723"/>
                </a:cxn>
                <a:cxn ang="0">
                  <a:pos x="0" y="788"/>
                </a:cxn>
              </a:cxnLst>
              <a:rect l="0" t="0" r="r" b="b"/>
              <a:pathLst>
                <a:path w="447" h="806">
                  <a:moveTo>
                    <a:pt x="0" y="788"/>
                  </a:moveTo>
                  <a:lnTo>
                    <a:pt x="13" y="806"/>
                  </a:lnTo>
                  <a:lnTo>
                    <a:pt x="27" y="787"/>
                  </a:lnTo>
                  <a:lnTo>
                    <a:pt x="92" y="773"/>
                  </a:lnTo>
                  <a:lnTo>
                    <a:pt x="113" y="778"/>
                  </a:lnTo>
                  <a:lnTo>
                    <a:pt x="184" y="754"/>
                  </a:lnTo>
                  <a:lnTo>
                    <a:pt x="209" y="776"/>
                  </a:lnTo>
                  <a:lnTo>
                    <a:pt x="231" y="723"/>
                  </a:lnTo>
                  <a:lnTo>
                    <a:pt x="253" y="708"/>
                  </a:lnTo>
                  <a:lnTo>
                    <a:pt x="303" y="739"/>
                  </a:lnTo>
                  <a:lnTo>
                    <a:pt x="311" y="706"/>
                  </a:lnTo>
                  <a:lnTo>
                    <a:pt x="365" y="633"/>
                  </a:lnTo>
                  <a:lnTo>
                    <a:pt x="377" y="590"/>
                  </a:lnTo>
                  <a:lnTo>
                    <a:pt x="397" y="597"/>
                  </a:lnTo>
                  <a:lnTo>
                    <a:pt x="447" y="559"/>
                  </a:lnTo>
                  <a:lnTo>
                    <a:pt x="434" y="528"/>
                  </a:lnTo>
                  <a:lnTo>
                    <a:pt x="441" y="509"/>
                  </a:lnTo>
                  <a:lnTo>
                    <a:pt x="390" y="13"/>
                  </a:lnTo>
                  <a:lnTo>
                    <a:pt x="385" y="0"/>
                  </a:lnTo>
                  <a:lnTo>
                    <a:pt x="118" y="33"/>
                  </a:lnTo>
                  <a:lnTo>
                    <a:pt x="66" y="62"/>
                  </a:lnTo>
                  <a:lnTo>
                    <a:pt x="22" y="48"/>
                  </a:lnTo>
                  <a:lnTo>
                    <a:pt x="56" y="455"/>
                  </a:lnTo>
                  <a:lnTo>
                    <a:pt x="47" y="538"/>
                  </a:lnTo>
                  <a:lnTo>
                    <a:pt x="66" y="588"/>
                  </a:lnTo>
                  <a:lnTo>
                    <a:pt x="45" y="680"/>
                  </a:lnTo>
                  <a:lnTo>
                    <a:pt x="15" y="723"/>
                  </a:lnTo>
                  <a:lnTo>
                    <a:pt x="0" y="788"/>
                  </a:lnTo>
                  <a:close/>
                </a:path>
              </a:pathLst>
            </a:custGeom>
            <a:solidFill>
              <a:schemeClr val="accent2">
                <a:lumMod val="60000"/>
                <a:lumOff val="4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7" name="Freeform 32"/>
            <p:cNvSpPr>
              <a:spLocks noChangeAspect="1"/>
            </p:cNvSpPr>
            <p:nvPr/>
          </p:nvSpPr>
          <p:spPr bwMode="auto">
            <a:xfrm>
              <a:off x="2425700" y="3228975"/>
              <a:ext cx="473075" cy="342900"/>
            </a:xfrm>
            <a:custGeom>
              <a:avLst/>
              <a:gdLst/>
              <a:ahLst/>
              <a:cxnLst>
                <a:cxn ang="0">
                  <a:pos x="0" y="13"/>
                </a:cxn>
                <a:cxn ang="0">
                  <a:pos x="1" y="59"/>
                </a:cxn>
                <a:cxn ang="0">
                  <a:pos x="17" y="94"/>
                </a:cxn>
                <a:cxn ang="0">
                  <a:pos x="6" y="127"/>
                </a:cxn>
                <a:cxn ang="0">
                  <a:pos x="16" y="211"/>
                </a:cxn>
                <a:cxn ang="0">
                  <a:pos x="57" y="327"/>
                </a:cxn>
                <a:cxn ang="0">
                  <a:pos x="58" y="365"/>
                </a:cxn>
                <a:cxn ang="0">
                  <a:pos x="86" y="421"/>
                </a:cxn>
                <a:cxn ang="0">
                  <a:pos x="97" y="511"/>
                </a:cxn>
                <a:cxn ang="0">
                  <a:pos x="91" y="538"/>
                </a:cxn>
                <a:cxn ang="0">
                  <a:pos x="107" y="568"/>
                </a:cxn>
                <a:cxn ang="0">
                  <a:pos x="665" y="557"/>
                </a:cxn>
                <a:cxn ang="0">
                  <a:pos x="706" y="601"/>
                </a:cxn>
                <a:cxn ang="0">
                  <a:pos x="744" y="536"/>
                </a:cxn>
                <a:cxn ang="0">
                  <a:pos x="766" y="464"/>
                </a:cxn>
                <a:cxn ang="0">
                  <a:pos x="745" y="414"/>
                </a:cxn>
                <a:cxn ang="0">
                  <a:pos x="843" y="336"/>
                </a:cxn>
                <a:cxn ang="0">
                  <a:pos x="863" y="294"/>
                </a:cxn>
                <a:cxn ang="0">
                  <a:pos x="863" y="274"/>
                </a:cxn>
                <a:cxn ang="0">
                  <a:pos x="793" y="189"/>
                </a:cxn>
                <a:cxn ang="0">
                  <a:pos x="721" y="98"/>
                </a:cxn>
                <a:cxn ang="0">
                  <a:pos x="706" y="0"/>
                </a:cxn>
                <a:cxn ang="0">
                  <a:pos x="18" y="16"/>
                </a:cxn>
                <a:cxn ang="0">
                  <a:pos x="0" y="13"/>
                </a:cxn>
              </a:cxnLst>
              <a:rect l="0" t="0" r="r" b="b"/>
              <a:pathLst>
                <a:path w="863" h="601">
                  <a:moveTo>
                    <a:pt x="0" y="13"/>
                  </a:moveTo>
                  <a:lnTo>
                    <a:pt x="1" y="59"/>
                  </a:lnTo>
                  <a:lnTo>
                    <a:pt x="17" y="94"/>
                  </a:lnTo>
                  <a:lnTo>
                    <a:pt x="6" y="127"/>
                  </a:lnTo>
                  <a:lnTo>
                    <a:pt x="16" y="211"/>
                  </a:lnTo>
                  <a:lnTo>
                    <a:pt x="57" y="327"/>
                  </a:lnTo>
                  <a:lnTo>
                    <a:pt x="58" y="365"/>
                  </a:lnTo>
                  <a:lnTo>
                    <a:pt x="86" y="421"/>
                  </a:lnTo>
                  <a:lnTo>
                    <a:pt x="97" y="511"/>
                  </a:lnTo>
                  <a:lnTo>
                    <a:pt x="91" y="538"/>
                  </a:lnTo>
                  <a:lnTo>
                    <a:pt x="107" y="568"/>
                  </a:lnTo>
                  <a:lnTo>
                    <a:pt x="665" y="557"/>
                  </a:lnTo>
                  <a:lnTo>
                    <a:pt x="706" y="601"/>
                  </a:lnTo>
                  <a:lnTo>
                    <a:pt x="744" y="536"/>
                  </a:lnTo>
                  <a:lnTo>
                    <a:pt x="766" y="464"/>
                  </a:lnTo>
                  <a:lnTo>
                    <a:pt x="745" y="414"/>
                  </a:lnTo>
                  <a:lnTo>
                    <a:pt x="843" y="336"/>
                  </a:lnTo>
                  <a:lnTo>
                    <a:pt x="863" y="294"/>
                  </a:lnTo>
                  <a:lnTo>
                    <a:pt x="863" y="274"/>
                  </a:lnTo>
                  <a:lnTo>
                    <a:pt x="793" y="189"/>
                  </a:lnTo>
                  <a:lnTo>
                    <a:pt x="721" y="98"/>
                  </a:lnTo>
                  <a:lnTo>
                    <a:pt x="706" y="0"/>
                  </a:lnTo>
                  <a:lnTo>
                    <a:pt x="18" y="16"/>
                  </a:lnTo>
                  <a:lnTo>
                    <a:pt x="0" y="13"/>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8" name="Freeform 33"/>
            <p:cNvSpPr>
              <a:spLocks noChangeAspect="1"/>
            </p:cNvSpPr>
            <p:nvPr/>
          </p:nvSpPr>
          <p:spPr bwMode="auto">
            <a:xfrm>
              <a:off x="1987386" y="3600450"/>
              <a:ext cx="587375" cy="347663"/>
            </a:xfrm>
            <a:custGeom>
              <a:avLst/>
              <a:gdLst/>
              <a:ahLst/>
              <a:cxnLst>
                <a:cxn ang="0">
                  <a:pos x="0" y="574"/>
                </a:cxn>
                <a:cxn ang="0">
                  <a:pos x="37" y="0"/>
                </a:cxn>
                <a:cxn ang="0">
                  <a:pos x="439" y="21"/>
                </a:cxn>
                <a:cxn ang="0">
                  <a:pos x="970" y="29"/>
                </a:cxn>
                <a:cxn ang="0">
                  <a:pos x="998" y="55"/>
                </a:cxn>
                <a:cxn ang="0">
                  <a:pos x="1017" y="51"/>
                </a:cxn>
                <a:cxn ang="0">
                  <a:pos x="1032" y="65"/>
                </a:cxn>
                <a:cxn ang="0">
                  <a:pos x="1033" y="81"/>
                </a:cxn>
                <a:cxn ang="0">
                  <a:pos x="1020" y="81"/>
                </a:cxn>
                <a:cxn ang="0">
                  <a:pos x="1001" y="121"/>
                </a:cxn>
                <a:cxn ang="0">
                  <a:pos x="1044" y="182"/>
                </a:cxn>
                <a:cxn ang="0">
                  <a:pos x="1076" y="195"/>
                </a:cxn>
                <a:cxn ang="0">
                  <a:pos x="1071" y="603"/>
                </a:cxn>
                <a:cxn ang="0">
                  <a:pos x="614" y="607"/>
                </a:cxn>
                <a:cxn ang="0">
                  <a:pos x="0" y="574"/>
                </a:cxn>
              </a:cxnLst>
              <a:rect l="0" t="0" r="r" b="b"/>
              <a:pathLst>
                <a:path w="1076" h="607">
                  <a:moveTo>
                    <a:pt x="0" y="574"/>
                  </a:moveTo>
                  <a:lnTo>
                    <a:pt x="37" y="0"/>
                  </a:lnTo>
                  <a:lnTo>
                    <a:pt x="439" y="21"/>
                  </a:lnTo>
                  <a:lnTo>
                    <a:pt x="970" y="29"/>
                  </a:lnTo>
                  <a:lnTo>
                    <a:pt x="998" y="55"/>
                  </a:lnTo>
                  <a:lnTo>
                    <a:pt x="1017" y="51"/>
                  </a:lnTo>
                  <a:lnTo>
                    <a:pt x="1032" y="65"/>
                  </a:lnTo>
                  <a:lnTo>
                    <a:pt x="1033" y="81"/>
                  </a:lnTo>
                  <a:lnTo>
                    <a:pt x="1020" y="81"/>
                  </a:lnTo>
                  <a:lnTo>
                    <a:pt x="1001" y="121"/>
                  </a:lnTo>
                  <a:lnTo>
                    <a:pt x="1044" y="182"/>
                  </a:lnTo>
                  <a:lnTo>
                    <a:pt x="1076" y="195"/>
                  </a:lnTo>
                  <a:lnTo>
                    <a:pt x="1071" y="603"/>
                  </a:lnTo>
                  <a:lnTo>
                    <a:pt x="614" y="607"/>
                  </a:lnTo>
                  <a:lnTo>
                    <a:pt x="0" y="574"/>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9" name="Freeform 34"/>
            <p:cNvSpPr>
              <a:spLocks noChangeAspect="1"/>
            </p:cNvSpPr>
            <p:nvPr/>
          </p:nvSpPr>
          <p:spPr bwMode="auto">
            <a:xfrm>
              <a:off x="2989263" y="3663950"/>
              <a:ext cx="574675" cy="322263"/>
            </a:xfrm>
            <a:custGeom>
              <a:avLst/>
              <a:gdLst/>
              <a:ahLst/>
              <a:cxnLst>
                <a:cxn ang="0">
                  <a:pos x="0" y="562"/>
                </a:cxn>
                <a:cxn ang="0">
                  <a:pos x="10" y="536"/>
                </a:cxn>
                <a:cxn ang="0">
                  <a:pos x="31" y="532"/>
                </a:cxn>
                <a:cxn ang="0">
                  <a:pos x="38" y="471"/>
                </a:cxn>
                <a:cxn ang="0">
                  <a:pos x="26" y="465"/>
                </a:cxn>
                <a:cxn ang="0">
                  <a:pos x="23" y="452"/>
                </a:cxn>
                <a:cxn ang="0">
                  <a:pos x="59" y="418"/>
                </a:cxn>
                <a:cxn ang="0">
                  <a:pos x="122" y="443"/>
                </a:cxn>
                <a:cxn ang="0">
                  <a:pos x="132" y="374"/>
                </a:cxn>
                <a:cxn ang="0">
                  <a:pos x="177" y="356"/>
                </a:cxn>
                <a:cxn ang="0">
                  <a:pos x="169" y="341"/>
                </a:cxn>
                <a:cxn ang="0">
                  <a:pos x="181" y="299"/>
                </a:cxn>
                <a:cxn ang="0">
                  <a:pos x="195" y="280"/>
                </a:cxn>
                <a:cxn ang="0">
                  <a:pos x="260" y="266"/>
                </a:cxn>
                <a:cxn ang="0">
                  <a:pos x="281" y="271"/>
                </a:cxn>
                <a:cxn ang="0">
                  <a:pos x="352" y="247"/>
                </a:cxn>
                <a:cxn ang="0">
                  <a:pos x="377" y="269"/>
                </a:cxn>
                <a:cxn ang="0">
                  <a:pos x="399" y="216"/>
                </a:cxn>
                <a:cxn ang="0">
                  <a:pos x="421" y="201"/>
                </a:cxn>
                <a:cxn ang="0">
                  <a:pos x="471" y="232"/>
                </a:cxn>
                <a:cxn ang="0">
                  <a:pos x="479" y="199"/>
                </a:cxn>
                <a:cxn ang="0">
                  <a:pos x="533" y="126"/>
                </a:cxn>
                <a:cxn ang="0">
                  <a:pos x="545" y="83"/>
                </a:cxn>
                <a:cxn ang="0">
                  <a:pos x="565" y="90"/>
                </a:cxn>
                <a:cxn ang="0">
                  <a:pos x="615" y="52"/>
                </a:cxn>
                <a:cxn ang="0">
                  <a:pos x="602" y="21"/>
                </a:cxn>
                <a:cxn ang="0">
                  <a:pos x="609" y="2"/>
                </a:cxn>
                <a:cxn ang="0">
                  <a:pos x="655" y="0"/>
                </a:cxn>
                <a:cxn ang="0">
                  <a:pos x="683" y="11"/>
                </a:cxn>
                <a:cxn ang="0">
                  <a:pos x="699" y="45"/>
                </a:cxn>
                <a:cxn ang="0">
                  <a:pos x="747" y="53"/>
                </a:cxn>
                <a:cxn ang="0">
                  <a:pos x="774" y="69"/>
                </a:cxn>
                <a:cxn ang="0">
                  <a:pos x="841" y="66"/>
                </a:cxn>
                <a:cxn ang="0">
                  <a:pos x="870" y="45"/>
                </a:cxn>
                <a:cxn ang="0">
                  <a:pos x="941" y="92"/>
                </a:cxn>
                <a:cxn ang="0">
                  <a:pos x="967" y="185"/>
                </a:cxn>
                <a:cxn ang="0">
                  <a:pos x="995" y="217"/>
                </a:cxn>
                <a:cxn ang="0">
                  <a:pos x="1049" y="251"/>
                </a:cxn>
                <a:cxn ang="0">
                  <a:pos x="1010" y="299"/>
                </a:cxn>
                <a:cxn ang="0">
                  <a:pos x="973" y="326"/>
                </a:cxn>
                <a:cxn ang="0">
                  <a:pos x="938" y="374"/>
                </a:cxn>
                <a:cxn ang="0">
                  <a:pos x="936" y="389"/>
                </a:cxn>
                <a:cxn ang="0">
                  <a:pos x="832" y="461"/>
                </a:cxn>
                <a:cxn ang="0">
                  <a:pos x="251" y="518"/>
                </a:cxn>
                <a:cxn ang="0">
                  <a:pos x="192" y="517"/>
                </a:cxn>
                <a:cxn ang="0">
                  <a:pos x="193" y="549"/>
                </a:cxn>
                <a:cxn ang="0">
                  <a:pos x="0" y="562"/>
                </a:cxn>
              </a:cxnLst>
              <a:rect l="0" t="0" r="r" b="b"/>
              <a:pathLst>
                <a:path w="1049" h="562">
                  <a:moveTo>
                    <a:pt x="0" y="562"/>
                  </a:moveTo>
                  <a:lnTo>
                    <a:pt x="10" y="536"/>
                  </a:lnTo>
                  <a:lnTo>
                    <a:pt x="31" y="532"/>
                  </a:lnTo>
                  <a:lnTo>
                    <a:pt x="38" y="471"/>
                  </a:lnTo>
                  <a:lnTo>
                    <a:pt x="26" y="465"/>
                  </a:lnTo>
                  <a:lnTo>
                    <a:pt x="23" y="452"/>
                  </a:lnTo>
                  <a:lnTo>
                    <a:pt x="59" y="418"/>
                  </a:lnTo>
                  <a:lnTo>
                    <a:pt x="122" y="443"/>
                  </a:lnTo>
                  <a:lnTo>
                    <a:pt x="132" y="374"/>
                  </a:lnTo>
                  <a:lnTo>
                    <a:pt x="177" y="356"/>
                  </a:lnTo>
                  <a:lnTo>
                    <a:pt x="169" y="341"/>
                  </a:lnTo>
                  <a:lnTo>
                    <a:pt x="181" y="299"/>
                  </a:lnTo>
                  <a:lnTo>
                    <a:pt x="195" y="280"/>
                  </a:lnTo>
                  <a:lnTo>
                    <a:pt x="260" y="266"/>
                  </a:lnTo>
                  <a:lnTo>
                    <a:pt x="281" y="271"/>
                  </a:lnTo>
                  <a:lnTo>
                    <a:pt x="352" y="247"/>
                  </a:lnTo>
                  <a:lnTo>
                    <a:pt x="377" y="269"/>
                  </a:lnTo>
                  <a:lnTo>
                    <a:pt x="399" y="216"/>
                  </a:lnTo>
                  <a:lnTo>
                    <a:pt x="421" y="201"/>
                  </a:lnTo>
                  <a:lnTo>
                    <a:pt x="471" y="232"/>
                  </a:lnTo>
                  <a:lnTo>
                    <a:pt x="479" y="199"/>
                  </a:lnTo>
                  <a:lnTo>
                    <a:pt x="533" y="126"/>
                  </a:lnTo>
                  <a:lnTo>
                    <a:pt x="545" y="83"/>
                  </a:lnTo>
                  <a:lnTo>
                    <a:pt x="565" y="90"/>
                  </a:lnTo>
                  <a:lnTo>
                    <a:pt x="615" y="52"/>
                  </a:lnTo>
                  <a:lnTo>
                    <a:pt x="602" y="21"/>
                  </a:lnTo>
                  <a:lnTo>
                    <a:pt x="609" y="2"/>
                  </a:lnTo>
                  <a:lnTo>
                    <a:pt x="655" y="0"/>
                  </a:lnTo>
                  <a:lnTo>
                    <a:pt x="683" y="11"/>
                  </a:lnTo>
                  <a:lnTo>
                    <a:pt x="699" y="45"/>
                  </a:lnTo>
                  <a:lnTo>
                    <a:pt x="747" y="53"/>
                  </a:lnTo>
                  <a:lnTo>
                    <a:pt x="774" y="69"/>
                  </a:lnTo>
                  <a:lnTo>
                    <a:pt x="841" y="66"/>
                  </a:lnTo>
                  <a:lnTo>
                    <a:pt x="870" y="45"/>
                  </a:lnTo>
                  <a:lnTo>
                    <a:pt x="941" y="92"/>
                  </a:lnTo>
                  <a:lnTo>
                    <a:pt x="967" y="185"/>
                  </a:lnTo>
                  <a:lnTo>
                    <a:pt x="995" y="217"/>
                  </a:lnTo>
                  <a:lnTo>
                    <a:pt x="1049" y="251"/>
                  </a:lnTo>
                  <a:lnTo>
                    <a:pt x="1010" y="299"/>
                  </a:lnTo>
                  <a:lnTo>
                    <a:pt x="973" y="326"/>
                  </a:lnTo>
                  <a:lnTo>
                    <a:pt x="938" y="374"/>
                  </a:lnTo>
                  <a:lnTo>
                    <a:pt x="936" y="389"/>
                  </a:lnTo>
                  <a:lnTo>
                    <a:pt x="832" y="461"/>
                  </a:lnTo>
                  <a:lnTo>
                    <a:pt x="251" y="518"/>
                  </a:lnTo>
                  <a:lnTo>
                    <a:pt x="192" y="517"/>
                  </a:lnTo>
                  <a:lnTo>
                    <a:pt x="193" y="549"/>
                  </a:lnTo>
                  <a:lnTo>
                    <a:pt x="0" y="562"/>
                  </a:lnTo>
                  <a:close/>
                </a:path>
              </a:pathLst>
            </a:custGeom>
            <a:solidFill>
              <a:schemeClr val="accent2">
                <a:lumMod val="20000"/>
                <a:lumOff val="8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0" name="Freeform 35"/>
            <p:cNvSpPr>
              <a:spLocks noChangeAspect="1"/>
            </p:cNvSpPr>
            <p:nvPr/>
          </p:nvSpPr>
          <p:spPr bwMode="auto">
            <a:xfrm>
              <a:off x="2625725" y="4378325"/>
              <a:ext cx="444500" cy="427038"/>
            </a:xfrm>
            <a:custGeom>
              <a:avLst/>
              <a:gdLst/>
              <a:ahLst/>
              <a:cxnLst>
                <a:cxn ang="0">
                  <a:pos x="8" y="207"/>
                </a:cxn>
                <a:cxn ang="0">
                  <a:pos x="39" y="282"/>
                </a:cxn>
                <a:cxn ang="0">
                  <a:pos x="82" y="415"/>
                </a:cxn>
                <a:cxn ang="0">
                  <a:pos x="57" y="505"/>
                </a:cxn>
                <a:cxn ang="0">
                  <a:pos x="62" y="572"/>
                </a:cxn>
                <a:cxn ang="0">
                  <a:pos x="28" y="618"/>
                </a:cxn>
                <a:cxn ang="0">
                  <a:pos x="151" y="620"/>
                </a:cxn>
                <a:cxn ang="0">
                  <a:pos x="322" y="653"/>
                </a:cxn>
                <a:cxn ang="0">
                  <a:pos x="340" y="604"/>
                </a:cxn>
                <a:cxn ang="0">
                  <a:pos x="408" y="662"/>
                </a:cxn>
                <a:cxn ang="0">
                  <a:pos x="448" y="666"/>
                </a:cxn>
                <a:cxn ang="0">
                  <a:pos x="479" y="718"/>
                </a:cxn>
                <a:cxn ang="0">
                  <a:pos x="528" y="738"/>
                </a:cxn>
                <a:cxn ang="0">
                  <a:pos x="566" y="710"/>
                </a:cxn>
                <a:cxn ang="0">
                  <a:pos x="589" y="715"/>
                </a:cxn>
                <a:cxn ang="0">
                  <a:pos x="618" y="734"/>
                </a:cxn>
                <a:cxn ang="0">
                  <a:pos x="654" y="704"/>
                </a:cxn>
                <a:cxn ang="0">
                  <a:pos x="646" y="660"/>
                </a:cxn>
                <a:cxn ang="0">
                  <a:pos x="678" y="662"/>
                </a:cxn>
                <a:cxn ang="0">
                  <a:pos x="710" y="683"/>
                </a:cxn>
                <a:cxn ang="0">
                  <a:pos x="736" y="695"/>
                </a:cxn>
                <a:cxn ang="0">
                  <a:pos x="764" y="722"/>
                </a:cxn>
                <a:cxn ang="0">
                  <a:pos x="777" y="722"/>
                </a:cxn>
                <a:cxn ang="0">
                  <a:pos x="792" y="721"/>
                </a:cxn>
                <a:cxn ang="0">
                  <a:pos x="811" y="701"/>
                </a:cxn>
                <a:cxn ang="0">
                  <a:pos x="780" y="685"/>
                </a:cxn>
                <a:cxn ang="0">
                  <a:pos x="753" y="668"/>
                </a:cxn>
                <a:cxn ang="0">
                  <a:pos x="713" y="630"/>
                </a:cxn>
                <a:cxn ang="0">
                  <a:pos x="741" y="612"/>
                </a:cxn>
                <a:cxn ang="0">
                  <a:pos x="758" y="590"/>
                </a:cxn>
                <a:cxn ang="0">
                  <a:pos x="772" y="561"/>
                </a:cxn>
                <a:cxn ang="0">
                  <a:pos x="749" y="542"/>
                </a:cxn>
                <a:cxn ang="0">
                  <a:pos x="705" y="579"/>
                </a:cxn>
                <a:cxn ang="0">
                  <a:pos x="678" y="548"/>
                </a:cxn>
                <a:cxn ang="0">
                  <a:pos x="693" y="548"/>
                </a:cxn>
                <a:cxn ang="0">
                  <a:pos x="689" y="535"/>
                </a:cxn>
                <a:cxn ang="0">
                  <a:pos x="680" y="536"/>
                </a:cxn>
                <a:cxn ang="0">
                  <a:pos x="649" y="548"/>
                </a:cxn>
                <a:cxn ang="0">
                  <a:pos x="580" y="543"/>
                </a:cxn>
                <a:cxn ang="0">
                  <a:pos x="605" y="488"/>
                </a:cxn>
                <a:cxn ang="0">
                  <a:pos x="649" y="507"/>
                </a:cxn>
                <a:cxn ang="0">
                  <a:pos x="668" y="431"/>
                </a:cxn>
                <a:cxn ang="0">
                  <a:pos x="384" y="380"/>
                </a:cxn>
                <a:cxn ang="0">
                  <a:pos x="419" y="238"/>
                </a:cxn>
                <a:cxn ang="0">
                  <a:pos x="454" y="148"/>
                </a:cxn>
                <a:cxn ang="0">
                  <a:pos x="434" y="0"/>
                </a:cxn>
              </a:cxnLst>
              <a:rect l="0" t="0" r="r" b="b"/>
              <a:pathLst>
                <a:path w="811" h="750">
                  <a:moveTo>
                    <a:pt x="0" y="6"/>
                  </a:moveTo>
                  <a:lnTo>
                    <a:pt x="8" y="207"/>
                  </a:lnTo>
                  <a:lnTo>
                    <a:pt x="33" y="231"/>
                  </a:lnTo>
                  <a:lnTo>
                    <a:pt x="39" y="282"/>
                  </a:lnTo>
                  <a:lnTo>
                    <a:pt x="83" y="354"/>
                  </a:lnTo>
                  <a:lnTo>
                    <a:pt x="82" y="415"/>
                  </a:lnTo>
                  <a:lnTo>
                    <a:pt x="57" y="473"/>
                  </a:lnTo>
                  <a:lnTo>
                    <a:pt x="57" y="505"/>
                  </a:lnTo>
                  <a:lnTo>
                    <a:pt x="66" y="539"/>
                  </a:lnTo>
                  <a:lnTo>
                    <a:pt x="62" y="572"/>
                  </a:lnTo>
                  <a:lnTo>
                    <a:pt x="47" y="591"/>
                  </a:lnTo>
                  <a:lnTo>
                    <a:pt x="28" y="618"/>
                  </a:lnTo>
                  <a:lnTo>
                    <a:pt x="41" y="634"/>
                  </a:lnTo>
                  <a:lnTo>
                    <a:pt x="151" y="620"/>
                  </a:lnTo>
                  <a:lnTo>
                    <a:pt x="237" y="659"/>
                  </a:lnTo>
                  <a:lnTo>
                    <a:pt x="322" y="653"/>
                  </a:lnTo>
                  <a:lnTo>
                    <a:pt x="311" y="627"/>
                  </a:lnTo>
                  <a:lnTo>
                    <a:pt x="340" y="604"/>
                  </a:lnTo>
                  <a:lnTo>
                    <a:pt x="398" y="618"/>
                  </a:lnTo>
                  <a:lnTo>
                    <a:pt x="408" y="662"/>
                  </a:lnTo>
                  <a:lnTo>
                    <a:pt x="424" y="656"/>
                  </a:lnTo>
                  <a:lnTo>
                    <a:pt x="448" y="666"/>
                  </a:lnTo>
                  <a:lnTo>
                    <a:pt x="474" y="693"/>
                  </a:lnTo>
                  <a:lnTo>
                    <a:pt x="479" y="718"/>
                  </a:lnTo>
                  <a:lnTo>
                    <a:pt x="506" y="721"/>
                  </a:lnTo>
                  <a:lnTo>
                    <a:pt x="528" y="738"/>
                  </a:lnTo>
                  <a:lnTo>
                    <a:pt x="547" y="731"/>
                  </a:lnTo>
                  <a:lnTo>
                    <a:pt x="566" y="710"/>
                  </a:lnTo>
                  <a:lnTo>
                    <a:pt x="563" y="693"/>
                  </a:lnTo>
                  <a:lnTo>
                    <a:pt x="589" y="715"/>
                  </a:lnTo>
                  <a:lnTo>
                    <a:pt x="600" y="696"/>
                  </a:lnTo>
                  <a:lnTo>
                    <a:pt x="618" y="734"/>
                  </a:lnTo>
                  <a:lnTo>
                    <a:pt x="645" y="715"/>
                  </a:lnTo>
                  <a:lnTo>
                    <a:pt x="654" y="704"/>
                  </a:lnTo>
                  <a:lnTo>
                    <a:pt x="645" y="693"/>
                  </a:lnTo>
                  <a:lnTo>
                    <a:pt x="646" y="660"/>
                  </a:lnTo>
                  <a:lnTo>
                    <a:pt x="654" y="660"/>
                  </a:lnTo>
                  <a:lnTo>
                    <a:pt x="678" y="662"/>
                  </a:lnTo>
                  <a:lnTo>
                    <a:pt x="683" y="685"/>
                  </a:lnTo>
                  <a:lnTo>
                    <a:pt x="710" y="683"/>
                  </a:lnTo>
                  <a:lnTo>
                    <a:pt x="732" y="699"/>
                  </a:lnTo>
                  <a:lnTo>
                    <a:pt x="736" y="695"/>
                  </a:lnTo>
                  <a:lnTo>
                    <a:pt x="744" y="712"/>
                  </a:lnTo>
                  <a:lnTo>
                    <a:pt x="764" y="722"/>
                  </a:lnTo>
                  <a:lnTo>
                    <a:pt x="754" y="750"/>
                  </a:lnTo>
                  <a:lnTo>
                    <a:pt x="777" y="722"/>
                  </a:lnTo>
                  <a:lnTo>
                    <a:pt x="792" y="740"/>
                  </a:lnTo>
                  <a:lnTo>
                    <a:pt x="792" y="721"/>
                  </a:lnTo>
                  <a:lnTo>
                    <a:pt x="811" y="715"/>
                  </a:lnTo>
                  <a:lnTo>
                    <a:pt x="811" y="701"/>
                  </a:lnTo>
                  <a:lnTo>
                    <a:pt x="791" y="699"/>
                  </a:lnTo>
                  <a:lnTo>
                    <a:pt x="780" y="685"/>
                  </a:lnTo>
                  <a:lnTo>
                    <a:pt x="761" y="689"/>
                  </a:lnTo>
                  <a:lnTo>
                    <a:pt x="753" y="668"/>
                  </a:lnTo>
                  <a:lnTo>
                    <a:pt x="732" y="668"/>
                  </a:lnTo>
                  <a:lnTo>
                    <a:pt x="713" y="630"/>
                  </a:lnTo>
                  <a:lnTo>
                    <a:pt x="724" y="623"/>
                  </a:lnTo>
                  <a:lnTo>
                    <a:pt x="741" y="612"/>
                  </a:lnTo>
                  <a:lnTo>
                    <a:pt x="743" y="591"/>
                  </a:lnTo>
                  <a:lnTo>
                    <a:pt x="758" y="590"/>
                  </a:lnTo>
                  <a:lnTo>
                    <a:pt x="780" y="569"/>
                  </a:lnTo>
                  <a:lnTo>
                    <a:pt x="772" y="561"/>
                  </a:lnTo>
                  <a:lnTo>
                    <a:pt x="772" y="522"/>
                  </a:lnTo>
                  <a:lnTo>
                    <a:pt x="749" y="542"/>
                  </a:lnTo>
                  <a:lnTo>
                    <a:pt x="726" y="546"/>
                  </a:lnTo>
                  <a:lnTo>
                    <a:pt x="705" y="579"/>
                  </a:lnTo>
                  <a:lnTo>
                    <a:pt x="672" y="561"/>
                  </a:lnTo>
                  <a:lnTo>
                    <a:pt x="678" y="548"/>
                  </a:lnTo>
                  <a:lnTo>
                    <a:pt x="692" y="543"/>
                  </a:lnTo>
                  <a:lnTo>
                    <a:pt x="693" y="548"/>
                  </a:lnTo>
                  <a:lnTo>
                    <a:pt x="701" y="527"/>
                  </a:lnTo>
                  <a:lnTo>
                    <a:pt x="689" y="535"/>
                  </a:lnTo>
                  <a:lnTo>
                    <a:pt x="683" y="526"/>
                  </a:lnTo>
                  <a:lnTo>
                    <a:pt x="680" y="536"/>
                  </a:lnTo>
                  <a:lnTo>
                    <a:pt x="664" y="527"/>
                  </a:lnTo>
                  <a:lnTo>
                    <a:pt x="649" y="548"/>
                  </a:lnTo>
                  <a:lnTo>
                    <a:pt x="627" y="554"/>
                  </a:lnTo>
                  <a:lnTo>
                    <a:pt x="580" y="543"/>
                  </a:lnTo>
                  <a:lnTo>
                    <a:pt x="578" y="531"/>
                  </a:lnTo>
                  <a:lnTo>
                    <a:pt x="605" y="488"/>
                  </a:lnTo>
                  <a:lnTo>
                    <a:pt x="632" y="491"/>
                  </a:lnTo>
                  <a:lnTo>
                    <a:pt x="649" y="507"/>
                  </a:lnTo>
                  <a:lnTo>
                    <a:pt x="718" y="521"/>
                  </a:lnTo>
                  <a:lnTo>
                    <a:pt x="668" y="431"/>
                  </a:lnTo>
                  <a:lnTo>
                    <a:pt x="677" y="367"/>
                  </a:lnTo>
                  <a:lnTo>
                    <a:pt x="384" y="380"/>
                  </a:lnTo>
                  <a:lnTo>
                    <a:pt x="386" y="345"/>
                  </a:lnTo>
                  <a:lnTo>
                    <a:pt x="419" y="238"/>
                  </a:lnTo>
                  <a:lnTo>
                    <a:pt x="470" y="168"/>
                  </a:lnTo>
                  <a:lnTo>
                    <a:pt x="454" y="148"/>
                  </a:lnTo>
                  <a:lnTo>
                    <a:pt x="459" y="79"/>
                  </a:lnTo>
                  <a:lnTo>
                    <a:pt x="434" y="0"/>
                  </a:lnTo>
                  <a:lnTo>
                    <a:pt x="0" y="6"/>
                  </a:lnTo>
                  <a:close/>
                </a:path>
              </a:pathLst>
            </a:custGeom>
            <a:solidFill>
              <a:schemeClr val="accent2">
                <a:lumMod val="20000"/>
                <a:lumOff val="8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1" name="Freeform 36"/>
            <p:cNvSpPr>
              <a:spLocks noChangeAspect="1"/>
            </p:cNvSpPr>
            <p:nvPr/>
          </p:nvSpPr>
          <p:spPr bwMode="auto">
            <a:xfrm>
              <a:off x="4206875" y="2527300"/>
              <a:ext cx="288925" cy="500063"/>
            </a:xfrm>
            <a:custGeom>
              <a:avLst/>
              <a:gdLst/>
              <a:ahLst/>
              <a:cxnLst>
                <a:cxn ang="0">
                  <a:pos x="0" y="477"/>
                </a:cxn>
                <a:cxn ang="0">
                  <a:pos x="30" y="478"/>
                </a:cxn>
                <a:cxn ang="0">
                  <a:pos x="33" y="422"/>
                </a:cxn>
                <a:cxn ang="0">
                  <a:pos x="70" y="343"/>
                </a:cxn>
                <a:cxn ang="0">
                  <a:pos x="54" y="287"/>
                </a:cxn>
                <a:cxn ang="0">
                  <a:pos x="68" y="213"/>
                </a:cxn>
                <a:cxn ang="0">
                  <a:pos x="67" y="184"/>
                </a:cxn>
                <a:cxn ang="0">
                  <a:pos x="128" y="16"/>
                </a:cxn>
                <a:cxn ang="0">
                  <a:pos x="144" y="16"/>
                </a:cxn>
                <a:cxn ang="0">
                  <a:pos x="153" y="47"/>
                </a:cxn>
                <a:cxn ang="0">
                  <a:pos x="227" y="18"/>
                </a:cxn>
                <a:cxn ang="0">
                  <a:pos x="230" y="7"/>
                </a:cxn>
                <a:cxn ang="0">
                  <a:pos x="250" y="0"/>
                </a:cxn>
                <a:cxn ang="0">
                  <a:pos x="291" y="21"/>
                </a:cxn>
                <a:cxn ang="0">
                  <a:pos x="319" y="47"/>
                </a:cxn>
                <a:cxn ang="0">
                  <a:pos x="387" y="291"/>
                </a:cxn>
                <a:cxn ang="0">
                  <a:pos x="433" y="292"/>
                </a:cxn>
                <a:cxn ang="0">
                  <a:pos x="442" y="305"/>
                </a:cxn>
                <a:cxn ang="0">
                  <a:pos x="435" y="314"/>
                </a:cxn>
                <a:cxn ang="0">
                  <a:pos x="469" y="371"/>
                </a:cxn>
                <a:cxn ang="0">
                  <a:pos x="477" y="358"/>
                </a:cxn>
                <a:cxn ang="0">
                  <a:pos x="515" y="395"/>
                </a:cxn>
                <a:cxn ang="0">
                  <a:pos x="501" y="404"/>
                </a:cxn>
                <a:cxn ang="0">
                  <a:pos x="503" y="414"/>
                </a:cxn>
                <a:cxn ang="0">
                  <a:pos x="528" y="414"/>
                </a:cxn>
                <a:cxn ang="0">
                  <a:pos x="510" y="460"/>
                </a:cxn>
                <a:cxn ang="0">
                  <a:pos x="488" y="455"/>
                </a:cxn>
                <a:cxn ang="0">
                  <a:pos x="469" y="472"/>
                </a:cxn>
                <a:cxn ang="0">
                  <a:pos x="471" y="491"/>
                </a:cxn>
                <a:cxn ang="0">
                  <a:pos x="456" y="503"/>
                </a:cxn>
                <a:cxn ang="0">
                  <a:pos x="439" y="497"/>
                </a:cxn>
                <a:cxn ang="0">
                  <a:pos x="440" y="527"/>
                </a:cxn>
                <a:cxn ang="0">
                  <a:pos x="424" y="515"/>
                </a:cxn>
                <a:cxn ang="0">
                  <a:pos x="419" y="548"/>
                </a:cxn>
                <a:cxn ang="0">
                  <a:pos x="396" y="519"/>
                </a:cxn>
                <a:cxn ang="0">
                  <a:pos x="375" y="546"/>
                </a:cxn>
                <a:cxn ang="0">
                  <a:pos x="355" y="556"/>
                </a:cxn>
                <a:cxn ang="0">
                  <a:pos x="351" y="585"/>
                </a:cxn>
                <a:cxn ang="0">
                  <a:pos x="326" y="578"/>
                </a:cxn>
                <a:cxn ang="0">
                  <a:pos x="336" y="556"/>
                </a:cxn>
                <a:cxn ang="0">
                  <a:pos x="319" y="534"/>
                </a:cxn>
                <a:cxn ang="0">
                  <a:pos x="301" y="568"/>
                </a:cxn>
                <a:cxn ang="0">
                  <a:pos x="309" y="637"/>
                </a:cxn>
                <a:cxn ang="0">
                  <a:pos x="297" y="656"/>
                </a:cxn>
                <a:cxn ang="0">
                  <a:pos x="283" y="658"/>
                </a:cxn>
                <a:cxn ang="0">
                  <a:pos x="270" y="655"/>
                </a:cxn>
                <a:cxn ang="0">
                  <a:pos x="252" y="695"/>
                </a:cxn>
                <a:cxn ang="0">
                  <a:pos x="230" y="695"/>
                </a:cxn>
                <a:cxn ang="0">
                  <a:pos x="233" y="731"/>
                </a:cxn>
                <a:cxn ang="0">
                  <a:pos x="215" y="703"/>
                </a:cxn>
                <a:cxn ang="0">
                  <a:pos x="183" y="733"/>
                </a:cxn>
                <a:cxn ang="0">
                  <a:pos x="176" y="756"/>
                </a:cxn>
                <a:cxn ang="0">
                  <a:pos x="189" y="772"/>
                </a:cxn>
                <a:cxn ang="0">
                  <a:pos x="171" y="778"/>
                </a:cxn>
                <a:cxn ang="0">
                  <a:pos x="176" y="805"/>
                </a:cxn>
                <a:cxn ang="0">
                  <a:pos x="160" y="823"/>
                </a:cxn>
                <a:cxn ang="0">
                  <a:pos x="156" y="876"/>
                </a:cxn>
                <a:cxn ang="0">
                  <a:pos x="147" y="876"/>
                </a:cxn>
                <a:cxn ang="0">
                  <a:pos x="99" y="806"/>
                </a:cxn>
                <a:cxn ang="0">
                  <a:pos x="0" y="477"/>
                </a:cxn>
              </a:cxnLst>
              <a:rect l="0" t="0" r="r" b="b"/>
              <a:pathLst>
                <a:path w="528" h="876">
                  <a:moveTo>
                    <a:pt x="0" y="477"/>
                  </a:moveTo>
                  <a:lnTo>
                    <a:pt x="30" y="478"/>
                  </a:lnTo>
                  <a:lnTo>
                    <a:pt x="33" y="422"/>
                  </a:lnTo>
                  <a:lnTo>
                    <a:pt x="70" y="343"/>
                  </a:lnTo>
                  <a:lnTo>
                    <a:pt x="54" y="287"/>
                  </a:lnTo>
                  <a:lnTo>
                    <a:pt x="68" y="213"/>
                  </a:lnTo>
                  <a:lnTo>
                    <a:pt x="67" y="184"/>
                  </a:lnTo>
                  <a:lnTo>
                    <a:pt x="128" y="16"/>
                  </a:lnTo>
                  <a:lnTo>
                    <a:pt x="144" y="16"/>
                  </a:lnTo>
                  <a:lnTo>
                    <a:pt x="153" y="47"/>
                  </a:lnTo>
                  <a:lnTo>
                    <a:pt x="227" y="18"/>
                  </a:lnTo>
                  <a:lnTo>
                    <a:pt x="230" y="7"/>
                  </a:lnTo>
                  <a:lnTo>
                    <a:pt x="250" y="0"/>
                  </a:lnTo>
                  <a:lnTo>
                    <a:pt x="291" y="21"/>
                  </a:lnTo>
                  <a:lnTo>
                    <a:pt x="319" y="47"/>
                  </a:lnTo>
                  <a:lnTo>
                    <a:pt x="387" y="291"/>
                  </a:lnTo>
                  <a:lnTo>
                    <a:pt x="433" y="292"/>
                  </a:lnTo>
                  <a:lnTo>
                    <a:pt x="442" y="305"/>
                  </a:lnTo>
                  <a:lnTo>
                    <a:pt x="435" y="314"/>
                  </a:lnTo>
                  <a:lnTo>
                    <a:pt x="469" y="371"/>
                  </a:lnTo>
                  <a:lnTo>
                    <a:pt x="477" y="358"/>
                  </a:lnTo>
                  <a:lnTo>
                    <a:pt x="515" y="395"/>
                  </a:lnTo>
                  <a:lnTo>
                    <a:pt x="501" y="404"/>
                  </a:lnTo>
                  <a:lnTo>
                    <a:pt x="503" y="414"/>
                  </a:lnTo>
                  <a:lnTo>
                    <a:pt x="528" y="414"/>
                  </a:lnTo>
                  <a:lnTo>
                    <a:pt x="510" y="460"/>
                  </a:lnTo>
                  <a:lnTo>
                    <a:pt x="488" y="455"/>
                  </a:lnTo>
                  <a:lnTo>
                    <a:pt x="469" y="472"/>
                  </a:lnTo>
                  <a:lnTo>
                    <a:pt x="471" y="491"/>
                  </a:lnTo>
                  <a:lnTo>
                    <a:pt x="456" y="503"/>
                  </a:lnTo>
                  <a:lnTo>
                    <a:pt x="439" y="497"/>
                  </a:lnTo>
                  <a:lnTo>
                    <a:pt x="440" y="527"/>
                  </a:lnTo>
                  <a:lnTo>
                    <a:pt x="424" y="515"/>
                  </a:lnTo>
                  <a:lnTo>
                    <a:pt x="419" y="548"/>
                  </a:lnTo>
                  <a:lnTo>
                    <a:pt x="396" y="519"/>
                  </a:lnTo>
                  <a:lnTo>
                    <a:pt x="375" y="546"/>
                  </a:lnTo>
                  <a:lnTo>
                    <a:pt x="355" y="556"/>
                  </a:lnTo>
                  <a:lnTo>
                    <a:pt x="351" y="585"/>
                  </a:lnTo>
                  <a:lnTo>
                    <a:pt x="326" y="578"/>
                  </a:lnTo>
                  <a:lnTo>
                    <a:pt x="336" y="556"/>
                  </a:lnTo>
                  <a:lnTo>
                    <a:pt x="319" y="534"/>
                  </a:lnTo>
                  <a:lnTo>
                    <a:pt x="301" y="568"/>
                  </a:lnTo>
                  <a:lnTo>
                    <a:pt x="309" y="637"/>
                  </a:lnTo>
                  <a:lnTo>
                    <a:pt x="297" y="656"/>
                  </a:lnTo>
                  <a:lnTo>
                    <a:pt x="283" y="658"/>
                  </a:lnTo>
                  <a:lnTo>
                    <a:pt x="270" y="655"/>
                  </a:lnTo>
                  <a:lnTo>
                    <a:pt x="252" y="695"/>
                  </a:lnTo>
                  <a:lnTo>
                    <a:pt x="230" y="695"/>
                  </a:lnTo>
                  <a:lnTo>
                    <a:pt x="233" y="731"/>
                  </a:lnTo>
                  <a:lnTo>
                    <a:pt x="215" y="703"/>
                  </a:lnTo>
                  <a:lnTo>
                    <a:pt x="183" y="733"/>
                  </a:lnTo>
                  <a:lnTo>
                    <a:pt x="176" y="756"/>
                  </a:lnTo>
                  <a:lnTo>
                    <a:pt x="189" y="772"/>
                  </a:lnTo>
                  <a:lnTo>
                    <a:pt x="171" y="778"/>
                  </a:lnTo>
                  <a:lnTo>
                    <a:pt x="176" y="805"/>
                  </a:lnTo>
                  <a:lnTo>
                    <a:pt x="160" y="823"/>
                  </a:lnTo>
                  <a:lnTo>
                    <a:pt x="156" y="876"/>
                  </a:lnTo>
                  <a:lnTo>
                    <a:pt x="147" y="876"/>
                  </a:lnTo>
                  <a:lnTo>
                    <a:pt x="99" y="806"/>
                  </a:lnTo>
                  <a:lnTo>
                    <a:pt x="0" y="477"/>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2" name="Freeform 37"/>
            <p:cNvSpPr>
              <a:spLocks noChangeAspect="1"/>
            </p:cNvSpPr>
            <p:nvPr/>
          </p:nvSpPr>
          <p:spPr bwMode="auto">
            <a:xfrm>
              <a:off x="3721100" y="3479800"/>
              <a:ext cx="358775" cy="196850"/>
            </a:xfrm>
            <a:custGeom>
              <a:avLst/>
              <a:gdLst/>
              <a:ahLst/>
              <a:cxnLst>
                <a:cxn ang="0">
                  <a:pos x="15" y="199"/>
                </a:cxn>
                <a:cxn ang="0">
                  <a:pos x="145" y="116"/>
                </a:cxn>
                <a:cxn ang="0">
                  <a:pos x="202" y="85"/>
                </a:cxn>
                <a:cxn ang="0">
                  <a:pos x="258" y="131"/>
                </a:cxn>
                <a:cxn ang="0">
                  <a:pos x="316" y="173"/>
                </a:cxn>
                <a:cxn ang="0">
                  <a:pos x="366" y="178"/>
                </a:cxn>
                <a:cxn ang="0">
                  <a:pos x="367" y="212"/>
                </a:cxn>
                <a:cxn ang="0">
                  <a:pos x="342" y="275"/>
                </a:cxn>
                <a:cxn ang="0">
                  <a:pos x="379" y="293"/>
                </a:cxn>
                <a:cxn ang="0">
                  <a:pos x="403" y="306"/>
                </a:cxn>
                <a:cxn ang="0">
                  <a:pos x="424" y="314"/>
                </a:cxn>
                <a:cxn ang="0">
                  <a:pos x="458" y="315"/>
                </a:cxn>
                <a:cxn ang="0">
                  <a:pos x="494" y="333"/>
                </a:cxn>
                <a:cxn ang="0">
                  <a:pos x="429" y="261"/>
                </a:cxn>
                <a:cxn ang="0">
                  <a:pos x="446" y="247"/>
                </a:cxn>
                <a:cxn ang="0">
                  <a:pos x="443" y="139"/>
                </a:cxn>
                <a:cxn ang="0">
                  <a:pos x="471" y="71"/>
                </a:cxn>
                <a:cxn ang="0">
                  <a:pos x="503" y="42"/>
                </a:cxn>
                <a:cxn ang="0">
                  <a:pos x="475" y="80"/>
                </a:cxn>
                <a:cxn ang="0">
                  <a:pos x="471" y="138"/>
                </a:cxn>
                <a:cxn ang="0">
                  <a:pos x="476" y="158"/>
                </a:cxn>
                <a:cxn ang="0">
                  <a:pos x="485" y="189"/>
                </a:cxn>
                <a:cxn ang="0">
                  <a:pos x="468" y="204"/>
                </a:cxn>
                <a:cxn ang="0">
                  <a:pos x="497" y="213"/>
                </a:cxn>
                <a:cxn ang="0">
                  <a:pos x="481" y="225"/>
                </a:cxn>
                <a:cxn ang="0">
                  <a:pos x="525" y="290"/>
                </a:cxn>
                <a:cxn ang="0">
                  <a:pos x="546" y="305"/>
                </a:cxn>
                <a:cxn ang="0">
                  <a:pos x="557" y="315"/>
                </a:cxn>
                <a:cxn ang="0">
                  <a:pos x="559" y="335"/>
                </a:cxn>
                <a:cxn ang="0">
                  <a:pos x="595" y="326"/>
                </a:cxn>
                <a:cxn ang="0">
                  <a:pos x="643" y="263"/>
                </a:cxn>
                <a:cxn ang="0">
                  <a:pos x="643" y="303"/>
                </a:cxn>
                <a:cxn ang="0">
                  <a:pos x="637" y="339"/>
                </a:cxn>
                <a:cxn ang="0">
                  <a:pos x="656" y="217"/>
                </a:cxn>
                <a:cxn ang="0">
                  <a:pos x="566" y="236"/>
                </a:cxn>
                <a:cxn ang="0">
                  <a:pos x="504" y="0"/>
                </a:cxn>
              </a:cxnLst>
              <a:rect l="0" t="0" r="r" b="b"/>
              <a:pathLst>
                <a:path w="656" h="342">
                  <a:moveTo>
                    <a:pt x="0" y="101"/>
                  </a:moveTo>
                  <a:lnTo>
                    <a:pt x="15" y="199"/>
                  </a:lnTo>
                  <a:lnTo>
                    <a:pt x="66" y="139"/>
                  </a:lnTo>
                  <a:lnTo>
                    <a:pt x="145" y="116"/>
                  </a:lnTo>
                  <a:lnTo>
                    <a:pt x="158" y="90"/>
                  </a:lnTo>
                  <a:lnTo>
                    <a:pt x="202" y="85"/>
                  </a:lnTo>
                  <a:lnTo>
                    <a:pt x="238" y="101"/>
                  </a:lnTo>
                  <a:lnTo>
                    <a:pt x="258" y="131"/>
                  </a:lnTo>
                  <a:lnTo>
                    <a:pt x="295" y="140"/>
                  </a:lnTo>
                  <a:lnTo>
                    <a:pt x="316" y="173"/>
                  </a:lnTo>
                  <a:lnTo>
                    <a:pt x="350" y="188"/>
                  </a:lnTo>
                  <a:lnTo>
                    <a:pt x="366" y="178"/>
                  </a:lnTo>
                  <a:lnTo>
                    <a:pt x="374" y="197"/>
                  </a:lnTo>
                  <a:lnTo>
                    <a:pt x="367" y="212"/>
                  </a:lnTo>
                  <a:lnTo>
                    <a:pt x="364" y="231"/>
                  </a:lnTo>
                  <a:lnTo>
                    <a:pt x="342" y="275"/>
                  </a:lnTo>
                  <a:lnTo>
                    <a:pt x="350" y="305"/>
                  </a:lnTo>
                  <a:lnTo>
                    <a:pt x="379" y="293"/>
                  </a:lnTo>
                  <a:lnTo>
                    <a:pt x="380" y="277"/>
                  </a:lnTo>
                  <a:lnTo>
                    <a:pt x="403" y="306"/>
                  </a:lnTo>
                  <a:lnTo>
                    <a:pt x="409" y="293"/>
                  </a:lnTo>
                  <a:lnTo>
                    <a:pt x="424" y="314"/>
                  </a:lnTo>
                  <a:lnTo>
                    <a:pt x="430" y="303"/>
                  </a:lnTo>
                  <a:lnTo>
                    <a:pt x="458" y="315"/>
                  </a:lnTo>
                  <a:lnTo>
                    <a:pt x="471" y="310"/>
                  </a:lnTo>
                  <a:lnTo>
                    <a:pt x="494" y="333"/>
                  </a:lnTo>
                  <a:lnTo>
                    <a:pt x="475" y="296"/>
                  </a:lnTo>
                  <a:lnTo>
                    <a:pt x="429" y="261"/>
                  </a:lnTo>
                  <a:lnTo>
                    <a:pt x="473" y="284"/>
                  </a:lnTo>
                  <a:lnTo>
                    <a:pt x="446" y="247"/>
                  </a:lnTo>
                  <a:lnTo>
                    <a:pt x="440" y="213"/>
                  </a:lnTo>
                  <a:lnTo>
                    <a:pt x="443" y="139"/>
                  </a:lnTo>
                  <a:lnTo>
                    <a:pt x="416" y="121"/>
                  </a:lnTo>
                  <a:lnTo>
                    <a:pt x="471" y="71"/>
                  </a:lnTo>
                  <a:lnTo>
                    <a:pt x="473" y="41"/>
                  </a:lnTo>
                  <a:lnTo>
                    <a:pt x="503" y="42"/>
                  </a:lnTo>
                  <a:lnTo>
                    <a:pt x="496" y="71"/>
                  </a:lnTo>
                  <a:lnTo>
                    <a:pt x="475" y="80"/>
                  </a:lnTo>
                  <a:lnTo>
                    <a:pt x="464" y="110"/>
                  </a:lnTo>
                  <a:lnTo>
                    <a:pt x="471" y="138"/>
                  </a:lnTo>
                  <a:lnTo>
                    <a:pt x="484" y="127"/>
                  </a:lnTo>
                  <a:lnTo>
                    <a:pt x="476" y="158"/>
                  </a:lnTo>
                  <a:lnTo>
                    <a:pt x="483" y="173"/>
                  </a:lnTo>
                  <a:lnTo>
                    <a:pt x="485" y="189"/>
                  </a:lnTo>
                  <a:lnTo>
                    <a:pt x="473" y="180"/>
                  </a:lnTo>
                  <a:lnTo>
                    <a:pt x="468" y="204"/>
                  </a:lnTo>
                  <a:lnTo>
                    <a:pt x="501" y="198"/>
                  </a:lnTo>
                  <a:lnTo>
                    <a:pt x="497" y="213"/>
                  </a:lnTo>
                  <a:lnTo>
                    <a:pt x="513" y="225"/>
                  </a:lnTo>
                  <a:lnTo>
                    <a:pt x="481" y="225"/>
                  </a:lnTo>
                  <a:lnTo>
                    <a:pt x="492" y="272"/>
                  </a:lnTo>
                  <a:lnTo>
                    <a:pt x="525" y="290"/>
                  </a:lnTo>
                  <a:lnTo>
                    <a:pt x="543" y="267"/>
                  </a:lnTo>
                  <a:lnTo>
                    <a:pt x="546" y="305"/>
                  </a:lnTo>
                  <a:lnTo>
                    <a:pt x="568" y="296"/>
                  </a:lnTo>
                  <a:lnTo>
                    <a:pt x="557" y="315"/>
                  </a:lnTo>
                  <a:lnTo>
                    <a:pt x="571" y="315"/>
                  </a:lnTo>
                  <a:lnTo>
                    <a:pt x="559" y="335"/>
                  </a:lnTo>
                  <a:lnTo>
                    <a:pt x="566" y="342"/>
                  </a:lnTo>
                  <a:lnTo>
                    <a:pt x="595" y="326"/>
                  </a:lnTo>
                  <a:lnTo>
                    <a:pt x="630" y="307"/>
                  </a:lnTo>
                  <a:lnTo>
                    <a:pt x="643" y="263"/>
                  </a:lnTo>
                  <a:lnTo>
                    <a:pt x="647" y="288"/>
                  </a:lnTo>
                  <a:lnTo>
                    <a:pt x="643" y="303"/>
                  </a:lnTo>
                  <a:lnTo>
                    <a:pt x="634" y="325"/>
                  </a:lnTo>
                  <a:lnTo>
                    <a:pt x="637" y="339"/>
                  </a:lnTo>
                  <a:lnTo>
                    <a:pt x="651" y="302"/>
                  </a:lnTo>
                  <a:lnTo>
                    <a:pt x="656" y="217"/>
                  </a:lnTo>
                  <a:lnTo>
                    <a:pt x="616" y="227"/>
                  </a:lnTo>
                  <a:lnTo>
                    <a:pt x="566" y="236"/>
                  </a:lnTo>
                  <a:lnTo>
                    <a:pt x="562" y="218"/>
                  </a:lnTo>
                  <a:lnTo>
                    <a:pt x="504" y="0"/>
                  </a:lnTo>
                  <a:lnTo>
                    <a:pt x="0" y="101"/>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3" name="Freeform 38"/>
            <p:cNvSpPr>
              <a:spLocks noChangeAspect="1"/>
            </p:cNvSpPr>
            <p:nvPr/>
          </p:nvSpPr>
          <p:spPr bwMode="auto">
            <a:xfrm>
              <a:off x="4110038" y="3067050"/>
              <a:ext cx="265113" cy="144463"/>
            </a:xfrm>
            <a:custGeom>
              <a:avLst/>
              <a:gdLst/>
              <a:ahLst/>
              <a:cxnLst>
                <a:cxn ang="0">
                  <a:pos x="0" y="101"/>
                </a:cxn>
                <a:cxn ang="0">
                  <a:pos x="0" y="239"/>
                </a:cxn>
                <a:cxn ang="0">
                  <a:pos x="225" y="189"/>
                </a:cxn>
                <a:cxn ang="0">
                  <a:pos x="265" y="176"/>
                </a:cxn>
                <a:cxn ang="0">
                  <a:pos x="280" y="177"/>
                </a:cxn>
                <a:cxn ang="0">
                  <a:pos x="299" y="218"/>
                </a:cxn>
                <a:cxn ang="0">
                  <a:pos x="322" y="221"/>
                </a:cxn>
                <a:cxn ang="0">
                  <a:pos x="336" y="254"/>
                </a:cxn>
                <a:cxn ang="0">
                  <a:pos x="354" y="255"/>
                </a:cxn>
                <a:cxn ang="0">
                  <a:pos x="359" y="232"/>
                </a:cxn>
                <a:cxn ang="0">
                  <a:pos x="371" y="225"/>
                </a:cxn>
                <a:cxn ang="0">
                  <a:pos x="376" y="201"/>
                </a:cxn>
                <a:cxn ang="0">
                  <a:pos x="385" y="199"/>
                </a:cxn>
                <a:cxn ang="0">
                  <a:pos x="396" y="236"/>
                </a:cxn>
                <a:cxn ang="0">
                  <a:pos x="416" y="225"/>
                </a:cxn>
                <a:cxn ang="0">
                  <a:pos x="421" y="211"/>
                </a:cxn>
                <a:cxn ang="0">
                  <a:pos x="452" y="194"/>
                </a:cxn>
                <a:cxn ang="0">
                  <a:pos x="470" y="190"/>
                </a:cxn>
                <a:cxn ang="0">
                  <a:pos x="482" y="203"/>
                </a:cxn>
                <a:cxn ang="0">
                  <a:pos x="478" y="168"/>
                </a:cxn>
                <a:cxn ang="0">
                  <a:pos x="456" y="125"/>
                </a:cxn>
                <a:cxn ang="0">
                  <a:pos x="440" y="118"/>
                </a:cxn>
                <a:cxn ang="0">
                  <a:pos x="425" y="120"/>
                </a:cxn>
                <a:cxn ang="0">
                  <a:pos x="429" y="129"/>
                </a:cxn>
                <a:cxn ang="0">
                  <a:pos x="438" y="129"/>
                </a:cxn>
                <a:cxn ang="0">
                  <a:pos x="449" y="130"/>
                </a:cxn>
                <a:cxn ang="0">
                  <a:pos x="459" y="142"/>
                </a:cxn>
                <a:cxn ang="0">
                  <a:pos x="465" y="160"/>
                </a:cxn>
                <a:cxn ang="0">
                  <a:pos x="458" y="174"/>
                </a:cxn>
                <a:cxn ang="0">
                  <a:pos x="420" y="191"/>
                </a:cxn>
                <a:cxn ang="0">
                  <a:pos x="400" y="182"/>
                </a:cxn>
                <a:cxn ang="0">
                  <a:pos x="390" y="160"/>
                </a:cxn>
                <a:cxn ang="0">
                  <a:pos x="371" y="156"/>
                </a:cxn>
                <a:cxn ang="0">
                  <a:pos x="374" y="142"/>
                </a:cxn>
                <a:cxn ang="0">
                  <a:pos x="355" y="117"/>
                </a:cxn>
                <a:cxn ang="0">
                  <a:pos x="329" y="104"/>
                </a:cxn>
                <a:cxn ang="0">
                  <a:pos x="327" y="118"/>
                </a:cxn>
                <a:cxn ang="0">
                  <a:pos x="313" y="112"/>
                </a:cxn>
                <a:cxn ang="0">
                  <a:pos x="306" y="98"/>
                </a:cxn>
                <a:cxn ang="0">
                  <a:pos x="310" y="83"/>
                </a:cxn>
                <a:cxn ang="0">
                  <a:pos x="325" y="69"/>
                </a:cxn>
                <a:cxn ang="0">
                  <a:pos x="320" y="59"/>
                </a:cxn>
                <a:cxn ang="0">
                  <a:pos x="341" y="42"/>
                </a:cxn>
                <a:cxn ang="0">
                  <a:pos x="320" y="23"/>
                </a:cxn>
                <a:cxn ang="0">
                  <a:pos x="310" y="0"/>
                </a:cxn>
                <a:cxn ang="0">
                  <a:pos x="266" y="34"/>
                </a:cxn>
                <a:cxn ang="0">
                  <a:pos x="104" y="79"/>
                </a:cxn>
                <a:cxn ang="0">
                  <a:pos x="0" y="101"/>
                </a:cxn>
              </a:cxnLst>
              <a:rect l="0" t="0" r="r" b="b"/>
              <a:pathLst>
                <a:path w="482" h="255">
                  <a:moveTo>
                    <a:pt x="0" y="101"/>
                  </a:moveTo>
                  <a:lnTo>
                    <a:pt x="0" y="239"/>
                  </a:lnTo>
                  <a:lnTo>
                    <a:pt x="225" y="189"/>
                  </a:lnTo>
                  <a:lnTo>
                    <a:pt x="265" y="176"/>
                  </a:lnTo>
                  <a:lnTo>
                    <a:pt x="280" y="177"/>
                  </a:lnTo>
                  <a:lnTo>
                    <a:pt x="299" y="218"/>
                  </a:lnTo>
                  <a:lnTo>
                    <a:pt x="322" y="221"/>
                  </a:lnTo>
                  <a:lnTo>
                    <a:pt x="336" y="254"/>
                  </a:lnTo>
                  <a:lnTo>
                    <a:pt x="354" y="255"/>
                  </a:lnTo>
                  <a:lnTo>
                    <a:pt x="359" y="232"/>
                  </a:lnTo>
                  <a:lnTo>
                    <a:pt x="371" y="225"/>
                  </a:lnTo>
                  <a:lnTo>
                    <a:pt x="376" y="201"/>
                  </a:lnTo>
                  <a:lnTo>
                    <a:pt x="385" y="199"/>
                  </a:lnTo>
                  <a:lnTo>
                    <a:pt x="396" y="236"/>
                  </a:lnTo>
                  <a:lnTo>
                    <a:pt x="416" y="225"/>
                  </a:lnTo>
                  <a:lnTo>
                    <a:pt x="421" y="211"/>
                  </a:lnTo>
                  <a:lnTo>
                    <a:pt x="452" y="194"/>
                  </a:lnTo>
                  <a:lnTo>
                    <a:pt x="470" y="190"/>
                  </a:lnTo>
                  <a:lnTo>
                    <a:pt x="482" y="203"/>
                  </a:lnTo>
                  <a:lnTo>
                    <a:pt x="478" y="168"/>
                  </a:lnTo>
                  <a:lnTo>
                    <a:pt x="456" y="125"/>
                  </a:lnTo>
                  <a:lnTo>
                    <a:pt x="440" y="118"/>
                  </a:lnTo>
                  <a:lnTo>
                    <a:pt x="425" y="120"/>
                  </a:lnTo>
                  <a:lnTo>
                    <a:pt x="429" y="129"/>
                  </a:lnTo>
                  <a:lnTo>
                    <a:pt x="438" y="129"/>
                  </a:lnTo>
                  <a:lnTo>
                    <a:pt x="449" y="130"/>
                  </a:lnTo>
                  <a:lnTo>
                    <a:pt x="459" y="142"/>
                  </a:lnTo>
                  <a:lnTo>
                    <a:pt x="465" y="160"/>
                  </a:lnTo>
                  <a:lnTo>
                    <a:pt x="458" y="174"/>
                  </a:lnTo>
                  <a:lnTo>
                    <a:pt x="420" y="191"/>
                  </a:lnTo>
                  <a:lnTo>
                    <a:pt x="400" y="182"/>
                  </a:lnTo>
                  <a:lnTo>
                    <a:pt x="390" y="160"/>
                  </a:lnTo>
                  <a:lnTo>
                    <a:pt x="371" y="156"/>
                  </a:lnTo>
                  <a:lnTo>
                    <a:pt x="374" y="142"/>
                  </a:lnTo>
                  <a:lnTo>
                    <a:pt x="355" y="117"/>
                  </a:lnTo>
                  <a:lnTo>
                    <a:pt x="329" y="104"/>
                  </a:lnTo>
                  <a:lnTo>
                    <a:pt x="327" y="118"/>
                  </a:lnTo>
                  <a:lnTo>
                    <a:pt x="313" y="112"/>
                  </a:lnTo>
                  <a:lnTo>
                    <a:pt x="306" y="98"/>
                  </a:lnTo>
                  <a:lnTo>
                    <a:pt x="310" y="83"/>
                  </a:lnTo>
                  <a:lnTo>
                    <a:pt x="325" y="69"/>
                  </a:lnTo>
                  <a:lnTo>
                    <a:pt x="320" y="59"/>
                  </a:lnTo>
                  <a:lnTo>
                    <a:pt x="341" y="42"/>
                  </a:lnTo>
                  <a:lnTo>
                    <a:pt x="320" y="23"/>
                  </a:lnTo>
                  <a:lnTo>
                    <a:pt x="310" y="0"/>
                  </a:lnTo>
                  <a:lnTo>
                    <a:pt x="266" y="34"/>
                  </a:lnTo>
                  <a:lnTo>
                    <a:pt x="104" y="79"/>
                  </a:lnTo>
                  <a:lnTo>
                    <a:pt x="0" y="101"/>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4" name="Freeform 39"/>
            <p:cNvSpPr>
              <a:spLocks noChangeAspect="1"/>
            </p:cNvSpPr>
            <p:nvPr/>
          </p:nvSpPr>
          <p:spPr bwMode="auto">
            <a:xfrm>
              <a:off x="2854325" y="2782888"/>
              <a:ext cx="455613" cy="254000"/>
            </a:xfrm>
            <a:custGeom>
              <a:avLst/>
              <a:gdLst/>
              <a:ahLst/>
              <a:cxnLst>
                <a:cxn ang="0">
                  <a:pos x="64" y="240"/>
                </a:cxn>
                <a:cxn ang="0">
                  <a:pos x="297" y="293"/>
                </a:cxn>
                <a:cxn ang="0">
                  <a:pos x="338" y="329"/>
                </a:cxn>
                <a:cxn ang="0">
                  <a:pos x="413" y="356"/>
                </a:cxn>
                <a:cxn ang="0">
                  <a:pos x="432" y="323"/>
                </a:cxn>
                <a:cxn ang="0">
                  <a:pos x="445" y="283"/>
                </a:cxn>
                <a:cxn ang="0">
                  <a:pos x="445" y="299"/>
                </a:cxn>
                <a:cxn ang="0">
                  <a:pos x="462" y="318"/>
                </a:cxn>
                <a:cxn ang="0">
                  <a:pos x="488" y="293"/>
                </a:cxn>
                <a:cxn ang="0">
                  <a:pos x="499" y="287"/>
                </a:cxn>
                <a:cxn ang="0">
                  <a:pos x="494" y="334"/>
                </a:cxn>
                <a:cxn ang="0">
                  <a:pos x="525" y="299"/>
                </a:cxn>
                <a:cxn ang="0">
                  <a:pos x="582" y="258"/>
                </a:cxn>
                <a:cxn ang="0">
                  <a:pos x="642" y="229"/>
                </a:cxn>
                <a:cxn ang="0">
                  <a:pos x="730" y="263"/>
                </a:cxn>
                <a:cxn ang="0">
                  <a:pos x="751" y="230"/>
                </a:cxn>
                <a:cxn ang="0">
                  <a:pos x="830" y="224"/>
                </a:cxn>
                <a:cxn ang="0">
                  <a:pos x="774" y="146"/>
                </a:cxn>
                <a:cxn ang="0">
                  <a:pos x="726" y="146"/>
                </a:cxn>
                <a:cxn ang="0">
                  <a:pos x="690" y="149"/>
                </a:cxn>
                <a:cxn ang="0">
                  <a:pos x="675" y="123"/>
                </a:cxn>
                <a:cxn ang="0">
                  <a:pos x="647" y="102"/>
                </a:cxn>
                <a:cxn ang="0">
                  <a:pos x="530" y="132"/>
                </a:cxn>
                <a:cxn ang="0">
                  <a:pos x="466" y="175"/>
                </a:cxn>
                <a:cxn ang="0">
                  <a:pos x="428" y="166"/>
                </a:cxn>
                <a:cxn ang="0">
                  <a:pos x="385" y="177"/>
                </a:cxn>
                <a:cxn ang="0">
                  <a:pos x="295" y="107"/>
                </a:cxn>
                <a:cxn ang="0">
                  <a:pos x="269" y="123"/>
                </a:cxn>
                <a:cxn ang="0">
                  <a:pos x="256" y="119"/>
                </a:cxn>
                <a:cxn ang="0">
                  <a:pos x="247" y="104"/>
                </a:cxn>
                <a:cxn ang="0">
                  <a:pos x="300" y="17"/>
                </a:cxn>
                <a:cxn ang="0">
                  <a:pos x="323" y="0"/>
                </a:cxn>
                <a:cxn ang="0">
                  <a:pos x="244" y="20"/>
                </a:cxn>
                <a:cxn ang="0">
                  <a:pos x="197" y="68"/>
                </a:cxn>
                <a:cxn ang="0">
                  <a:pos x="153" y="104"/>
                </a:cxn>
                <a:cxn ang="0">
                  <a:pos x="125" y="129"/>
                </a:cxn>
                <a:cxn ang="0">
                  <a:pos x="65" y="149"/>
                </a:cxn>
                <a:cxn ang="0">
                  <a:pos x="0" y="192"/>
                </a:cxn>
              </a:cxnLst>
              <a:rect l="0" t="0" r="r" b="b"/>
              <a:pathLst>
                <a:path w="830" h="446">
                  <a:moveTo>
                    <a:pt x="0" y="192"/>
                  </a:moveTo>
                  <a:lnTo>
                    <a:pt x="64" y="240"/>
                  </a:lnTo>
                  <a:lnTo>
                    <a:pt x="225" y="284"/>
                  </a:lnTo>
                  <a:lnTo>
                    <a:pt x="297" y="293"/>
                  </a:lnTo>
                  <a:lnTo>
                    <a:pt x="308" y="320"/>
                  </a:lnTo>
                  <a:lnTo>
                    <a:pt x="338" y="329"/>
                  </a:lnTo>
                  <a:lnTo>
                    <a:pt x="378" y="446"/>
                  </a:lnTo>
                  <a:lnTo>
                    <a:pt x="413" y="356"/>
                  </a:lnTo>
                  <a:lnTo>
                    <a:pt x="422" y="334"/>
                  </a:lnTo>
                  <a:lnTo>
                    <a:pt x="432" y="323"/>
                  </a:lnTo>
                  <a:lnTo>
                    <a:pt x="432" y="307"/>
                  </a:lnTo>
                  <a:lnTo>
                    <a:pt x="445" y="283"/>
                  </a:lnTo>
                  <a:lnTo>
                    <a:pt x="450" y="284"/>
                  </a:lnTo>
                  <a:lnTo>
                    <a:pt x="445" y="299"/>
                  </a:lnTo>
                  <a:lnTo>
                    <a:pt x="448" y="323"/>
                  </a:lnTo>
                  <a:lnTo>
                    <a:pt x="462" y="318"/>
                  </a:lnTo>
                  <a:lnTo>
                    <a:pt x="471" y="290"/>
                  </a:lnTo>
                  <a:lnTo>
                    <a:pt x="488" y="293"/>
                  </a:lnTo>
                  <a:lnTo>
                    <a:pt x="497" y="281"/>
                  </a:lnTo>
                  <a:lnTo>
                    <a:pt x="499" y="287"/>
                  </a:lnTo>
                  <a:lnTo>
                    <a:pt x="481" y="329"/>
                  </a:lnTo>
                  <a:lnTo>
                    <a:pt x="494" y="334"/>
                  </a:lnTo>
                  <a:lnTo>
                    <a:pt x="507" y="308"/>
                  </a:lnTo>
                  <a:lnTo>
                    <a:pt x="525" y="299"/>
                  </a:lnTo>
                  <a:lnTo>
                    <a:pt x="534" y="266"/>
                  </a:lnTo>
                  <a:lnTo>
                    <a:pt x="582" y="258"/>
                  </a:lnTo>
                  <a:lnTo>
                    <a:pt x="606" y="256"/>
                  </a:lnTo>
                  <a:lnTo>
                    <a:pt x="642" y="229"/>
                  </a:lnTo>
                  <a:lnTo>
                    <a:pt x="695" y="239"/>
                  </a:lnTo>
                  <a:lnTo>
                    <a:pt x="730" y="263"/>
                  </a:lnTo>
                  <a:lnTo>
                    <a:pt x="734" y="231"/>
                  </a:lnTo>
                  <a:lnTo>
                    <a:pt x="751" y="230"/>
                  </a:lnTo>
                  <a:lnTo>
                    <a:pt x="795" y="233"/>
                  </a:lnTo>
                  <a:lnTo>
                    <a:pt x="830" y="224"/>
                  </a:lnTo>
                  <a:lnTo>
                    <a:pt x="784" y="194"/>
                  </a:lnTo>
                  <a:lnTo>
                    <a:pt x="774" y="146"/>
                  </a:lnTo>
                  <a:lnTo>
                    <a:pt x="737" y="155"/>
                  </a:lnTo>
                  <a:lnTo>
                    <a:pt x="726" y="146"/>
                  </a:lnTo>
                  <a:lnTo>
                    <a:pt x="712" y="155"/>
                  </a:lnTo>
                  <a:lnTo>
                    <a:pt x="690" y="149"/>
                  </a:lnTo>
                  <a:lnTo>
                    <a:pt x="680" y="148"/>
                  </a:lnTo>
                  <a:lnTo>
                    <a:pt x="675" y="123"/>
                  </a:lnTo>
                  <a:lnTo>
                    <a:pt x="683" y="95"/>
                  </a:lnTo>
                  <a:lnTo>
                    <a:pt x="647" y="102"/>
                  </a:lnTo>
                  <a:lnTo>
                    <a:pt x="615" y="120"/>
                  </a:lnTo>
                  <a:lnTo>
                    <a:pt x="530" y="132"/>
                  </a:lnTo>
                  <a:lnTo>
                    <a:pt x="478" y="185"/>
                  </a:lnTo>
                  <a:lnTo>
                    <a:pt x="466" y="175"/>
                  </a:lnTo>
                  <a:lnTo>
                    <a:pt x="450" y="182"/>
                  </a:lnTo>
                  <a:lnTo>
                    <a:pt x="428" y="166"/>
                  </a:lnTo>
                  <a:lnTo>
                    <a:pt x="415" y="171"/>
                  </a:lnTo>
                  <a:lnTo>
                    <a:pt x="385" y="177"/>
                  </a:lnTo>
                  <a:lnTo>
                    <a:pt x="345" y="117"/>
                  </a:lnTo>
                  <a:lnTo>
                    <a:pt x="295" y="107"/>
                  </a:lnTo>
                  <a:lnTo>
                    <a:pt x="278" y="109"/>
                  </a:lnTo>
                  <a:lnTo>
                    <a:pt x="269" y="123"/>
                  </a:lnTo>
                  <a:lnTo>
                    <a:pt x="277" y="97"/>
                  </a:lnTo>
                  <a:lnTo>
                    <a:pt x="256" y="119"/>
                  </a:lnTo>
                  <a:lnTo>
                    <a:pt x="244" y="137"/>
                  </a:lnTo>
                  <a:lnTo>
                    <a:pt x="247" y="104"/>
                  </a:lnTo>
                  <a:lnTo>
                    <a:pt x="269" y="54"/>
                  </a:lnTo>
                  <a:lnTo>
                    <a:pt x="300" y="17"/>
                  </a:lnTo>
                  <a:lnTo>
                    <a:pt x="327" y="6"/>
                  </a:lnTo>
                  <a:lnTo>
                    <a:pt x="323" y="0"/>
                  </a:lnTo>
                  <a:lnTo>
                    <a:pt x="274" y="3"/>
                  </a:lnTo>
                  <a:lnTo>
                    <a:pt x="244" y="20"/>
                  </a:lnTo>
                  <a:lnTo>
                    <a:pt x="234" y="39"/>
                  </a:lnTo>
                  <a:lnTo>
                    <a:pt x="197" y="68"/>
                  </a:lnTo>
                  <a:lnTo>
                    <a:pt x="180" y="96"/>
                  </a:lnTo>
                  <a:lnTo>
                    <a:pt x="153" y="104"/>
                  </a:lnTo>
                  <a:lnTo>
                    <a:pt x="144" y="120"/>
                  </a:lnTo>
                  <a:lnTo>
                    <a:pt x="125" y="129"/>
                  </a:lnTo>
                  <a:lnTo>
                    <a:pt x="77" y="137"/>
                  </a:lnTo>
                  <a:lnTo>
                    <a:pt x="65" y="149"/>
                  </a:lnTo>
                  <a:lnTo>
                    <a:pt x="43" y="173"/>
                  </a:lnTo>
                  <a:lnTo>
                    <a:pt x="0" y="192"/>
                  </a:lnTo>
                  <a:close/>
                </a:path>
              </a:pathLst>
            </a:custGeom>
            <a:solidFill>
              <a:schemeClr val="accent2">
                <a:lumMod val="60000"/>
                <a:lumOff val="4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5" name="Freeform 40"/>
            <p:cNvSpPr>
              <a:spLocks noChangeAspect="1"/>
            </p:cNvSpPr>
            <p:nvPr/>
          </p:nvSpPr>
          <p:spPr bwMode="auto">
            <a:xfrm>
              <a:off x="3148013" y="2941638"/>
              <a:ext cx="304800" cy="452438"/>
            </a:xfrm>
            <a:custGeom>
              <a:avLst/>
              <a:gdLst/>
              <a:ahLst/>
              <a:cxnLst>
                <a:cxn ang="0">
                  <a:pos x="0" y="795"/>
                </a:cxn>
                <a:cxn ang="0">
                  <a:pos x="52" y="697"/>
                </a:cxn>
                <a:cxn ang="0">
                  <a:pos x="64" y="663"/>
                </a:cxn>
                <a:cxn ang="0">
                  <a:pos x="67" y="595"/>
                </a:cxn>
                <a:cxn ang="0">
                  <a:pos x="53" y="528"/>
                </a:cxn>
                <a:cxn ang="0">
                  <a:pos x="23" y="466"/>
                </a:cxn>
                <a:cxn ang="0">
                  <a:pos x="8" y="429"/>
                </a:cxn>
                <a:cxn ang="0">
                  <a:pos x="16" y="399"/>
                </a:cxn>
                <a:cxn ang="0">
                  <a:pos x="3" y="358"/>
                </a:cxn>
                <a:cxn ang="0">
                  <a:pos x="18" y="330"/>
                </a:cxn>
                <a:cxn ang="0">
                  <a:pos x="33" y="262"/>
                </a:cxn>
                <a:cxn ang="0">
                  <a:pos x="29" y="229"/>
                </a:cxn>
                <a:cxn ang="0">
                  <a:pos x="48" y="209"/>
                </a:cxn>
                <a:cxn ang="0">
                  <a:pos x="47" y="184"/>
                </a:cxn>
                <a:cxn ang="0">
                  <a:pos x="80" y="170"/>
                </a:cxn>
                <a:cxn ang="0">
                  <a:pos x="109" y="122"/>
                </a:cxn>
                <a:cxn ang="0">
                  <a:pos x="105" y="201"/>
                </a:cxn>
                <a:cxn ang="0">
                  <a:pos x="128" y="184"/>
                </a:cxn>
                <a:cxn ang="0">
                  <a:pos x="128" y="119"/>
                </a:cxn>
                <a:cxn ang="0">
                  <a:pos x="159" y="83"/>
                </a:cxn>
                <a:cxn ang="0">
                  <a:pos x="180" y="77"/>
                </a:cxn>
                <a:cxn ang="0">
                  <a:pos x="163" y="66"/>
                </a:cxn>
                <a:cxn ang="0">
                  <a:pos x="157" y="44"/>
                </a:cxn>
                <a:cxn ang="0">
                  <a:pos x="168" y="9"/>
                </a:cxn>
                <a:cxn ang="0">
                  <a:pos x="197" y="0"/>
                </a:cxn>
                <a:cxn ang="0">
                  <a:pos x="263" y="19"/>
                </a:cxn>
                <a:cxn ang="0">
                  <a:pos x="287" y="47"/>
                </a:cxn>
                <a:cxn ang="0">
                  <a:pos x="362" y="63"/>
                </a:cxn>
                <a:cxn ang="0">
                  <a:pos x="378" y="86"/>
                </a:cxn>
                <a:cxn ang="0">
                  <a:pos x="401" y="115"/>
                </a:cxn>
                <a:cxn ang="0">
                  <a:pos x="379" y="114"/>
                </a:cxn>
                <a:cxn ang="0">
                  <a:pos x="378" y="132"/>
                </a:cxn>
                <a:cxn ang="0">
                  <a:pos x="401" y="164"/>
                </a:cxn>
                <a:cxn ang="0">
                  <a:pos x="408" y="217"/>
                </a:cxn>
                <a:cxn ang="0">
                  <a:pos x="408" y="252"/>
                </a:cxn>
                <a:cxn ang="0">
                  <a:pos x="383" y="290"/>
                </a:cxn>
                <a:cxn ang="0">
                  <a:pos x="379" y="308"/>
                </a:cxn>
                <a:cxn ang="0">
                  <a:pos x="350" y="325"/>
                </a:cxn>
                <a:cxn ang="0">
                  <a:pos x="344" y="342"/>
                </a:cxn>
                <a:cxn ang="0">
                  <a:pos x="349" y="382"/>
                </a:cxn>
                <a:cxn ang="0">
                  <a:pos x="379" y="401"/>
                </a:cxn>
                <a:cxn ang="0">
                  <a:pos x="406" y="370"/>
                </a:cxn>
                <a:cxn ang="0">
                  <a:pos x="424" y="323"/>
                </a:cxn>
                <a:cxn ang="0">
                  <a:pos x="470" y="296"/>
                </a:cxn>
                <a:cxn ang="0">
                  <a:pos x="501" y="312"/>
                </a:cxn>
                <a:cxn ang="0">
                  <a:pos x="520" y="361"/>
                </a:cxn>
                <a:cxn ang="0">
                  <a:pos x="546" y="457"/>
                </a:cxn>
                <a:cxn ang="0">
                  <a:pos x="558" y="489"/>
                </a:cxn>
                <a:cxn ang="0">
                  <a:pos x="550" y="515"/>
                </a:cxn>
                <a:cxn ang="0">
                  <a:pos x="555" y="554"/>
                </a:cxn>
                <a:cxn ang="0">
                  <a:pos x="545" y="575"/>
                </a:cxn>
                <a:cxn ang="0">
                  <a:pos x="531" y="554"/>
                </a:cxn>
                <a:cxn ang="0">
                  <a:pos x="517" y="563"/>
                </a:cxn>
                <a:cxn ang="0">
                  <a:pos x="516" y="601"/>
                </a:cxn>
                <a:cxn ang="0">
                  <a:pos x="510" y="616"/>
                </a:cxn>
                <a:cxn ang="0">
                  <a:pos x="484" y="634"/>
                </a:cxn>
                <a:cxn ang="0">
                  <a:pos x="483" y="684"/>
                </a:cxn>
                <a:cxn ang="0">
                  <a:pos x="468" y="704"/>
                </a:cxn>
                <a:cxn ang="0">
                  <a:pos x="455" y="745"/>
                </a:cxn>
                <a:cxn ang="0">
                  <a:pos x="272" y="775"/>
                </a:cxn>
                <a:cxn ang="0">
                  <a:pos x="267" y="762"/>
                </a:cxn>
                <a:cxn ang="0">
                  <a:pos x="0" y="795"/>
                </a:cxn>
              </a:cxnLst>
              <a:rect l="0" t="0" r="r" b="b"/>
              <a:pathLst>
                <a:path w="558" h="795">
                  <a:moveTo>
                    <a:pt x="0" y="795"/>
                  </a:moveTo>
                  <a:lnTo>
                    <a:pt x="52" y="697"/>
                  </a:lnTo>
                  <a:lnTo>
                    <a:pt x="64" y="663"/>
                  </a:lnTo>
                  <a:lnTo>
                    <a:pt x="67" y="595"/>
                  </a:lnTo>
                  <a:lnTo>
                    <a:pt x="53" y="528"/>
                  </a:lnTo>
                  <a:lnTo>
                    <a:pt x="23" y="466"/>
                  </a:lnTo>
                  <a:lnTo>
                    <a:pt x="8" y="429"/>
                  </a:lnTo>
                  <a:lnTo>
                    <a:pt x="16" y="399"/>
                  </a:lnTo>
                  <a:lnTo>
                    <a:pt x="3" y="358"/>
                  </a:lnTo>
                  <a:lnTo>
                    <a:pt x="18" y="330"/>
                  </a:lnTo>
                  <a:lnTo>
                    <a:pt x="33" y="262"/>
                  </a:lnTo>
                  <a:lnTo>
                    <a:pt x="29" y="229"/>
                  </a:lnTo>
                  <a:lnTo>
                    <a:pt x="48" y="209"/>
                  </a:lnTo>
                  <a:lnTo>
                    <a:pt x="47" y="184"/>
                  </a:lnTo>
                  <a:lnTo>
                    <a:pt x="80" y="170"/>
                  </a:lnTo>
                  <a:lnTo>
                    <a:pt x="109" y="122"/>
                  </a:lnTo>
                  <a:lnTo>
                    <a:pt x="105" y="201"/>
                  </a:lnTo>
                  <a:lnTo>
                    <a:pt x="128" y="184"/>
                  </a:lnTo>
                  <a:lnTo>
                    <a:pt x="128" y="119"/>
                  </a:lnTo>
                  <a:lnTo>
                    <a:pt x="159" y="83"/>
                  </a:lnTo>
                  <a:lnTo>
                    <a:pt x="180" y="77"/>
                  </a:lnTo>
                  <a:lnTo>
                    <a:pt x="163" y="66"/>
                  </a:lnTo>
                  <a:lnTo>
                    <a:pt x="157" y="44"/>
                  </a:lnTo>
                  <a:lnTo>
                    <a:pt x="168" y="9"/>
                  </a:lnTo>
                  <a:lnTo>
                    <a:pt x="197" y="0"/>
                  </a:lnTo>
                  <a:lnTo>
                    <a:pt x="263" y="19"/>
                  </a:lnTo>
                  <a:lnTo>
                    <a:pt x="287" y="47"/>
                  </a:lnTo>
                  <a:lnTo>
                    <a:pt x="362" y="63"/>
                  </a:lnTo>
                  <a:lnTo>
                    <a:pt x="378" y="86"/>
                  </a:lnTo>
                  <a:lnTo>
                    <a:pt x="401" y="115"/>
                  </a:lnTo>
                  <a:lnTo>
                    <a:pt x="379" y="114"/>
                  </a:lnTo>
                  <a:lnTo>
                    <a:pt x="378" y="132"/>
                  </a:lnTo>
                  <a:lnTo>
                    <a:pt x="401" y="164"/>
                  </a:lnTo>
                  <a:lnTo>
                    <a:pt x="408" y="217"/>
                  </a:lnTo>
                  <a:lnTo>
                    <a:pt x="408" y="252"/>
                  </a:lnTo>
                  <a:lnTo>
                    <a:pt x="383" y="290"/>
                  </a:lnTo>
                  <a:lnTo>
                    <a:pt x="379" y="308"/>
                  </a:lnTo>
                  <a:lnTo>
                    <a:pt x="350" y="325"/>
                  </a:lnTo>
                  <a:lnTo>
                    <a:pt x="344" y="342"/>
                  </a:lnTo>
                  <a:lnTo>
                    <a:pt x="349" y="382"/>
                  </a:lnTo>
                  <a:lnTo>
                    <a:pt x="379" y="401"/>
                  </a:lnTo>
                  <a:lnTo>
                    <a:pt x="406" y="370"/>
                  </a:lnTo>
                  <a:lnTo>
                    <a:pt x="424" y="323"/>
                  </a:lnTo>
                  <a:lnTo>
                    <a:pt x="470" y="296"/>
                  </a:lnTo>
                  <a:lnTo>
                    <a:pt x="501" y="312"/>
                  </a:lnTo>
                  <a:lnTo>
                    <a:pt x="520" y="361"/>
                  </a:lnTo>
                  <a:lnTo>
                    <a:pt x="546" y="457"/>
                  </a:lnTo>
                  <a:lnTo>
                    <a:pt x="558" y="489"/>
                  </a:lnTo>
                  <a:lnTo>
                    <a:pt x="550" y="515"/>
                  </a:lnTo>
                  <a:lnTo>
                    <a:pt x="555" y="554"/>
                  </a:lnTo>
                  <a:lnTo>
                    <a:pt x="545" y="575"/>
                  </a:lnTo>
                  <a:lnTo>
                    <a:pt x="531" y="554"/>
                  </a:lnTo>
                  <a:lnTo>
                    <a:pt x="517" y="563"/>
                  </a:lnTo>
                  <a:lnTo>
                    <a:pt x="516" y="601"/>
                  </a:lnTo>
                  <a:lnTo>
                    <a:pt x="510" y="616"/>
                  </a:lnTo>
                  <a:lnTo>
                    <a:pt x="484" y="634"/>
                  </a:lnTo>
                  <a:lnTo>
                    <a:pt x="483" y="684"/>
                  </a:lnTo>
                  <a:lnTo>
                    <a:pt x="468" y="704"/>
                  </a:lnTo>
                  <a:lnTo>
                    <a:pt x="455" y="745"/>
                  </a:lnTo>
                  <a:lnTo>
                    <a:pt x="272" y="775"/>
                  </a:lnTo>
                  <a:lnTo>
                    <a:pt x="267" y="762"/>
                  </a:lnTo>
                  <a:lnTo>
                    <a:pt x="0" y="795"/>
                  </a:lnTo>
                  <a:close/>
                </a:path>
              </a:pathLst>
            </a:custGeom>
            <a:solidFill>
              <a:schemeClr val="accent2">
                <a:lumMod val="60000"/>
                <a:lumOff val="4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6" name="Freeform 41"/>
            <p:cNvSpPr>
              <a:spLocks noChangeAspect="1"/>
            </p:cNvSpPr>
            <p:nvPr/>
          </p:nvSpPr>
          <p:spPr bwMode="auto">
            <a:xfrm>
              <a:off x="2389188" y="2600325"/>
              <a:ext cx="520700" cy="636588"/>
            </a:xfrm>
            <a:custGeom>
              <a:avLst/>
              <a:gdLst/>
              <a:ahLst/>
              <a:cxnLst>
                <a:cxn ang="0">
                  <a:pos x="0" y="69"/>
                </a:cxn>
                <a:cxn ang="0">
                  <a:pos x="7" y="228"/>
                </a:cxn>
                <a:cxn ang="0">
                  <a:pos x="41" y="354"/>
                </a:cxn>
                <a:cxn ang="0">
                  <a:pos x="48" y="518"/>
                </a:cxn>
                <a:cxn ang="0">
                  <a:pos x="73" y="653"/>
                </a:cxn>
                <a:cxn ang="0">
                  <a:pos x="39" y="719"/>
                </a:cxn>
                <a:cxn ang="0">
                  <a:pos x="87" y="770"/>
                </a:cxn>
                <a:cxn ang="0">
                  <a:pos x="84" y="1120"/>
                </a:cxn>
                <a:cxn ang="0">
                  <a:pos x="772" y="1104"/>
                </a:cxn>
                <a:cxn ang="0">
                  <a:pos x="760" y="1037"/>
                </a:cxn>
                <a:cxn ang="0">
                  <a:pos x="740" y="1013"/>
                </a:cxn>
                <a:cxn ang="0">
                  <a:pos x="687" y="976"/>
                </a:cxn>
                <a:cxn ang="0">
                  <a:pos x="650" y="932"/>
                </a:cxn>
                <a:cxn ang="0">
                  <a:pos x="557" y="871"/>
                </a:cxn>
                <a:cxn ang="0">
                  <a:pos x="560" y="770"/>
                </a:cxn>
                <a:cxn ang="0">
                  <a:pos x="540" y="705"/>
                </a:cxn>
                <a:cxn ang="0">
                  <a:pos x="616" y="606"/>
                </a:cxn>
                <a:cxn ang="0">
                  <a:pos x="611" y="509"/>
                </a:cxn>
                <a:cxn ang="0">
                  <a:pos x="629" y="491"/>
                </a:cxn>
                <a:cxn ang="0">
                  <a:pos x="721" y="411"/>
                </a:cxn>
                <a:cxn ang="0">
                  <a:pos x="769" y="352"/>
                </a:cxn>
                <a:cxn ang="0">
                  <a:pos x="830" y="301"/>
                </a:cxn>
                <a:cxn ang="0">
                  <a:pos x="952" y="235"/>
                </a:cxn>
                <a:cxn ang="0">
                  <a:pos x="905" y="239"/>
                </a:cxn>
                <a:cxn ang="0">
                  <a:pos x="863" y="218"/>
                </a:cxn>
                <a:cxn ang="0">
                  <a:pos x="797" y="225"/>
                </a:cxn>
                <a:cxn ang="0">
                  <a:pos x="781" y="197"/>
                </a:cxn>
                <a:cxn ang="0">
                  <a:pos x="759" y="210"/>
                </a:cxn>
                <a:cxn ang="0">
                  <a:pos x="712" y="239"/>
                </a:cxn>
                <a:cxn ang="0">
                  <a:pos x="680" y="228"/>
                </a:cxn>
                <a:cxn ang="0">
                  <a:pos x="666" y="214"/>
                </a:cxn>
                <a:cxn ang="0">
                  <a:pos x="640" y="207"/>
                </a:cxn>
                <a:cxn ang="0">
                  <a:pos x="630" y="186"/>
                </a:cxn>
                <a:cxn ang="0">
                  <a:pos x="604" y="188"/>
                </a:cxn>
                <a:cxn ang="0">
                  <a:pos x="604" y="208"/>
                </a:cxn>
                <a:cxn ang="0">
                  <a:pos x="594" y="211"/>
                </a:cxn>
                <a:cxn ang="0">
                  <a:pos x="576" y="169"/>
                </a:cxn>
                <a:cxn ang="0">
                  <a:pos x="552" y="169"/>
                </a:cxn>
                <a:cxn ang="0">
                  <a:pos x="560" y="150"/>
                </a:cxn>
                <a:cxn ang="0">
                  <a:pos x="505" y="140"/>
                </a:cxn>
                <a:cxn ang="0">
                  <a:pos x="486" y="137"/>
                </a:cxn>
                <a:cxn ang="0">
                  <a:pos x="420" y="165"/>
                </a:cxn>
                <a:cxn ang="0">
                  <a:pos x="411" y="140"/>
                </a:cxn>
                <a:cxn ang="0">
                  <a:pos x="310" y="117"/>
                </a:cxn>
                <a:cxn ang="0">
                  <a:pos x="292" y="8"/>
                </a:cxn>
                <a:cxn ang="0">
                  <a:pos x="250" y="0"/>
                </a:cxn>
                <a:cxn ang="0">
                  <a:pos x="250" y="69"/>
                </a:cxn>
                <a:cxn ang="0">
                  <a:pos x="0" y="69"/>
                </a:cxn>
              </a:cxnLst>
              <a:rect l="0" t="0" r="r" b="b"/>
              <a:pathLst>
                <a:path w="952" h="1120">
                  <a:moveTo>
                    <a:pt x="0" y="69"/>
                  </a:moveTo>
                  <a:lnTo>
                    <a:pt x="7" y="228"/>
                  </a:lnTo>
                  <a:lnTo>
                    <a:pt x="41" y="354"/>
                  </a:lnTo>
                  <a:lnTo>
                    <a:pt x="48" y="518"/>
                  </a:lnTo>
                  <a:lnTo>
                    <a:pt x="73" y="653"/>
                  </a:lnTo>
                  <a:lnTo>
                    <a:pt x="39" y="719"/>
                  </a:lnTo>
                  <a:lnTo>
                    <a:pt x="87" y="770"/>
                  </a:lnTo>
                  <a:lnTo>
                    <a:pt x="84" y="1120"/>
                  </a:lnTo>
                  <a:lnTo>
                    <a:pt x="772" y="1104"/>
                  </a:lnTo>
                  <a:lnTo>
                    <a:pt x="760" y="1037"/>
                  </a:lnTo>
                  <a:lnTo>
                    <a:pt x="740" y="1013"/>
                  </a:lnTo>
                  <a:lnTo>
                    <a:pt x="687" y="976"/>
                  </a:lnTo>
                  <a:lnTo>
                    <a:pt x="650" y="932"/>
                  </a:lnTo>
                  <a:lnTo>
                    <a:pt x="557" y="871"/>
                  </a:lnTo>
                  <a:lnTo>
                    <a:pt x="560" y="770"/>
                  </a:lnTo>
                  <a:lnTo>
                    <a:pt x="540" y="705"/>
                  </a:lnTo>
                  <a:lnTo>
                    <a:pt x="616" y="606"/>
                  </a:lnTo>
                  <a:lnTo>
                    <a:pt x="611" y="509"/>
                  </a:lnTo>
                  <a:lnTo>
                    <a:pt x="629" y="491"/>
                  </a:lnTo>
                  <a:lnTo>
                    <a:pt x="721" y="411"/>
                  </a:lnTo>
                  <a:lnTo>
                    <a:pt x="769" y="352"/>
                  </a:lnTo>
                  <a:lnTo>
                    <a:pt x="830" y="301"/>
                  </a:lnTo>
                  <a:lnTo>
                    <a:pt x="952" y="235"/>
                  </a:lnTo>
                  <a:lnTo>
                    <a:pt x="905" y="239"/>
                  </a:lnTo>
                  <a:lnTo>
                    <a:pt x="863" y="218"/>
                  </a:lnTo>
                  <a:lnTo>
                    <a:pt x="797" y="225"/>
                  </a:lnTo>
                  <a:lnTo>
                    <a:pt x="781" y="197"/>
                  </a:lnTo>
                  <a:lnTo>
                    <a:pt x="759" y="210"/>
                  </a:lnTo>
                  <a:lnTo>
                    <a:pt x="712" y="239"/>
                  </a:lnTo>
                  <a:lnTo>
                    <a:pt x="680" y="228"/>
                  </a:lnTo>
                  <a:lnTo>
                    <a:pt x="666" y="214"/>
                  </a:lnTo>
                  <a:lnTo>
                    <a:pt x="640" y="207"/>
                  </a:lnTo>
                  <a:lnTo>
                    <a:pt x="630" y="186"/>
                  </a:lnTo>
                  <a:lnTo>
                    <a:pt x="604" y="188"/>
                  </a:lnTo>
                  <a:lnTo>
                    <a:pt x="604" y="208"/>
                  </a:lnTo>
                  <a:lnTo>
                    <a:pt x="594" y="211"/>
                  </a:lnTo>
                  <a:lnTo>
                    <a:pt x="576" y="169"/>
                  </a:lnTo>
                  <a:lnTo>
                    <a:pt x="552" y="169"/>
                  </a:lnTo>
                  <a:lnTo>
                    <a:pt x="560" y="150"/>
                  </a:lnTo>
                  <a:lnTo>
                    <a:pt x="505" y="140"/>
                  </a:lnTo>
                  <a:lnTo>
                    <a:pt x="486" y="137"/>
                  </a:lnTo>
                  <a:lnTo>
                    <a:pt x="420" y="165"/>
                  </a:lnTo>
                  <a:lnTo>
                    <a:pt x="411" y="140"/>
                  </a:lnTo>
                  <a:lnTo>
                    <a:pt x="310" y="117"/>
                  </a:lnTo>
                  <a:lnTo>
                    <a:pt x="292" y="8"/>
                  </a:lnTo>
                  <a:lnTo>
                    <a:pt x="250" y="0"/>
                  </a:lnTo>
                  <a:lnTo>
                    <a:pt x="250" y="69"/>
                  </a:lnTo>
                  <a:lnTo>
                    <a:pt x="0" y="69"/>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7" name="Freeform 42"/>
            <p:cNvSpPr>
              <a:spLocks noChangeAspect="1"/>
            </p:cNvSpPr>
            <p:nvPr/>
          </p:nvSpPr>
          <p:spPr bwMode="auto">
            <a:xfrm>
              <a:off x="1855353" y="3265488"/>
              <a:ext cx="654050" cy="358775"/>
            </a:xfrm>
            <a:custGeom>
              <a:avLst/>
              <a:gdLst/>
              <a:ahLst/>
              <a:cxnLst>
                <a:cxn ang="0">
                  <a:pos x="0" y="381"/>
                </a:cxn>
                <a:cxn ang="0">
                  <a:pos x="34" y="0"/>
                </a:cxn>
                <a:cxn ang="0">
                  <a:pos x="772" y="47"/>
                </a:cxn>
                <a:cxn ang="0">
                  <a:pos x="821" y="86"/>
                </a:cxn>
                <a:cxn ang="0">
                  <a:pos x="908" y="84"/>
                </a:cxn>
                <a:cxn ang="0">
                  <a:pos x="949" y="93"/>
                </a:cxn>
                <a:cxn ang="0">
                  <a:pos x="999" y="114"/>
                </a:cxn>
                <a:cxn ang="0">
                  <a:pos x="1023" y="146"/>
                </a:cxn>
                <a:cxn ang="0">
                  <a:pos x="1046" y="155"/>
                </a:cxn>
                <a:cxn ang="0">
                  <a:pos x="1087" y="271"/>
                </a:cxn>
                <a:cxn ang="0">
                  <a:pos x="1088" y="309"/>
                </a:cxn>
                <a:cxn ang="0">
                  <a:pos x="1116" y="365"/>
                </a:cxn>
                <a:cxn ang="0">
                  <a:pos x="1127" y="455"/>
                </a:cxn>
                <a:cxn ang="0">
                  <a:pos x="1121" y="482"/>
                </a:cxn>
                <a:cxn ang="0">
                  <a:pos x="1137" y="512"/>
                </a:cxn>
                <a:cxn ang="0">
                  <a:pos x="1195" y="626"/>
                </a:cxn>
                <a:cxn ang="0">
                  <a:pos x="664" y="618"/>
                </a:cxn>
                <a:cxn ang="0">
                  <a:pos x="262" y="597"/>
                </a:cxn>
                <a:cxn ang="0">
                  <a:pos x="273" y="407"/>
                </a:cxn>
                <a:cxn ang="0">
                  <a:pos x="0" y="381"/>
                </a:cxn>
              </a:cxnLst>
              <a:rect l="0" t="0" r="r" b="b"/>
              <a:pathLst>
                <a:path w="1195" h="626">
                  <a:moveTo>
                    <a:pt x="0" y="381"/>
                  </a:moveTo>
                  <a:lnTo>
                    <a:pt x="34" y="0"/>
                  </a:lnTo>
                  <a:lnTo>
                    <a:pt x="772" y="47"/>
                  </a:lnTo>
                  <a:lnTo>
                    <a:pt x="821" y="86"/>
                  </a:lnTo>
                  <a:lnTo>
                    <a:pt x="908" y="84"/>
                  </a:lnTo>
                  <a:lnTo>
                    <a:pt x="949" y="93"/>
                  </a:lnTo>
                  <a:lnTo>
                    <a:pt x="999" y="114"/>
                  </a:lnTo>
                  <a:lnTo>
                    <a:pt x="1023" y="146"/>
                  </a:lnTo>
                  <a:lnTo>
                    <a:pt x="1046" y="155"/>
                  </a:lnTo>
                  <a:lnTo>
                    <a:pt x="1087" y="271"/>
                  </a:lnTo>
                  <a:lnTo>
                    <a:pt x="1088" y="309"/>
                  </a:lnTo>
                  <a:lnTo>
                    <a:pt x="1116" y="365"/>
                  </a:lnTo>
                  <a:lnTo>
                    <a:pt x="1127" y="455"/>
                  </a:lnTo>
                  <a:lnTo>
                    <a:pt x="1121" y="482"/>
                  </a:lnTo>
                  <a:lnTo>
                    <a:pt x="1137" y="512"/>
                  </a:lnTo>
                  <a:lnTo>
                    <a:pt x="1195" y="626"/>
                  </a:lnTo>
                  <a:lnTo>
                    <a:pt x="664" y="618"/>
                  </a:lnTo>
                  <a:lnTo>
                    <a:pt x="262" y="597"/>
                  </a:lnTo>
                  <a:lnTo>
                    <a:pt x="273" y="407"/>
                  </a:lnTo>
                  <a:lnTo>
                    <a:pt x="0" y="381"/>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8" name="Freeform 43"/>
            <p:cNvSpPr>
              <a:spLocks noChangeAspect="1"/>
            </p:cNvSpPr>
            <p:nvPr/>
          </p:nvSpPr>
          <p:spPr bwMode="auto">
            <a:xfrm>
              <a:off x="636588" y="3146425"/>
              <a:ext cx="503238" cy="849313"/>
            </a:xfrm>
            <a:custGeom>
              <a:avLst/>
              <a:gdLst/>
              <a:ahLst/>
              <a:cxnLst>
                <a:cxn ang="0">
                  <a:pos x="0" y="546"/>
                </a:cxn>
                <a:cxn ang="0">
                  <a:pos x="42" y="634"/>
                </a:cxn>
                <a:cxn ang="0">
                  <a:pos x="586" y="1488"/>
                </a:cxn>
                <a:cxn ang="0">
                  <a:pos x="605" y="1289"/>
                </a:cxn>
                <a:cxn ang="0">
                  <a:pos x="640" y="1279"/>
                </a:cxn>
                <a:cxn ang="0">
                  <a:pos x="696" y="1311"/>
                </a:cxn>
                <a:cxn ang="0">
                  <a:pos x="742" y="1135"/>
                </a:cxn>
                <a:cxn ang="0">
                  <a:pos x="920" y="192"/>
                </a:cxn>
                <a:cxn ang="0">
                  <a:pos x="527" y="103"/>
                </a:cxn>
                <a:cxn ang="0">
                  <a:pos x="136" y="0"/>
                </a:cxn>
                <a:cxn ang="0">
                  <a:pos x="0" y="546"/>
                </a:cxn>
              </a:cxnLst>
              <a:rect l="0" t="0" r="r" b="b"/>
              <a:pathLst>
                <a:path w="920" h="1488">
                  <a:moveTo>
                    <a:pt x="0" y="546"/>
                  </a:moveTo>
                  <a:lnTo>
                    <a:pt x="42" y="634"/>
                  </a:lnTo>
                  <a:lnTo>
                    <a:pt x="586" y="1488"/>
                  </a:lnTo>
                  <a:lnTo>
                    <a:pt x="605" y="1289"/>
                  </a:lnTo>
                  <a:lnTo>
                    <a:pt x="640" y="1279"/>
                  </a:lnTo>
                  <a:lnTo>
                    <a:pt x="696" y="1311"/>
                  </a:lnTo>
                  <a:lnTo>
                    <a:pt x="742" y="1135"/>
                  </a:lnTo>
                  <a:lnTo>
                    <a:pt x="920" y="192"/>
                  </a:lnTo>
                  <a:lnTo>
                    <a:pt x="527" y="103"/>
                  </a:lnTo>
                  <a:lnTo>
                    <a:pt x="136" y="0"/>
                  </a:lnTo>
                  <a:lnTo>
                    <a:pt x="0" y="546"/>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9" name="Freeform 44"/>
            <p:cNvSpPr>
              <a:spLocks noChangeAspect="1"/>
            </p:cNvSpPr>
            <p:nvPr/>
          </p:nvSpPr>
          <p:spPr bwMode="auto">
            <a:xfrm>
              <a:off x="4160838" y="2804311"/>
              <a:ext cx="127000" cy="300038"/>
            </a:xfrm>
            <a:custGeom>
              <a:avLst/>
              <a:gdLst/>
              <a:ahLst/>
              <a:cxnLst>
                <a:cxn ang="0">
                  <a:pos x="0" y="361"/>
                </a:cxn>
                <a:cxn ang="0">
                  <a:pos x="12" y="245"/>
                </a:cxn>
                <a:cxn ang="0">
                  <a:pos x="38" y="191"/>
                </a:cxn>
                <a:cxn ang="0">
                  <a:pos x="41" y="69"/>
                </a:cxn>
                <a:cxn ang="0">
                  <a:pos x="40" y="26"/>
                </a:cxn>
                <a:cxn ang="0">
                  <a:pos x="82" y="0"/>
                </a:cxn>
                <a:cxn ang="0">
                  <a:pos x="181" y="329"/>
                </a:cxn>
                <a:cxn ang="0">
                  <a:pos x="229" y="399"/>
                </a:cxn>
                <a:cxn ang="0">
                  <a:pos x="232" y="415"/>
                </a:cxn>
                <a:cxn ang="0">
                  <a:pos x="226" y="448"/>
                </a:cxn>
                <a:cxn ang="0">
                  <a:pos x="182" y="482"/>
                </a:cxn>
                <a:cxn ang="0">
                  <a:pos x="20" y="527"/>
                </a:cxn>
                <a:cxn ang="0">
                  <a:pos x="0" y="361"/>
                </a:cxn>
              </a:cxnLst>
              <a:rect l="0" t="0" r="r" b="b"/>
              <a:pathLst>
                <a:path w="232" h="527">
                  <a:moveTo>
                    <a:pt x="0" y="361"/>
                  </a:moveTo>
                  <a:lnTo>
                    <a:pt x="12" y="245"/>
                  </a:lnTo>
                  <a:lnTo>
                    <a:pt x="38" y="191"/>
                  </a:lnTo>
                  <a:lnTo>
                    <a:pt x="41" y="69"/>
                  </a:lnTo>
                  <a:lnTo>
                    <a:pt x="40" y="26"/>
                  </a:lnTo>
                  <a:lnTo>
                    <a:pt x="82" y="0"/>
                  </a:lnTo>
                  <a:lnTo>
                    <a:pt x="181" y="329"/>
                  </a:lnTo>
                  <a:lnTo>
                    <a:pt x="229" y="399"/>
                  </a:lnTo>
                  <a:lnTo>
                    <a:pt x="232" y="415"/>
                  </a:lnTo>
                  <a:lnTo>
                    <a:pt x="226" y="448"/>
                  </a:lnTo>
                  <a:lnTo>
                    <a:pt x="182" y="482"/>
                  </a:lnTo>
                  <a:lnTo>
                    <a:pt x="20" y="527"/>
                  </a:lnTo>
                  <a:lnTo>
                    <a:pt x="0" y="361"/>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0" name="Freeform 45"/>
            <p:cNvSpPr>
              <a:spLocks noChangeAspect="1"/>
            </p:cNvSpPr>
            <p:nvPr/>
          </p:nvSpPr>
          <p:spPr bwMode="auto">
            <a:xfrm>
              <a:off x="4025900" y="3290888"/>
              <a:ext cx="107950" cy="265113"/>
            </a:xfrm>
            <a:custGeom>
              <a:avLst/>
              <a:gdLst/>
              <a:ahLst/>
              <a:cxnLst>
                <a:cxn ang="0">
                  <a:pos x="0" y="342"/>
                </a:cxn>
                <a:cxn ang="0">
                  <a:pos x="9" y="313"/>
                </a:cxn>
                <a:cxn ang="0">
                  <a:pos x="43" y="290"/>
                </a:cxn>
                <a:cxn ang="0">
                  <a:pos x="60" y="253"/>
                </a:cxn>
                <a:cxn ang="0">
                  <a:pos x="88" y="226"/>
                </a:cxn>
                <a:cxn ang="0">
                  <a:pos x="7" y="156"/>
                </a:cxn>
                <a:cxn ang="0">
                  <a:pos x="3" y="88"/>
                </a:cxn>
                <a:cxn ang="0">
                  <a:pos x="41" y="0"/>
                </a:cxn>
                <a:cxn ang="0">
                  <a:pos x="166" y="44"/>
                </a:cxn>
                <a:cxn ang="0">
                  <a:pos x="168" y="61"/>
                </a:cxn>
                <a:cxn ang="0">
                  <a:pos x="154" y="113"/>
                </a:cxn>
                <a:cxn ang="0">
                  <a:pos x="139" y="127"/>
                </a:cxn>
                <a:cxn ang="0">
                  <a:pos x="137" y="152"/>
                </a:cxn>
                <a:cxn ang="0">
                  <a:pos x="149" y="157"/>
                </a:cxn>
                <a:cxn ang="0">
                  <a:pos x="164" y="156"/>
                </a:cxn>
                <a:cxn ang="0">
                  <a:pos x="176" y="157"/>
                </a:cxn>
                <a:cxn ang="0">
                  <a:pos x="173" y="147"/>
                </a:cxn>
                <a:cxn ang="0">
                  <a:pos x="179" y="152"/>
                </a:cxn>
                <a:cxn ang="0">
                  <a:pos x="189" y="181"/>
                </a:cxn>
                <a:cxn ang="0">
                  <a:pos x="192" y="278"/>
                </a:cxn>
                <a:cxn ang="0">
                  <a:pos x="188" y="253"/>
                </a:cxn>
                <a:cxn ang="0">
                  <a:pos x="181" y="230"/>
                </a:cxn>
                <a:cxn ang="0">
                  <a:pos x="178" y="244"/>
                </a:cxn>
                <a:cxn ang="0">
                  <a:pos x="182" y="266"/>
                </a:cxn>
                <a:cxn ang="0">
                  <a:pos x="178" y="278"/>
                </a:cxn>
                <a:cxn ang="0">
                  <a:pos x="181" y="303"/>
                </a:cxn>
                <a:cxn ang="0">
                  <a:pos x="172" y="332"/>
                </a:cxn>
                <a:cxn ang="0">
                  <a:pos x="160" y="332"/>
                </a:cxn>
                <a:cxn ang="0">
                  <a:pos x="164" y="354"/>
                </a:cxn>
                <a:cxn ang="0">
                  <a:pos x="143" y="388"/>
                </a:cxn>
                <a:cxn ang="0">
                  <a:pos x="117" y="461"/>
                </a:cxn>
                <a:cxn ang="0">
                  <a:pos x="106" y="461"/>
                </a:cxn>
                <a:cxn ang="0">
                  <a:pos x="110" y="433"/>
                </a:cxn>
                <a:cxn ang="0">
                  <a:pos x="104" y="420"/>
                </a:cxn>
                <a:cxn ang="0">
                  <a:pos x="71" y="420"/>
                </a:cxn>
                <a:cxn ang="0">
                  <a:pos x="23" y="392"/>
                </a:cxn>
                <a:cxn ang="0">
                  <a:pos x="8" y="379"/>
                </a:cxn>
                <a:cxn ang="0">
                  <a:pos x="0" y="342"/>
                </a:cxn>
              </a:cxnLst>
              <a:rect l="0" t="0" r="r" b="b"/>
              <a:pathLst>
                <a:path w="192" h="461">
                  <a:moveTo>
                    <a:pt x="0" y="342"/>
                  </a:moveTo>
                  <a:lnTo>
                    <a:pt x="9" y="313"/>
                  </a:lnTo>
                  <a:lnTo>
                    <a:pt x="43" y="290"/>
                  </a:lnTo>
                  <a:lnTo>
                    <a:pt x="60" y="253"/>
                  </a:lnTo>
                  <a:lnTo>
                    <a:pt x="88" y="226"/>
                  </a:lnTo>
                  <a:lnTo>
                    <a:pt x="7" y="156"/>
                  </a:lnTo>
                  <a:lnTo>
                    <a:pt x="3" y="88"/>
                  </a:lnTo>
                  <a:lnTo>
                    <a:pt x="41" y="0"/>
                  </a:lnTo>
                  <a:lnTo>
                    <a:pt x="166" y="44"/>
                  </a:lnTo>
                  <a:lnTo>
                    <a:pt x="168" y="61"/>
                  </a:lnTo>
                  <a:lnTo>
                    <a:pt x="154" y="113"/>
                  </a:lnTo>
                  <a:lnTo>
                    <a:pt x="139" y="127"/>
                  </a:lnTo>
                  <a:lnTo>
                    <a:pt x="137" y="152"/>
                  </a:lnTo>
                  <a:lnTo>
                    <a:pt x="149" y="157"/>
                  </a:lnTo>
                  <a:lnTo>
                    <a:pt x="164" y="156"/>
                  </a:lnTo>
                  <a:lnTo>
                    <a:pt x="176" y="157"/>
                  </a:lnTo>
                  <a:lnTo>
                    <a:pt x="173" y="147"/>
                  </a:lnTo>
                  <a:lnTo>
                    <a:pt x="179" y="152"/>
                  </a:lnTo>
                  <a:lnTo>
                    <a:pt x="189" y="181"/>
                  </a:lnTo>
                  <a:lnTo>
                    <a:pt x="192" y="278"/>
                  </a:lnTo>
                  <a:lnTo>
                    <a:pt x="188" y="253"/>
                  </a:lnTo>
                  <a:lnTo>
                    <a:pt x="181" y="230"/>
                  </a:lnTo>
                  <a:lnTo>
                    <a:pt x="178" y="244"/>
                  </a:lnTo>
                  <a:lnTo>
                    <a:pt x="182" y="266"/>
                  </a:lnTo>
                  <a:lnTo>
                    <a:pt x="178" y="278"/>
                  </a:lnTo>
                  <a:lnTo>
                    <a:pt x="181" y="303"/>
                  </a:lnTo>
                  <a:lnTo>
                    <a:pt x="172" y="332"/>
                  </a:lnTo>
                  <a:lnTo>
                    <a:pt x="160" y="332"/>
                  </a:lnTo>
                  <a:lnTo>
                    <a:pt x="164" y="354"/>
                  </a:lnTo>
                  <a:lnTo>
                    <a:pt x="143" y="388"/>
                  </a:lnTo>
                  <a:lnTo>
                    <a:pt x="117" y="461"/>
                  </a:lnTo>
                  <a:lnTo>
                    <a:pt x="106" y="461"/>
                  </a:lnTo>
                  <a:lnTo>
                    <a:pt x="110" y="433"/>
                  </a:lnTo>
                  <a:lnTo>
                    <a:pt x="104" y="420"/>
                  </a:lnTo>
                  <a:lnTo>
                    <a:pt x="71" y="420"/>
                  </a:lnTo>
                  <a:lnTo>
                    <a:pt x="23" y="392"/>
                  </a:lnTo>
                  <a:lnTo>
                    <a:pt x="8" y="379"/>
                  </a:lnTo>
                  <a:lnTo>
                    <a:pt x="0" y="342"/>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1" name="Freeform 46"/>
            <p:cNvSpPr>
              <a:spLocks noChangeAspect="1"/>
            </p:cNvSpPr>
            <p:nvPr/>
          </p:nvSpPr>
          <p:spPr bwMode="auto">
            <a:xfrm>
              <a:off x="1350963" y="3865563"/>
              <a:ext cx="558800" cy="622300"/>
            </a:xfrm>
            <a:custGeom>
              <a:avLst/>
              <a:gdLst/>
              <a:ahLst/>
              <a:cxnLst>
                <a:cxn ang="0">
                  <a:pos x="0" y="1072"/>
                </a:cxn>
                <a:cxn ang="0">
                  <a:pos x="127" y="1090"/>
                </a:cxn>
                <a:cxn ang="0">
                  <a:pos x="141" y="1007"/>
                </a:cxn>
                <a:cxn ang="0">
                  <a:pos x="396" y="1042"/>
                </a:cxn>
                <a:cxn ang="0">
                  <a:pos x="385" y="1003"/>
                </a:cxn>
                <a:cxn ang="0">
                  <a:pos x="425" y="1004"/>
                </a:cxn>
                <a:cxn ang="0">
                  <a:pos x="934" y="1057"/>
                </a:cxn>
                <a:cxn ang="0">
                  <a:pos x="1011" y="201"/>
                </a:cxn>
                <a:cxn ang="0">
                  <a:pos x="1017" y="100"/>
                </a:cxn>
                <a:cxn ang="0">
                  <a:pos x="584" y="61"/>
                </a:cxn>
                <a:cxn ang="0">
                  <a:pos x="149" y="0"/>
                </a:cxn>
                <a:cxn ang="0">
                  <a:pos x="0" y="1072"/>
                </a:cxn>
              </a:cxnLst>
              <a:rect l="0" t="0" r="r" b="b"/>
              <a:pathLst>
                <a:path w="1017" h="1090">
                  <a:moveTo>
                    <a:pt x="0" y="1072"/>
                  </a:moveTo>
                  <a:lnTo>
                    <a:pt x="127" y="1090"/>
                  </a:lnTo>
                  <a:lnTo>
                    <a:pt x="141" y="1007"/>
                  </a:lnTo>
                  <a:lnTo>
                    <a:pt x="396" y="1042"/>
                  </a:lnTo>
                  <a:lnTo>
                    <a:pt x="385" y="1003"/>
                  </a:lnTo>
                  <a:lnTo>
                    <a:pt x="425" y="1004"/>
                  </a:lnTo>
                  <a:lnTo>
                    <a:pt x="934" y="1057"/>
                  </a:lnTo>
                  <a:lnTo>
                    <a:pt x="1011" y="201"/>
                  </a:lnTo>
                  <a:lnTo>
                    <a:pt x="1017" y="100"/>
                  </a:lnTo>
                  <a:lnTo>
                    <a:pt x="584" y="61"/>
                  </a:lnTo>
                  <a:lnTo>
                    <a:pt x="149" y="0"/>
                  </a:lnTo>
                  <a:lnTo>
                    <a:pt x="0" y="1072"/>
                  </a:lnTo>
                  <a:close/>
                </a:path>
              </a:pathLst>
            </a:custGeom>
            <a:solidFill>
              <a:schemeClr val="accent2">
                <a:lumMod val="60000"/>
                <a:lumOff val="4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2" name="Freeform 47"/>
            <p:cNvSpPr>
              <a:spLocks noChangeAspect="1"/>
            </p:cNvSpPr>
            <p:nvPr/>
          </p:nvSpPr>
          <p:spPr bwMode="auto">
            <a:xfrm>
              <a:off x="4094163" y="3349625"/>
              <a:ext cx="14288" cy="23813"/>
            </a:xfrm>
            <a:custGeom>
              <a:avLst/>
              <a:gdLst/>
              <a:ahLst/>
              <a:cxnLst>
                <a:cxn ang="0">
                  <a:pos x="0" y="39"/>
                </a:cxn>
                <a:cxn ang="0">
                  <a:pos x="2" y="14"/>
                </a:cxn>
                <a:cxn ang="0">
                  <a:pos x="17" y="0"/>
                </a:cxn>
                <a:cxn ang="0">
                  <a:pos x="25" y="6"/>
                </a:cxn>
                <a:cxn ang="0">
                  <a:pos x="10" y="30"/>
                </a:cxn>
                <a:cxn ang="0">
                  <a:pos x="0" y="39"/>
                </a:cxn>
              </a:cxnLst>
              <a:rect l="0" t="0" r="r" b="b"/>
              <a:pathLst>
                <a:path w="25" h="39">
                  <a:moveTo>
                    <a:pt x="0" y="39"/>
                  </a:moveTo>
                  <a:lnTo>
                    <a:pt x="2" y="14"/>
                  </a:lnTo>
                  <a:lnTo>
                    <a:pt x="17" y="0"/>
                  </a:lnTo>
                  <a:lnTo>
                    <a:pt x="25" y="6"/>
                  </a:lnTo>
                  <a:lnTo>
                    <a:pt x="10" y="30"/>
                  </a:lnTo>
                  <a:lnTo>
                    <a:pt x="0" y="39"/>
                  </a:lnTo>
                  <a:close/>
                </a:path>
              </a:pathLst>
            </a:custGeom>
            <a:solidFill>
              <a:srgbClr val="000000"/>
            </a:solidFill>
            <a:ln w="1588">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3" name="Freeform 48"/>
            <p:cNvSpPr>
              <a:spLocks noChangeAspect="1"/>
            </p:cNvSpPr>
            <p:nvPr/>
          </p:nvSpPr>
          <p:spPr bwMode="auto">
            <a:xfrm>
              <a:off x="3657600" y="2873375"/>
              <a:ext cx="469900" cy="457200"/>
            </a:xfrm>
            <a:custGeom>
              <a:avLst/>
              <a:gdLst/>
              <a:ahLst/>
              <a:cxnLst>
                <a:cxn ang="0">
                  <a:pos x="0" y="690"/>
                </a:cxn>
                <a:cxn ang="0">
                  <a:pos x="28" y="736"/>
                </a:cxn>
                <a:cxn ang="0">
                  <a:pos x="585" y="624"/>
                </a:cxn>
                <a:cxn ang="0">
                  <a:pos x="625" y="644"/>
                </a:cxn>
                <a:cxn ang="0">
                  <a:pos x="646" y="690"/>
                </a:cxn>
                <a:cxn ang="0">
                  <a:pos x="700" y="723"/>
                </a:cxn>
                <a:cxn ang="0">
                  <a:pos x="825" y="767"/>
                </a:cxn>
                <a:cxn ang="0">
                  <a:pos x="827" y="784"/>
                </a:cxn>
                <a:cxn ang="0">
                  <a:pos x="834" y="802"/>
                </a:cxn>
                <a:cxn ang="0">
                  <a:pos x="842" y="792"/>
                </a:cxn>
                <a:cxn ang="0">
                  <a:pos x="853" y="754"/>
                </a:cxn>
                <a:cxn ang="0">
                  <a:pos x="854" y="686"/>
                </a:cxn>
                <a:cxn ang="0">
                  <a:pos x="834" y="557"/>
                </a:cxn>
                <a:cxn ang="0">
                  <a:pos x="834" y="419"/>
                </a:cxn>
                <a:cxn ang="0">
                  <a:pos x="812" y="313"/>
                </a:cxn>
                <a:cxn ang="0">
                  <a:pos x="772" y="224"/>
                </a:cxn>
                <a:cxn ang="0">
                  <a:pos x="765" y="137"/>
                </a:cxn>
                <a:cxn ang="0">
                  <a:pos x="727" y="0"/>
                </a:cxn>
                <a:cxn ang="0">
                  <a:pos x="557" y="47"/>
                </a:cxn>
                <a:cxn ang="0">
                  <a:pos x="543" y="43"/>
                </a:cxn>
                <a:cxn ang="0">
                  <a:pos x="491" y="88"/>
                </a:cxn>
                <a:cxn ang="0">
                  <a:pos x="444" y="160"/>
                </a:cxn>
                <a:cxn ang="0">
                  <a:pos x="439" y="189"/>
                </a:cxn>
                <a:cxn ang="0">
                  <a:pos x="418" y="221"/>
                </a:cxn>
                <a:cxn ang="0">
                  <a:pos x="380" y="258"/>
                </a:cxn>
                <a:cxn ang="0">
                  <a:pos x="397" y="282"/>
                </a:cxn>
                <a:cxn ang="0">
                  <a:pos x="402" y="263"/>
                </a:cxn>
                <a:cxn ang="0">
                  <a:pos x="412" y="269"/>
                </a:cxn>
                <a:cxn ang="0">
                  <a:pos x="406" y="280"/>
                </a:cxn>
                <a:cxn ang="0">
                  <a:pos x="413" y="282"/>
                </a:cxn>
                <a:cxn ang="0">
                  <a:pos x="407" y="299"/>
                </a:cxn>
                <a:cxn ang="0">
                  <a:pos x="402" y="299"/>
                </a:cxn>
                <a:cxn ang="0">
                  <a:pos x="399" y="306"/>
                </a:cxn>
                <a:cxn ang="0">
                  <a:pos x="418" y="332"/>
                </a:cxn>
                <a:cxn ang="0">
                  <a:pos x="418" y="357"/>
                </a:cxn>
                <a:cxn ang="0">
                  <a:pos x="391" y="370"/>
                </a:cxn>
                <a:cxn ang="0">
                  <a:pos x="364" y="411"/>
                </a:cxn>
                <a:cxn ang="0">
                  <a:pos x="334" y="436"/>
                </a:cxn>
                <a:cxn ang="0">
                  <a:pos x="280" y="439"/>
                </a:cxn>
                <a:cxn ang="0">
                  <a:pos x="261" y="455"/>
                </a:cxn>
                <a:cxn ang="0">
                  <a:pos x="230" y="440"/>
                </a:cxn>
                <a:cxn ang="0">
                  <a:pos x="137" y="450"/>
                </a:cxn>
                <a:cxn ang="0">
                  <a:pos x="66" y="480"/>
                </a:cxn>
                <a:cxn ang="0">
                  <a:pos x="71" y="506"/>
                </a:cxn>
                <a:cxn ang="0">
                  <a:pos x="66" y="518"/>
                </a:cxn>
                <a:cxn ang="0">
                  <a:pos x="71" y="519"/>
                </a:cxn>
                <a:cxn ang="0">
                  <a:pos x="83" y="543"/>
                </a:cxn>
                <a:cxn ang="0">
                  <a:pos x="93" y="542"/>
                </a:cxn>
                <a:cxn ang="0">
                  <a:pos x="101" y="566"/>
                </a:cxn>
                <a:cxn ang="0">
                  <a:pos x="101" y="575"/>
                </a:cxn>
                <a:cxn ang="0">
                  <a:pos x="83" y="587"/>
                </a:cxn>
                <a:cxn ang="0">
                  <a:pos x="73" y="615"/>
                </a:cxn>
                <a:cxn ang="0">
                  <a:pos x="0" y="690"/>
                </a:cxn>
              </a:cxnLst>
              <a:rect l="0" t="0" r="r" b="b"/>
              <a:pathLst>
                <a:path w="854" h="802">
                  <a:moveTo>
                    <a:pt x="0" y="690"/>
                  </a:moveTo>
                  <a:lnTo>
                    <a:pt x="28" y="736"/>
                  </a:lnTo>
                  <a:lnTo>
                    <a:pt x="585" y="624"/>
                  </a:lnTo>
                  <a:lnTo>
                    <a:pt x="625" y="644"/>
                  </a:lnTo>
                  <a:lnTo>
                    <a:pt x="646" y="690"/>
                  </a:lnTo>
                  <a:lnTo>
                    <a:pt x="700" y="723"/>
                  </a:lnTo>
                  <a:lnTo>
                    <a:pt x="825" y="767"/>
                  </a:lnTo>
                  <a:lnTo>
                    <a:pt x="827" y="784"/>
                  </a:lnTo>
                  <a:lnTo>
                    <a:pt x="834" y="802"/>
                  </a:lnTo>
                  <a:lnTo>
                    <a:pt x="842" y="792"/>
                  </a:lnTo>
                  <a:lnTo>
                    <a:pt x="853" y="754"/>
                  </a:lnTo>
                  <a:lnTo>
                    <a:pt x="854" y="686"/>
                  </a:lnTo>
                  <a:lnTo>
                    <a:pt x="834" y="557"/>
                  </a:lnTo>
                  <a:lnTo>
                    <a:pt x="834" y="419"/>
                  </a:lnTo>
                  <a:lnTo>
                    <a:pt x="812" y="313"/>
                  </a:lnTo>
                  <a:lnTo>
                    <a:pt x="772" y="224"/>
                  </a:lnTo>
                  <a:lnTo>
                    <a:pt x="765" y="137"/>
                  </a:lnTo>
                  <a:lnTo>
                    <a:pt x="727" y="0"/>
                  </a:lnTo>
                  <a:lnTo>
                    <a:pt x="557" y="47"/>
                  </a:lnTo>
                  <a:lnTo>
                    <a:pt x="543" y="43"/>
                  </a:lnTo>
                  <a:lnTo>
                    <a:pt x="491" y="88"/>
                  </a:lnTo>
                  <a:lnTo>
                    <a:pt x="444" y="160"/>
                  </a:lnTo>
                  <a:lnTo>
                    <a:pt x="439" y="189"/>
                  </a:lnTo>
                  <a:lnTo>
                    <a:pt x="418" y="221"/>
                  </a:lnTo>
                  <a:lnTo>
                    <a:pt x="380" y="258"/>
                  </a:lnTo>
                  <a:lnTo>
                    <a:pt x="397" y="282"/>
                  </a:lnTo>
                  <a:lnTo>
                    <a:pt x="402" y="263"/>
                  </a:lnTo>
                  <a:lnTo>
                    <a:pt x="412" y="269"/>
                  </a:lnTo>
                  <a:lnTo>
                    <a:pt x="406" y="280"/>
                  </a:lnTo>
                  <a:lnTo>
                    <a:pt x="413" y="282"/>
                  </a:lnTo>
                  <a:lnTo>
                    <a:pt x="407" y="299"/>
                  </a:lnTo>
                  <a:lnTo>
                    <a:pt x="402" y="299"/>
                  </a:lnTo>
                  <a:lnTo>
                    <a:pt x="399" y="306"/>
                  </a:lnTo>
                  <a:lnTo>
                    <a:pt x="418" y="332"/>
                  </a:lnTo>
                  <a:lnTo>
                    <a:pt x="418" y="357"/>
                  </a:lnTo>
                  <a:lnTo>
                    <a:pt x="391" y="370"/>
                  </a:lnTo>
                  <a:lnTo>
                    <a:pt x="364" y="411"/>
                  </a:lnTo>
                  <a:lnTo>
                    <a:pt x="334" y="436"/>
                  </a:lnTo>
                  <a:lnTo>
                    <a:pt x="280" y="439"/>
                  </a:lnTo>
                  <a:lnTo>
                    <a:pt x="261" y="455"/>
                  </a:lnTo>
                  <a:lnTo>
                    <a:pt x="230" y="440"/>
                  </a:lnTo>
                  <a:lnTo>
                    <a:pt x="137" y="450"/>
                  </a:lnTo>
                  <a:lnTo>
                    <a:pt x="66" y="480"/>
                  </a:lnTo>
                  <a:lnTo>
                    <a:pt x="71" y="506"/>
                  </a:lnTo>
                  <a:lnTo>
                    <a:pt x="66" y="518"/>
                  </a:lnTo>
                  <a:lnTo>
                    <a:pt x="71" y="519"/>
                  </a:lnTo>
                  <a:lnTo>
                    <a:pt x="83" y="543"/>
                  </a:lnTo>
                  <a:lnTo>
                    <a:pt x="93" y="542"/>
                  </a:lnTo>
                  <a:lnTo>
                    <a:pt x="101" y="566"/>
                  </a:lnTo>
                  <a:lnTo>
                    <a:pt x="101" y="575"/>
                  </a:lnTo>
                  <a:lnTo>
                    <a:pt x="83" y="587"/>
                  </a:lnTo>
                  <a:lnTo>
                    <a:pt x="73" y="615"/>
                  </a:lnTo>
                  <a:lnTo>
                    <a:pt x="0" y="690"/>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4" name="Freeform 49"/>
            <p:cNvSpPr>
              <a:spLocks noChangeAspect="1"/>
            </p:cNvSpPr>
            <p:nvPr/>
          </p:nvSpPr>
          <p:spPr bwMode="auto">
            <a:xfrm>
              <a:off x="4108450" y="3263900"/>
              <a:ext cx="147638" cy="95250"/>
            </a:xfrm>
            <a:custGeom>
              <a:avLst/>
              <a:gdLst/>
              <a:ahLst/>
              <a:cxnLst>
                <a:cxn ang="0">
                  <a:pos x="0" y="150"/>
                </a:cxn>
                <a:cxn ang="0">
                  <a:pos x="7" y="165"/>
                </a:cxn>
                <a:cxn ang="0">
                  <a:pos x="12" y="165"/>
                </a:cxn>
                <a:cxn ang="0">
                  <a:pos x="22" y="152"/>
                </a:cxn>
                <a:cxn ang="0">
                  <a:pos x="29" y="148"/>
                </a:cxn>
                <a:cxn ang="0">
                  <a:pos x="34" y="153"/>
                </a:cxn>
                <a:cxn ang="0">
                  <a:pos x="18" y="167"/>
                </a:cxn>
                <a:cxn ang="0">
                  <a:pos x="44" y="157"/>
                </a:cxn>
                <a:cxn ang="0">
                  <a:pos x="47" y="150"/>
                </a:cxn>
                <a:cxn ang="0">
                  <a:pos x="82" y="132"/>
                </a:cxn>
                <a:cxn ang="0">
                  <a:pos x="113" y="109"/>
                </a:cxn>
                <a:cxn ang="0">
                  <a:pos x="147" y="96"/>
                </a:cxn>
                <a:cxn ang="0">
                  <a:pos x="177" y="79"/>
                </a:cxn>
                <a:cxn ang="0">
                  <a:pos x="173" y="81"/>
                </a:cxn>
                <a:cxn ang="0">
                  <a:pos x="118" y="125"/>
                </a:cxn>
                <a:cxn ang="0">
                  <a:pos x="110" y="128"/>
                </a:cxn>
                <a:cxn ang="0">
                  <a:pos x="115" y="129"/>
                </a:cxn>
                <a:cxn ang="0">
                  <a:pos x="131" y="122"/>
                </a:cxn>
                <a:cxn ang="0">
                  <a:pos x="215" y="57"/>
                </a:cxn>
                <a:cxn ang="0">
                  <a:pos x="227" y="45"/>
                </a:cxn>
                <a:cxn ang="0">
                  <a:pos x="266" y="10"/>
                </a:cxn>
                <a:cxn ang="0">
                  <a:pos x="268" y="1"/>
                </a:cxn>
                <a:cxn ang="0">
                  <a:pos x="260" y="2"/>
                </a:cxn>
                <a:cxn ang="0">
                  <a:pos x="242" y="20"/>
                </a:cxn>
                <a:cxn ang="0">
                  <a:pos x="231" y="18"/>
                </a:cxn>
                <a:cxn ang="0">
                  <a:pos x="214" y="30"/>
                </a:cxn>
                <a:cxn ang="0">
                  <a:pos x="209" y="26"/>
                </a:cxn>
                <a:cxn ang="0">
                  <a:pos x="194" y="63"/>
                </a:cxn>
                <a:cxn ang="0">
                  <a:pos x="188" y="57"/>
                </a:cxn>
                <a:cxn ang="0">
                  <a:pos x="173" y="57"/>
                </a:cxn>
                <a:cxn ang="0">
                  <a:pos x="199" y="30"/>
                </a:cxn>
                <a:cxn ang="0">
                  <a:pos x="195" y="20"/>
                </a:cxn>
                <a:cxn ang="0">
                  <a:pos x="214" y="0"/>
                </a:cxn>
                <a:cxn ang="0">
                  <a:pos x="206" y="0"/>
                </a:cxn>
                <a:cxn ang="0">
                  <a:pos x="170" y="45"/>
                </a:cxn>
                <a:cxn ang="0">
                  <a:pos x="128" y="59"/>
                </a:cxn>
                <a:cxn ang="0">
                  <a:pos x="105" y="63"/>
                </a:cxn>
                <a:cxn ang="0">
                  <a:pos x="102" y="75"/>
                </a:cxn>
                <a:cxn ang="0">
                  <a:pos x="73" y="83"/>
                </a:cxn>
                <a:cxn ang="0">
                  <a:pos x="63" y="80"/>
                </a:cxn>
                <a:cxn ang="0">
                  <a:pos x="63" y="89"/>
                </a:cxn>
                <a:cxn ang="0">
                  <a:pos x="51" y="89"/>
                </a:cxn>
                <a:cxn ang="0">
                  <a:pos x="44" y="98"/>
                </a:cxn>
                <a:cxn ang="0">
                  <a:pos x="39" y="109"/>
                </a:cxn>
                <a:cxn ang="0">
                  <a:pos x="35" y="105"/>
                </a:cxn>
                <a:cxn ang="0">
                  <a:pos x="29" y="119"/>
                </a:cxn>
                <a:cxn ang="0">
                  <a:pos x="11" y="128"/>
                </a:cxn>
                <a:cxn ang="0">
                  <a:pos x="8" y="137"/>
                </a:cxn>
                <a:cxn ang="0">
                  <a:pos x="0" y="150"/>
                </a:cxn>
              </a:cxnLst>
              <a:rect l="0" t="0" r="r" b="b"/>
              <a:pathLst>
                <a:path w="268" h="167">
                  <a:moveTo>
                    <a:pt x="0" y="150"/>
                  </a:moveTo>
                  <a:lnTo>
                    <a:pt x="7" y="165"/>
                  </a:lnTo>
                  <a:lnTo>
                    <a:pt x="12" y="165"/>
                  </a:lnTo>
                  <a:lnTo>
                    <a:pt x="22" y="152"/>
                  </a:lnTo>
                  <a:lnTo>
                    <a:pt x="29" y="148"/>
                  </a:lnTo>
                  <a:lnTo>
                    <a:pt x="34" y="153"/>
                  </a:lnTo>
                  <a:lnTo>
                    <a:pt x="18" y="167"/>
                  </a:lnTo>
                  <a:lnTo>
                    <a:pt x="44" y="157"/>
                  </a:lnTo>
                  <a:lnTo>
                    <a:pt x="47" y="150"/>
                  </a:lnTo>
                  <a:lnTo>
                    <a:pt x="82" y="132"/>
                  </a:lnTo>
                  <a:lnTo>
                    <a:pt x="113" y="109"/>
                  </a:lnTo>
                  <a:lnTo>
                    <a:pt x="147" y="96"/>
                  </a:lnTo>
                  <a:lnTo>
                    <a:pt x="177" y="79"/>
                  </a:lnTo>
                  <a:lnTo>
                    <a:pt x="173" y="81"/>
                  </a:lnTo>
                  <a:lnTo>
                    <a:pt x="118" y="125"/>
                  </a:lnTo>
                  <a:lnTo>
                    <a:pt x="110" y="128"/>
                  </a:lnTo>
                  <a:lnTo>
                    <a:pt x="115" y="129"/>
                  </a:lnTo>
                  <a:lnTo>
                    <a:pt x="131" y="122"/>
                  </a:lnTo>
                  <a:lnTo>
                    <a:pt x="215" y="57"/>
                  </a:lnTo>
                  <a:lnTo>
                    <a:pt x="227" y="45"/>
                  </a:lnTo>
                  <a:lnTo>
                    <a:pt x="266" y="10"/>
                  </a:lnTo>
                  <a:lnTo>
                    <a:pt x="268" y="1"/>
                  </a:lnTo>
                  <a:lnTo>
                    <a:pt x="260" y="2"/>
                  </a:lnTo>
                  <a:lnTo>
                    <a:pt x="242" y="20"/>
                  </a:lnTo>
                  <a:lnTo>
                    <a:pt x="231" y="18"/>
                  </a:lnTo>
                  <a:lnTo>
                    <a:pt x="214" y="30"/>
                  </a:lnTo>
                  <a:lnTo>
                    <a:pt x="209" y="26"/>
                  </a:lnTo>
                  <a:lnTo>
                    <a:pt x="194" y="63"/>
                  </a:lnTo>
                  <a:lnTo>
                    <a:pt x="188" y="57"/>
                  </a:lnTo>
                  <a:lnTo>
                    <a:pt x="173" y="57"/>
                  </a:lnTo>
                  <a:lnTo>
                    <a:pt x="199" y="30"/>
                  </a:lnTo>
                  <a:lnTo>
                    <a:pt x="195" y="20"/>
                  </a:lnTo>
                  <a:lnTo>
                    <a:pt x="214" y="0"/>
                  </a:lnTo>
                  <a:lnTo>
                    <a:pt x="206" y="0"/>
                  </a:lnTo>
                  <a:lnTo>
                    <a:pt x="170" y="45"/>
                  </a:lnTo>
                  <a:lnTo>
                    <a:pt x="128" y="59"/>
                  </a:lnTo>
                  <a:lnTo>
                    <a:pt x="105" y="63"/>
                  </a:lnTo>
                  <a:lnTo>
                    <a:pt x="102" y="75"/>
                  </a:lnTo>
                  <a:lnTo>
                    <a:pt x="73" y="83"/>
                  </a:lnTo>
                  <a:lnTo>
                    <a:pt x="63" y="80"/>
                  </a:lnTo>
                  <a:lnTo>
                    <a:pt x="63" y="89"/>
                  </a:lnTo>
                  <a:lnTo>
                    <a:pt x="51" y="89"/>
                  </a:lnTo>
                  <a:lnTo>
                    <a:pt x="44" y="98"/>
                  </a:lnTo>
                  <a:lnTo>
                    <a:pt x="39" y="109"/>
                  </a:lnTo>
                  <a:lnTo>
                    <a:pt x="35" y="105"/>
                  </a:lnTo>
                  <a:lnTo>
                    <a:pt x="29" y="119"/>
                  </a:lnTo>
                  <a:lnTo>
                    <a:pt x="11" y="128"/>
                  </a:lnTo>
                  <a:lnTo>
                    <a:pt x="8" y="137"/>
                  </a:lnTo>
                  <a:lnTo>
                    <a:pt x="0" y="150"/>
                  </a:lnTo>
                  <a:close/>
                </a:path>
              </a:pathLst>
            </a:custGeom>
            <a:solidFill>
              <a:schemeClr val="accent2">
                <a:lumMod val="75000"/>
              </a:schemeClr>
            </a:solidFill>
            <a:ln w="635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5" name="Freeform 50"/>
            <p:cNvSpPr>
              <a:spLocks noChangeAspect="1"/>
            </p:cNvSpPr>
            <p:nvPr/>
          </p:nvSpPr>
          <p:spPr bwMode="auto">
            <a:xfrm>
              <a:off x="1908175" y="2611438"/>
              <a:ext cx="523875" cy="360363"/>
            </a:xfrm>
            <a:custGeom>
              <a:avLst/>
              <a:gdLst/>
              <a:ahLst/>
              <a:cxnLst>
                <a:cxn ang="0">
                  <a:pos x="0" y="576"/>
                </a:cxn>
                <a:cxn ang="0">
                  <a:pos x="51" y="0"/>
                </a:cxn>
                <a:cxn ang="0">
                  <a:pos x="521" y="35"/>
                </a:cxn>
                <a:cxn ang="0">
                  <a:pos x="881" y="45"/>
                </a:cxn>
                <a:cxn ang="0">
                  <a:pos x="888" y="204"/>
                </a:cxn>
                <a:cxn ang="0">
                  <a:pos x="922" y="330"/>
                </a:cxn>
                <a:cxn ang="0">
                  <a:pos x="929" y="494"/>
                </a:cxn>
                <a:cxn ang="0">
                  <a:pos x="954" y="629"/>
                </a:cxn>
                <a:cxn ang="0">
                  <a:pos x="454" y="611"/>
                </a:cxn>
                <a:cxn ang="0">
                  <a:pos x="0" y="576"/>
                </a:cxn>
              </a:cxnLst>
              <a:rect l="0" t="0" r="r" b="b"/>
              <a:pathLst>
                <a:path w="954" h="629">
                  <a:moveTo>
                    <a:pt x="0" y="576"/>
                  </a:moveTo>
                  <a:lnTo>
                    <a:pt x="51" y="0"/>
                  </a:lnTo>
                  <a:lnTo>
                    <a:pt x="521" y="35"/>
                  </a:lnTo>
                  <a:lnTo>
                    <a:pt x="881" y="45"/>
                  </a:lnTo>
                  <a:lnTo>
                    <a:pt x="888" y="204"/>
                  </a:lnTo>
                  <a:lnTo>
                    <a:pt x="922" y="330"/>
                  </a:lnTo>
                  <a:lnTo>
                    <a:pt x="929" y="494"/>
                  </a:lnTo>
                  <a:lnTo>
                    <a:pt x="954" y="629"/>
                  </a:lnTo>
                  <a:lnTo>
                    <a:pt x="454" y="611"/>
                  </a:lnTo>
                  <a:lnTo>
                    <a:pt x="0" y="576"/>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6" name="Freeform 51"/>
            <p:cNvSpPr>
              <a:spLocks noChangeAspect="1"/>
            </p:cNvSpPr>
            <p:nvPr/>
          </p:nvSpPr>
          <p:spPr bwMode="auto">
            <a:xfrm>
              <a:off x="3295650" y="3309938"/>
              <a:ext cx="333375" cy="407988"/>
            </a:xfrm>
            <a:custGeom>
              <a:avLst/>
              <a:gdLst/>
              <a:ahLst/>
              <a:cxnLst>
                <a:cxn ang="0">
                  <a:pos x="0" y="130"/>
                </a:cxn>
                <a:cxn ang="0">
                  <a:pos x="51" y="626"/>
                </a:cxn>
                <a:cxn ang="0">
                  <a:pos x="97" y="624"/>
                </a:cxn>
                <a:cxn ang="0">
                  <a:pos x="125" y="635"/>
                </a:cxn>
                <a:cxn ang="0">
                  <a:pos x="141" y="669"/>
                </a:cxn>
                <a:cxn ang="0">
                  <a:pos x="189" y="677"/>
                </a:cxn>
                <a:cxn ang="0">
                  <a:pos x="216" y="693"/>
                </a:cxn>
                <a:cxn ang="0">
                  <a:pos x="283" y="690"/>
                </a:cxn>
                <a:cxn ang="0">
                  <a:pos x="312" y="669"/>
                </a:cxn>
                <a:cxn ang="0">
                  <a:pos x="383" y="716"/>
                </a:cxn>
                <a:cxn ang="0">
                  <a:pos x="427" y="676"/>
                </a:cxn>
                <a:cxn ang="0">
                  <a:pos x="437" y="596"/>
                </a:cxn>
                <a:cxn ang="0">
                  <a:pos x="465" y="615"/>
                </a:cxn>
                <a:cxn ang="0">
                  <a:pos x="480" y="548"/>
                </a:cxn>
                <a:cxn ang="0">
                  <a:pos x="556" y="488"/>
                </a:cxn>
                <a:cxn ang="0">
                  <a:pos x="581" y="455"/>
                </a:cxn>
                <a:cxn ang="0">
                  <a:pos x="600" y="299"/>
                </a:cxn>
                <a:cxn ang="0">
                  <a:pos x="587" y="265"/>
                </a:cxn>
                <a:cxn ang="0">
                  <a:pos x="607" y="250"/>
                </a:cxn>
                <a:cxn ang="0">
                  <a:pos x="567" y="0"/>
                </a:cxn>
                <a:cxn ang="0">
                  <a:pos x="507" y="33"/>
                </a:cxn>
                <a:cxn ang="0">
                  <a:pos x="465" y="57"/>
                </a:cxn>
                <a:cxn ang="0">
                  <a:pos x="448" y="84"/>
                </a:cxn>
                <a:cxn ang="0">
                  <a:pos x="414" y="116"/>
                </a:cxn>
                <a:cxn ang="0">
                  <a:pos x="377" y="118"/>
                </a:cxn>
                <a:cxn ang="0">
                  <a:pos x="337" y="141"/>
                </a:cxn>
                <a:cxn ang="0">
                  <a:pos x="319" y="150"/>
                </a:cxn>
                <a:cxn ang="0">
                  <a:pos x="293" y="136"/>
                </a:cxn>
                <a:cxn ang="0">
                  <a:pos x="258" y="153"/>
                </a:cxn>
                <a:cxn ang="0">
                  <a:pos x="253" y="145"/>
                </a:cxn>
                <a:cxn ang="0">
                  <a:pos x="286" y="126"/>
                </a:cxn>
                <a:cxn ang="0">
                  <a:pos x="284" y="126"/>
                </a:cxn>
                <a:cxn ang="0">
                  <a:pos x="267" y="118"/>
                </a:cxn>
                <a:cxn ang="0">
                  <a:pos x="254" y="132"/>
                </a:cxn>
                <a:cxn ang="0">
                  <a:pos x="200" y="105"/>
                </a:cxn>
                <a:cxn ang="0">
                  <a:pos x="178" y="116"/>
                </a:cxn>
                <a:cxn ang="0">
                  <a:pos x="183" y="100"/>
                </a:cxn>
                <a:cxn ang="0">
                  <a:pos x="0" y="130"/>
                </a:cxn>
              </a:cxnLst>
              <a:rect l="0" t="0" r="r" b="b"/>
              <a:pathLst>
                <a:path w="607" h="716">
                  <a:moveTo>
                    <a:pt x="0" y="130"/>
                  </a:moveTo>
                  <a:lnTo>
                    <a:pt x="51" y="626"/>
                  </a:lnTo>
                  <a:lnTo>
                    <a:pt x="97" y="624"/>
                  </a:lnTo>
                  <a:lnTo>
                    <a:pt x="125" y="635"/>
                  </a:lnTo>
                  <a:lnTo>
                    <a:pt x="141" y="669"/>
                  </a:lnTo>
                  <a:lnTo>
                    <a:pt x="189" y="677"/>
                  </a:lnTo>
                  <a:lnTo>
                    <a:pt x="216" y="693"/>
                  </a:lnTo>
                  <a:lnTo>
                    <a:pt x="283" y="690"/>
                  </a:lnTo>
                  <a:lnTo>
                    <a:pt x="312" y="669"/>
                  </a:lnTo>
                  <a:lnTo>
                    <a:pt x="383" y="716"/>
                  </a:lnTo>
                  <a:lnTo>
                    <a:pt x="427" y="676"/>
                  </a:lnTo>
                  <a:lnTo>
                    <a:pt x="437" y="596"/>
                  </a:lnTo>
                  <a:lnTo>
                    <a:pt x="465" y="615"/>
                  </a:lnTo>
                  <a:lnTo>
                    <a:pt x="480" y="548"/>
                  </a:lnTo>
                  <a:lnTo>
                    <a:pt x="556" y="488"/>
                  </a:lnTo>
                  <a:lnTo>
                    <a:pt x="581" y="455"/>
                  </a:lnTo>
                  <a:lnTo>
                    <a:pt x="600" y="299"/>
                  </a:lnTo>
                  <a:lnTo>
                    <a:pt x="587" y="265"/>
                  </a:lnTo>
                  <a:lnTo>
                    <a:pt x="607" y="250"/>
                  </a:lnTo>
                  <a:lnTo>
                    <a:pt x="567" y="0"/>
                  </a:lnTo>
                  <a:lnTo>
                    <a:pt x="507" y="33"/>
                  </a:lnTo>
                  <a:lnTo>
                    <a:pt x="465" y="57"/>
                  </a:lnTo>
                  <a:lnTo>
                    <a:pt x="448" y="84"/>
                  </a:lnTo>
                  <a:lnTo>
                    <a:pt x="414" y="116"/>
                  </a:lnTo>
                  <a:lnTo>
                    <a:pt x="377" y="118"/>
                  </a:lnTo>
                  <a:lnTo>
                    <a:pt x="337" y="141"/>
                  </a:lnTo>
                  <a:lnTo>
                    <a:pt x="319" y="150"/>
                  </a:lnTo>
                  <a:lnTo>
                    <a:pt x="293" y="136"/>
                  </a:lnTo>
                  <a:lnTo>
                    <a:pt x="258" y="153"/>
                  </a:lnTo>
                  <a:lnTo>
                    <a:pt x="253" y="145"/>
                  </a:lnTo>
                  <a:lnTo>
                    <a:pt x="286" y="126"/>
                  </a:lnTo>
                  <a:lnTo>
                    <a:pt x="284" y="126"/>
                  </a:lnTo>
                  <a:lnTo>
                    <a:pt x="267" y="118"/>
                  </a:lnTo>
                  <a:lnTo>
                    <a:pt x="254" y="132"/>
                  </a:lnTo>
                  <a:lnTo>
                    <a:pt x="200" y="105"/>
                  </a:lnTo>
                  <a:lnTo>
                    <a:pt x="178" y="116"/>
                  </a:lnTo>
                  <a:lnTo>
                    <a:pt x="183" y="100"/>
                  </a:lnTo>
                  <a:lnTo>
                    <a:pt x="0" y="130"/>
                  </a:lnTo>
                  <a:close/>
                </a:path>
              </a:pathLst>
            </a:custGeom>
            <a:solidFill>
              <a:schemeClr val="accent2">
                <a:lumMod val="60000"/>
                <a:lumOff val="4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7" name="Freeform 52"/>
            <p:cNvSpPr>
              <a:spLocks noChangeAspect="1"/>
            </p:cNvSpPr>
            <p:nvPr/>
          </p:nvSpPr>
          <p:spPr bwMode="auto">
            <a:xfrm>
              <a:off x="1906588" y="3922713"/>
              <a:ext cx="685800" cy="390525"/>
            </a:xfrm>
            <a:custGeom>
              <a:avLst/>
              <a:gdLst/>
              <a:ahLst/>
              <a:cxnLst>
                <a:cxn ang="0">
                  <a:pos x="0" y="101"/>
                </a:cxn>
                <a:cxn ang="0">
                  <a:pos x="6" y="0"/>
                </a:cxn>
                <a:cxn ang="0">
                  <a:pos x="144" y="10"/>
                </a:cxn>
                <a:cxn ang="0">
                  <a:pos x="758" y="43"/>
                </a:cxn>
                <a:cxn ang="0">
                  <a:pos x="1215" y="39"/>
                </a:cxn>
                <a:cxn ang="0">
                  <a:pos x="1219" y="140"/>
                </a:cxn>
                <a:cxn ang="0">
                  <a:pos x="1249" y="352"/>
                </a:cxn>
                <a:cxn ang="0">
                  <a:pos x="1244" y="684"/>
                </a:cxn>
                <a:cxn ang="0">
                  <a:pos x="1204" y="670"/>
                </a:cxn>
                <a:cxn ang="0">
                  <a:pos x="1142" y="626"/>
                </a:cxn>
                <a:cxn ang="0">
                  <a:pos x="1117" y="637"/>
                </a:cxn>
                <a:cxn ang="0">
                  <a:pos x="1038" y="645"/>
                </a:cxn>
                <a:cxn ang="0">
                  <a:pos x="956" y="673"/>
                </a:cxn>
                <a:cxn ang="0">
                  <a:pos x="927" y="642"/>
                </a:cxn>
                <a:cxn ang="0">
                  <a:pos x="885" y="649"/>
                </a:cxn>
                <a:cxn ang="0">
                  <a:pos x="878" y="626"/>
                </a:cxn>
                <a:cxn ang="0">
                  <a:pos x="848" y="648"/>
                </a:cxn>
                <a:cxn ang="0">
                  <a:pos x="845" y="674"/>
                </a:cxn>
                <a:cxn ang="0">
                  <a:pos x="834" y="637"/>
                </a:cxn>
                <a:cxn ang="0">
                  <a:pos x="805" y="658"/>
                </a:cxn>
                <a:cxn ang="0">
                  <a:pos x="760" y="620"/>
                </a:cxn>
                <a:cxn ang="0">
                  <a:pos x="736" y="648"/>
                </a:cxn>
                <a:cxn ang="0">
                  <a:pos x="720" y="634"/>
                </a:cxn>
                <a:cxn ang="0">
                  <a:pos x="697" y="586"/>
                </a:cxn>
                <a:cxn ang="0">
                  <a:pos x="657" y="583"/>
                </a:cxn>
                <a:cxn ang="0">
                  <a:pos x="650" y="596"/>
                </a:cxn>
                <a:cxn ang="0">
                  <a:pos x="626" y="580"/>
                </a:cxn>
                <a:cxn ang="0">
                  <a:pos x="603" y="587"/>
                </a:cxn>
                <a:cxn ang="0">
                  <a:pos x="575" y="573"/>
                </a:cxn>
                <a:cxn ang="0">
                  <a:pos x="535" y="568"/>
                </a:cxn>
                <a:cxn ang="0">
                  <a:pos x="537" y="544"/>
                </a:cxn>
                <a:cxn ang="0">
                  <a:pos x="516" y="520"/>
                </a:cxn>
                <a:cxn ang="0">
                  <a:pos x="506" y="536"/>
                </a:cxn>
                <a:cxn ang="0">
                  <a:pos x="463" y="534"/>
                </a:cxn>
                <a:cxn ang="0">
                  <a:pos x="422" y="497"/>
                </a:cxn>
                <a:cxn ang="0">
                  <a:pos x="434" y="127"/>
                </a:cxn>
                <a:cxn ang="0">
                  <a:pos x="0" y="101"/>
                </a:cxn>
              </a:cxnLst>
              <a:rect l="0" t="0" r="r" b="b"/>
              <a:pathLst>
                <a:path w="1249" h="684">
                  <a:moveTo>
                    <a:pt x="0" y="101"/>
                  </a:moveTo>
                  <a:lnTo>
                    <a:pt x="6" y="0"/>
                  </a:lnTo>
                  <a:lnTo>
                    <a:pt x="144" y="10"/>
                  </a:lnTo>
                  <a:lnTo>
                    <a:pt x="758" y="43"/>
                  </a:lnTo>
                  <a:lnTo>
                    <a:pt x="1215" y="39"/>
                  </a:lnTo>
                  <a:lnTo>
                    <a:pt x="1219" y="140"/>
                  </a:lnTo>
                  <a:lnTo>
                    <a:pt x="1249" y="352"/>
                  </a:lnTo>
                  <a:lnTo>
                    <a:pt x="1244" y="684"/>
                  </a:lnTo>
                  <a:lnTo>
                    <a:pt x="1204" y="670"/>
                  </a:lnTo>
                  <a:lnTo>
                    <a:pt x="1142" y="626"/>
                  </a:lnTo>
                  <a:lnTo>
                    <a:pt x="1117" y="637"/>
                  </a:lnTo>
                  <a:lnTo>
                    <a:pt x="1038" y="645"/>
                  </a:lnTo>
                  <a:lnTo>
                    <a:pt x="956" y="673"/>
                  </a:lnTo>
                  <a:lnTo>
                    <a:pt x="927" y="642"/>
                  </a:lnTo>
                  <a:lnTo>
                    <a:pt x="885" y="649"/>
                  </a:lnTo>
                  <a:lnTo>
                    <a:pt x="878" y="626"/>
                  </a:lnTo>
                  <a:lnTo>
                    <a:pt x="848" y="648"/>
                  </a:lnTo>
                  <a:lnTo>
                    <a:pt x="845" y="674"/>
                  </a:lnTo>
                  <a:lnTo>
                    <a:pt x="834" y="637"/>
                  </a:lnTo>
                  <a:lnTo>
                    <a:pt x="805" y="658"/>
                  </a:lnTo>
                  <a:lnTo>
                    <a:pt x="760" y="620"/>
                  </a:lnTo>
                  <a:lnTo>
                    <a:pt x="736" y="648"/>
                  </a:lnTo>
                  <a:lnTo>
                    <a:pt x="720" y="634"/>
                  </a:lnTo>
                  <a:lnTo>
                    <a:pt x="697" y="586"/>
                  </a:lnTo>
                  <a:lnTo>
                    <a:pt x="657" y="583"/>
                  </a:lnTo>
                  <a:lnTo>
                    <a:pt x="650" y="596"/>
                  </a:lnTo>
                  <a:lnTo>
                    <a:pt x="626" y="580"/>
                  </a:lnTo>
                  <a:lnTo>
                    <a:pt x="603" y="587"/>
                  </a:lnTo>
                  <a:lnTo>
                    <a:pt x="575" y="573"/>
                  </a:lnTo>
                  <a:lnTo>
                    <a:pt x="535" y="568"/>
                  </a:lnTo>
                  <a:lnTo>
                    <a:pt x="537" y="544"/>
                  </a:lnTo>
                  <a:lnTo>
                    <a:pt x="516" y="520"/>
                  </a:lnTo>
                  <a:lnTo>
                    <a:pt x="506" y="536"/>
                  </a:lnTo>
                  <a:lnTo>
                    <a:pt x="463" y="534"/>
                  </a:lnTo>
                  <a:lnTo>
                    <a:pt x="422" y="497"/>
                  </a:lnTo>
                  <a:lnTo>
                    <a:pt x="434" y="127"/>
                  </a:lnTo>
                  <a:lnTo>
                    <a:pt x="0" y="101"/>
                  </a:lnTo>
                  <a:close/>
                </a:path>
              </a:pathLst>
            </a:custGeom>
            <a:solidFill>
              <a:schemeClr val="accent2">
                <a:lumMod val="60000"/>
                <a:lumOff val="4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8" name="Freeform 53"/>
            <p:cNvSpPr>
              <a:spLocks noChangeAspect="1"/>
            </p:cNvSpPr>
            <p:nvPr/>
          </p:nvSpPr>
          <p:spPr bwMode="auto">
            <a:xfrm>
              <a:off x="3606800" y="3232150"/>
              <a:ext cx="458788" cy="322263"/>
            </a:xfrm>
            <a:custGeom>
              <a:avLst/>
              <a:gdLst/>
              <a:ahLst/>
              <a:cxnLst>
                <a:cxn ang="0">
                  <a:pos x="0" y="139"/>
                </a:cxn>
                <a:cxn ang="0">
                  <a:pos x="40" y="389"/>
                </a:cxn>
                <a:cxn ang="0">
                  <a:pos x="67" y="566"/>
                </a:cxn>
                <a:cxn ang="0">
                  <a:pos x="208" y="540"/>
                </a:cxn>
                <a:cxn ang="0">
                  <a:pos x="712" y="439"/>
                </a:cxn>
                <a:cxn ang="0">
                  <a:pos x="732" y="412"/>
                </a:cxn>
                <a:cxn ang="0">
                  <a:pos x="762" y="412"/>
                </a:cxn>
                <a:cxn ang="0">
                  <a:pos x="796" y="389"/>
                </a:cxn>
                <a:cxn ang="0">
                  <a:pos x="813" y="352"/>
                </a:cxn>
                <a:cxn ang="0">
                  <a:pos x="841" y="325"/>
                </a:cxn>
                <a:cxn ang="0">
                  <a:pos x="760" y="255"/>
                </a:cxn>
                <a:cxn ang="0">
                  <a:pos x="756" y="187"/>
                </a:cxn>
                <a:cxn ang="0">
                  <a:pos x="794" y="99"/>
                </a:cxn>
                <a:cxn ang="0">
                  <a:pos x="740" y="66"/>
                </a:cxn>
                <a:cxn ang="0">
                  <a:pos x="719" y="20"/>
                </a:cxn>
                <a:cxn ang="0">
                  <a:pos x="679" y="0"/>
                </a:cxn>
                <a:cxn ang="0">
                  <a:pos x="122" y="112"/>
                </a:cxn>
                <a:cxn ang="0">
                  <a:pos x="94" y="66"/>
                </a:cxn>
                <a:cxn ang="0">
                  <a:pos x="0" y="139"/>
                </a:cxn>
              </a:cxnLst>
              <a:rect l="0" t="0" r="r" b="b"/>
              <a:pathLst>
                <a:path w="841" h="566">
                  <a:moveTo>
                    <a:pt x="0" y="139"/>
                  </a:moveTo>
                  <a:lnTo>
                    <a:pt x="40" y="389"/>
                  </a:lnTo>
                  <a:lnTo>
                    <a:pt x="67" y="566"/>
                  </a:lnTo>
                  <a:lnTo>
                    <a:pt x="208" y="540"/>
                  </a:lnTo>
                  <a:lnTo>
                    <a:pt x="712" y="439"/>
                  </a:lnTo>
                  <a:lnTo>
                    <a:pt x="732" y="412"/>
                  </a:lnTo>
                  <a:lnTo>
                    <a:pt x="762" y="412"/>
                  </a:lnTo>
                  <a:lnTo>
                    <a:pt x="796" y="389"/>
                  </a:lnTo>
                  <a:lnTo>
                    <a:pt x="813" y="352"/>
                  </a:lnTo>
                  <a:lnTo>
                    <a:pt x="841" y="325"/>
                  </a:lnTo>
                  <a:lnTo>
                    <a:pt x="760" y="255"/>
                  </a:lnTo>
                  <a:lnTo>
                    <a:pt x="756" y="187"/>
                  </a:lnTo>
                  <a:lnTo>
                    <a:pt x="794" y="99"/>
                  </a:lnTo>
                  <a:lnTo>
                    <a:pt x="740" y="66"/>
                  </a:lnTo>
                  <a:lnTo>
                    <a:pt x="719" y="20"/>
                  </a:lnTo>
                  <a:lnTo>
                    <a:pt x="679" y="0"/>
                  </a:lnTo>
                  <a:lnTo>
                    <a:pt x="122" y="112"/>
                  </a:lnTo>
                  <a:lnTo>
                    <a:pt x="94" y="66"/>
                  </a:lnTo>
                  <a:lnTo>
                    <a:pt x="0" y="139"/>
                  </a:lnTo>
                  <a:close/>
                </a:path>
              </a:pathLst>
            </a:custGeom>
            <a:solidFill>
              <a:schemeClr val="accent2">
                <a:lumMod val="60000"/>
                <a:lumOff val="4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9" name="Freeform 54"/>
            <p:cNvSpPr>
              <a:spLocks noChangeAspect="1"/>
            </p:cNvSpPr>
            <p:nvPr/>
          </p:nvSpPr>
          <p:spPr bwMode="auto">
            <a:xfrm>
              <a:off x="4240213" y="3155950"/>
              <a:ext cx="60325" cy="82550"/>
            </a:xfrm>
            <a:custGeom>
              <a:avLst/>
              <a:gdLst/>
              <a:ahLst/>
              <a:cxnLst>
                <a:cxn ang="0">
                  <a:pos x="0" y="13"/>
                </a:cxn>
                <a:cxn ang="0">
                  <a:pos x="23" y="141"/>
                </a:cxn>
                <a:cxn ang="0">
                  <a:pos x="29" y="147"/>
                </a:cxn>
                <a:cxn ang="0">
                  <a:pos x="73" y="120"/>
                </a:cxn>
                <a:cxn ang="0">
                  <a:pos x="66" y="82"/>
                </a:cxn>
                <a:cxn ang="0">
                  <a:pos x="74" y="63"/>
                </a:cxn>
                <a:cxn ang="0">
                  <a:pos x="84" y="78"/>
                </a:cxn>
                <a:cxn ang="0">
                  <a:pos x="88" y="103"/>
                </a:cxn>
                <a:cxn ang="0">
                  <a:pos x="97" y="102"/>
                </a:cxn>
                <a:cxn ang="0">
                  <a:pos x="111" y="78"/>
                </a:cxn>
                <a:cxn ang="0">
                  <a:pos x="97" y="45"/>
                </a:cxn>
                <a:cxn ang="0">
                  <a:pos x="74" y="42"/>
                </a:cxn>
                <a:cxn ang="0">
                  <a:pos x="55" y="1"/>
                </a:cxn>
                <a:cxn ang="0">
                  <a:pos x="40" y="0"/>
                </a:cxn>
                <a:cxn ang="0">
                  <a:pos x="0" y="13"/>
                </a:cxn>
              </a:cxnLst>
              <a:rect l="0" t="0" r="r" b="b"/>
              <a:pathLst>
                <a:path w="111" h="147">
                  <a:moveTo>
                    <a:pt x="0" y="13"/>
                  </a:moveTo>
                  <a:lnTo>
                    <a:pt x="23" y="141"/>
                  </a:lnTo>
                  <a:lnTo>
                    <a:pt x="29" y="147"/>
                  </a:lnTo>
                  <a:lnTo>
                    <a:pt x="73" y="120"/>
                  </a:lnTo>
                  <a:lnTo>
                    <a:pt x="66" y="82"/>
                  </a:lnTo>
                  <a:lnTo>
                    <a:pt x="74" y="63"/>
                  </a:lnTo>
                  <a:lnTo>
                    <a:pt x="84" y="78"/>
                  </a:lnTo>
                  <a:lnTo>
                    <a:pt x="88" y="103"/>
                  </a:lnTo>
                  <a:lnTo>
                    <a:pt x="97" y="102"/>
                  </a:lnTo>
                  <a:lnTo>
                    <a:pt x="111" y="78"/>
                  </a:lnTo>
                  <a:lnTo>
                    <a:pt x="97" y="45"/>
                  </a:lnTo>
                  <a:lnTo>
                    <a:pt x="74" y="42"/>
                  </a:lnTo>
                  <a:lnTo>
                    <a:pt x="55" y="1"/>
                  </a:lnTo>
                  <a:lnTo>
                    <a:pt x="40" y="0"/>
                  </a:lnTo>
                  <a:lnTo>
                    <a:pt x="0" y="13"/>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0" name="Freeform 55"/>
            <p:cNvSpPr>
              <a:spLocks noChangeAspect="1"/>
            </p:cNvSpPr>
            <p:nvPr/>
          </p:nvSpPr>
          <p:spPr bwMode="auto">
            <a:xfrm>
              <a:off x="1879600" y="2941638"/>
              <a:ext cx="558800" cy="406400"/>
            </a:xfrm>
            <a:custGeom>
              <a:avLst/>
              <a:gdLst/>
              <a:ahLst/>
              <a:cxnLst>
                <a:cxn ang="0">
                  <a:pos x="0" y="560"/>
                </a:cxn>
                <a:cxn ang="0">
                  <a:pos x="36" y="178"/>
                </a:cxn>
                <a:cxn ang="0">
                  <a:pos x="49" y="0"/>
                </a:cxn>
                <a:cxn ang="0">
                  <a:pos x="503" y="35"/>
                </a:cxn>
                <a:cxn ang="0">
                  <a:pos x="1003" y="53"/>
                </a:cxn>
                <a:cxn ang="0">
                  <a:pos x="969" y="119"/>
                </a:cxn>
                <a:cxn ang="0">
                  <a:pos x="1017" y="170"/>
                </a:cxn>
                <a:cxn ang="0">
                  <a:pos x="1014" y="520"/>
                </a:cxn>
                <a:cxn ang="0">
                  <a:pos x="996" y="517"/>
                </a:cxn>
                <a:cxn ang="0">
                  <a:pos x="997" y="563"/>
                </a:cxn>
                <a:cxn ang="0">
                  <a:pos x="1013" y="598"/>
                </a:cxn>
                <a:cxn ang="0">
                  <a:pos x="1002" y="631"/>
                </a:cxn>
                <a:cxn ang="0">
                  <a:pos x="1012" y="715"/>
                </a:cxn>
                <a:cxn ang="0">
                  <a:pos x="989" y="706"/>
                </a:cxn>
                <a:cxn ang="0">
                  <a:pos x="965" y="674"/>
                </a:cxn>
                <a:cxn ang="0">
                  <a:pos x="915" y="653"/>
                </a:cxn>
                <a:cxn ang="0">
                  <a:pos x="874" y="644"/>
                </a:cxn>
                <a:cxn ang="0">
                  <a:pos x="787" y="646"/>
                </a:cxn>
                <a:cxn ang="0">
                  <a:pos x="738" y="607"/>
                </a:cxn>
                <a:cxn ang="0">
                  <a:pos x="0" y="560"/>
                </a:cxn>
              </a:cxnLst>
              <a:rect l="0" t="0" r="r" b="b"/>
              <a:pathLst>
                <a:path w="1017" h="715">
                  <a:moveTo>
                    <a:pt x="0" y="560"/>
                  </a:moveTo>
                  <a:lnTo>
                    <a:pt x="36" y="178"/>
                  </a:lnTo>
                  <a:lnTo>
                    <a:pt x="49" y="0"/>
                  </a:lnTo>
                  <a:lnTo>
                    <a:pt x="503" y="35"/>
                  </a:lnTo>
                  <a:lnTo>
                    <a:pt x="1003" y="53"/>
                  </a:lnTo>
                  <a:lnTo>
                    <a:pt x="969" y="119"/>
                  </a:lnTo>
                  <a:lnTo>
                    <a:pt x="1017" y="170"/>
                  </a:lnTo>
                  <a:lnTo>
                    <a:pt x="1014" y="520"/>
                  </a:lnTo>
                  <a:lnTo>
                    <a:pt x="996" y="517"/>
                  </a:lnTo>
                  <a:lnTo>
                    <a:pt x="997" y="563"/>
                  </a:lnTo>
                  <a:lnTo>
                    <a:pt x="1013" y="598"/>
                  </a:lnTo>
                  <a:lnTo>
                    <a:pt x="1002" y="631"/>
                  </a:lnTo>
                  <a:lnTo>
                    <a:pt x="1012" y="715"/>
                  </a:lnTo>
                  <a:lnTo>
                    <a:pt x="989" y="706"/>
                  </a:lnTo>
                  <a:lnTo>
                    <a:pt x="965" y="674"/>
                  </a:lnTo>
                  <a:lnTo>
                    <a:pt x="915" y="653"/>
                  </a:lnTo>
                  <a:lnTo>
                    <a:pt x="874" y="644"/>
                  </a:lnTo>
                  <a:lnTo>
                    <a:pt x="787" y="646"/>
                  </a:lnTo>
                  <a:lnTo>
                    <a:pt x="738" y="607"/>
                  </a:lnTo>
                  <a:lnTo>
                    <a:pt x="0" y="560"/>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1" name="Freeform 56"/>
            <p:cNvSpPr>
              <a:spLocks noChangeAspect="1"/>
            </p:cNvSpPr>
            <p:nvPr/>
          </p:nvSpPr>
          <p:spPr bwMode="auto">
            <a:xfrm>
              <a:off x="2930525" y="3905250"/>
              <a:ext cx="673100" cy="250825"/>
            </a:xfrm>
            <a:custGeom>
              <a:avLst/>
              <a:gdLst/>
              <a:ahLst/>
              <a:cxnLst>
                <a:cxn ang="0">
                  <a:pos x="0" y="438"/>
                </a:cxn>
                <a:cxn ang="0">
                  <a:pos x="19" y="360"/>
                </a:cxn>
                <a:cxn ang="0">
                  <a:pos x="12" y="354"/>
                </a:cxn>
                <a:cxn ang="0">
                  <a:pos x="47" y="324"/>
                </a:cxn>
                <a:cxn ang="0">
                  <a:pos x="82" y="255"/>
                </a:cxn>
                <a:cxn ang="0">
                  <a:pos x="72" y="240"/>
                </a:cxn>
                <a:cxn ang="0">
                  <a:pos x="85" y="207"/>
                </a:cxn>
                <a:cxn ang="0">
                  <a:pos x="90" y="171"/>
                </a:cxn>
                <a:cxn ang="0">
                  <a:pos x="112" y="141"/>
                </a:cxn>
                <a:cxn ang="0">
                  <a:pos x="305" y="128"/>
                </a:cxn>
                <a:cxn ang="0">
                  <a:pos x="304" y="96"/>
                </a:cxn>
                <a:cxn ang="0">
                  <a:pos x="363" y="97"/>
                </a:cxn>
                <a:cxn ang="0">
                  <a:pos x="944" y="40"/>
                </a:cxn>
                <a:cxn ang="0">
                  <a:pos x="1232" y="0"/>
                </a:cxn>
                <a:cxn ang="0">
                  <a:pos x="1226" y="44"/>
                </a:cxn>
                <a:cxn ang="0">
                  <a:pos x="1207" y="58"/>
                </a:cxn>
                <a:cxn ang="0">
                  <a:pos x="1181" y="105"/>
                </a:cxn>
                <a:cxn ang="0">
                  <a:pos x="1161" y="101"/>
                </a:cxn>
                <a:cxn ang="0">
                  <a:pos x="1139" y="114"/>
                </a:cxn>
                <a:cxn ang="0">
                  <a:pos x="1123" y="138"/>
                </a:cxn>
                <a:cxn ang="0">
                  <a:pos x="1101" y="123"/>
                </a:cxn>
                <a:cxn ang="0">
                  <a:pos x="1069" y="153"/>
                </a:cxn>
                <a:cxn ang="0">
                  <a:pos x="1064" y="177"/>
                </a:cxn>
                <a:cxn ang="0">
                  <a:pos x="924" y="264"/>
                </a:cxn>
                <a:cxn ang="0">
                  <a:pos x="916" y="297"/>
                </a:cxn>
                <a:cxn ang="0">
                  <a:pos x="879" y="315"/>
                </a:cxn>
                <a:cxn ang="0">
                  <a:pos x="880" y="359"/>
                </a:cxn>
                <a:cxn ang="0">
                  <a:pos x="691" y="384"/>
                </a:cxn>
                <a:cxn ang="0">
                  <a:pos x="308" y="419"/>
                </a:cxn>
                <a:cxn ang="0">
                  <a:pos x="0" y="438"/>
                </a:cxn>
              </a:cxnLst>
              <a:rect l="0" t="0" r="r" b="b"/>
              <a:pathLst>
                <a:path w="1232" h="438">
                  <a:moveTo>
                    <a:pt x="0" y="438"/>
                  </a:moveTo>
                  <a:lnTo>
                    <a:pt x="19" y="360"/>
                  </a:lnTo>
                  <a:lnTo>
                    <a:pt x="12" y="354"/>
                  </a:lnTo>
                  <a:lnTo>
                    <a:pt x="47" y="324"/>
                  </a:lnTo>
                  <a:lnTo>
                    <a:pt x="82" y="255"/>
                  </a:lnTo>
                  <a:lnTo>
                    <a:pt x="72" y="240"/>
                  </a:lnTo>
                  <a:lnTo>
                    <a:pt x="85" y="207"/>
                  </a:lnTo>
                  <a:lnTo>
                    <a:pt x="90" y="171"/>
                  </a:lnTo>
                  <a:lnTo>
                    <a:pt x="112" y="141"/>
                  </a:lnTo>
                  <a:lnTo>
                    <a:pt x="305" y="128"/>
                  </a:lnTo>
                  <a:lnTo>
                    <a:pt x="304" y="96"/>
                  </a:lnTo>
                  <a:lnTo>
                    <a:pt x="363" y="97"/>
                  </a:lnTo>
                  <a:lnTo>
                    <a:pt x="944" y="40"/>
                  </a:lnTo>
                  <a:lnTo>
                    <a:pt x="1232" y="0"/>
                  </a:lnTo>
                  <a:lnTo>
                    <a:pt x="1226" y="44"/>
                  </a:lnTo>
                  <a:lnTo>
                    <a:pt x="1207" y="58"/>
                  </a:lnTo>
                  <a:lnTo>
                    <a:pt x="1181" y="105"/>
                  </a:lnTo>
                  <a:lnTo>
                    <a:pt x="1161" y="101"/>
                  </a:lnTo>
                  <a:lnTo>
                    <a:pt x="1139" y="114"/>
                  </a:lnTo>
                  <a:lnTo>
                    <a:pt x="1123" y="138"/>
                  </a:lnTo>
                  <a:lnTo>
                    <a:pt x="1101" y="123"/>
                  </a:lnTo>
                  <a:lnTo>
                    <a:pt x="1069" y="153"/>
                  </a:lnTo>
                  <a:lnTo>
                    <a:pt x="1064" y="177"/>
                  </a:lnTo>
                  <a:lnTo>
                    <a:pt x="924" y="264"/>
                  </a:lnTo>
                  <a:lnTo>
                    <a:pt x="916" y="297"/>
                  </a:lnTo>
                  <a:lnTo>
                    <a:pt x="879" y="315"/>
                  </a:lnTo>
                  <a:lnTo>
                    <a:pt x="880" y="359"/>
                  </a:lnTo>
                  <a:lnTo>
                    <a:pt x="691" y="384"/>
                  </a:lnTo>
                  <a:lnTo>
                    <a:pt x="308" y="419"/>
                  </a:lnTo>
                  <a:lnTo>
                    <a:pt x="0" y="438"/>
                  </a:lnTo>
                  <a:close/>
                </a:path>
              </a:pathLst>
            </a:custGeom>
            <a:solidFill>
              <a:schemeClr val="accent2">
                <a:lumMod val="60000"/>
                <a:lumOff val="4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2" name="Freeform 57"/>
            <p:cNvSpPr>
              <a:spLocks noChangeAspect="1"/>
            </p:cNvSpPr>
            <p:nvPr/>
          </p:nvSpPr>
          <p:spPr bwMode="auto">
            <a:xfrm>
              <a:off x="1562100" y="3979863"/>
              <a:ext cx="1108075" cy="1169988"/>
            </a:xfrm>
            <a:custGeom>
              <a:avLst/>
              <a:gdLst/>
              <a:ahLst/>
              <a:cxnLst>
                <a:cxn ang="0">
                  <a:pos x="40" y="803"/>
                </a:cxn>
                <a:cxn ang="0">
                  <a:pos x="1060" y="26"/>
                </a:cxn>
                <a:cxn ang="0">
                  <a:pos x="1132" y="435"/>
                </a:cxn>
                <a:cxn ang="0">
                  <a:pos x="1161" y="467"/>
                </a:cxn>
                <a:cxn ang="0">
                  <a:pos x="1252" y="479"/>
                </a:cxn>
                <a:cxn ang="0">
                  <a:pos x="1323" y="485"/>
                </a:cxn>
                <a:cxn ang="0">
                  <a:pos x="1386" y="519"/>
                </a:cxn>
                <a:cxn ang="0">
                  <a:pos x="1471" y="573"/>
                </a:cxn>
                <a:cxn ang="0">
                  <a:pos x="1511" y="548"/>
                </a:cxn>
                <a:cxn ang="0">
                  <a:pos x="1664" y="544"/>
                </a:cxn>
                <a:cxn ang="0">
                  <a:pos x="1830" y="569"/>
                </a:cxn>
                <a:cxn ang="0">
                  <a:pos x="1936" y="600"/>
                </a:cxn>
                <a:cxn ang="0">
                  <a:pos x="1971" y="928"/>
                </a:cxn>
                <a:cxn ang="0">
                  <a:pos x="2020" y="1112"/>
                </a:cxn>
                <a:cxn ang="0">
                  <a:pos x="2004" y="1236"/>
                </a:cxn>
                <a:cxn ang="0">
                  <a:pos x="1966" y="1315"/>
                </a:cxn>
                <a:cxn ang="0">
                  <a:pos x="1834" y="1398"/>
                </a:cxn>
                <a:cxn ang="0">
                  <a:pos x="1842" y="1314"/>
                </a:cxn>
                <a:cxn ang="0">
                  <a:pos x="1793" y="1368"/>
                </a:cxn>
                <a:cxn ang="0">
                  <a:pos x="1786" y="1431"/>
                </a:cxn>
                <a:cxn ang="0">
                  <a:pos x="1577" y="1586"/>
                </a:cxn>
                <a:cxn ang="0">
                  <a:pos x="1598" y="1552"/>
                </a:cxn>
                <a:cxn ang="0">
                  <a:pos x="1567" y="1525"/>
                </a:cxn>
                <a:cxn ang="0">
                  <a:pos x="1531" y="1551"/>
                </a:cxn>
                <a:cxn ang="0">
                  <a:pos x="1509" y="1566"/>
                </a:cxn>
                <a:cxn ang="0">
                  <a:pos x="1440" y="1628"/>
                </a:cxn>
                <a:cxn ang="0">
                  <a:pos x="1384" y="1686"/>
                </a:cxn>
                <a:cxn ang="0">
                  <a:pos x="1423" y="1721"/>
                </a:cxn>
                <a:cxn ang="0">
                  <a:pos x="1389" y="1770"/>
                </a:cxn>
                <a:cxn ang="0">
                  <a:pos x="1348" y="1797"/>
                </a:cxn>
                <a:cxn ang="0">
                  <a:pos x="1394" y="1958"/>
                </a:cxn>
                <a:cxn ang="0">
                  <a:pos x="1325" y="2025"/>
                </a:cxn>
                <a:cxn ang="0">
                  <a:pos x="1125" y="1952"/>
                </a:cxn>
                <a:cxn ang="0">
                  <a:pos x="1069" y="1833"/>
                </a:cxn>
                <a:cxn ang="0">
                  <a:pos x="1059" y="1728"/>
                </a:cxn>
                <a:cxn ang="0">
                  <a:pos x="870" y="1403"/>
                </a:cxn>
                <a:cxn ang="0">
                  <a:pos x="726" y="1296"/>
                </a:cxn>
                <a:cxn ang="0">
                  <a:pos x="625" y="1288"/>
                </a:cxn>
                <a:cxn ang="0">
                  <a:pos x="496" y="1428"/>
                </a:cxn>
                <a:cxn ang="0">
                  <a:pos x="362" y="1356"/>
                </a:cxn>
                <a:cxn ang="0">
                  <a:pos x="268" y="1171"/>
                </a:cxn>
                <a:cxn ang="0">
                  <a:pos x="86" y="928"/>
                </a:cxn>
                <a:cxn ang="0">
                  <a:pos x="11" y="841"/>
                </a:cxn>
              </a:cxnLst>
              <a:rect l="0" t="0" r="r" b="b"/>
              <a:pathLst>
                <a:path w="2021" h="2048">
                  <a:moveTo>
                    <a:pt x="11" y="841"/>
                  </a:moveTo>
                  <a:lnTo>
                    <a:pt x="0" y="802"/>
                  </a:lnTo>
                  <a:lnTo>
                    <a:pt x="40" y="803"/>
                  </a:lnTo>
                  <a:lnTo>
                    <a:pt x="549" y="856"/>
                  </a:lnTo>
                  <a:lnTo>
                    <a:pt x="626" y="0"/>
                  </a:lnTo>
                  <a:lnTo>
                    <a:pt x="1060" y="26"/>
                  </a:lnTo>
                  <a:lnTo>
                    <a:pt x="1048" y="396"/>
                  </a:lnTo>
                  <a:lnTo>
                    <a:pt x="1089" y="433"/>
                  </a:lnTo>
                  <a:lnTo>
                    <a:pt x="1132" y="435"/>
                  </a:lnTo>
                  <a:lnTo>
                    <a:pt x="1142" y="419"/>
                  </a:lnTo>
                  <a:lnTo>
                    <a:pt x="1163" y="443"/>
                  </a:lnTo>
                  <a:lnTo>
                    <a:pt x="1161" y="467"/>
                  </a:lnTo>
                  <a:lnTo>
                    <a:pt x="1201" y="472"/>
                  </a:lnTo>
                  <a:lnTo>
                    <a:pt x="1229" y="486"/>
                  </a:lnTo>
                  <a:lnTo>
                    <a:pt x="1252" y="479"/>
                  </a:lnTo>
                  <a:lnTo>
                    <a:pt x="1276" y="495"/>
                  </a:lnTo>
                  <a:lnTo>
                    <a:pt x="1283" y="482"/>
                  </a:lnTo>
                  <a:lnTo>
                    <a:pt x="1323" y="485"/>
                  </a:lnTo>
                  <a:lnTo>
                    <a:pt x="1346" y="533"/>
                  </a:lnTo>
                  <a:lnTo>
                    <a:pt x="1362" y="547"/>
                  </a:lnTo>
                  <a:lnTo>
                    <a:pt x="1386" y="519"/>
                  </a:lnTo>
                  <a:lnTo>
                    <a:pt x="1431" y="557"/>
                  </a:lnTo>
                  <a:lnTo>
                    <a:pt x="1460" y="536"/>
                  </a:lnTo>
                  <a:lnTo>
                    <a:pt x="1471" y="573"/>
                  </a:lnTo>
                  <a:lnTo>
                    <a:pt x="1474" y="547"/>
                  </a:lnTo>
                  <a:lnTo>
                    <a:pt x="1504" y="525"/>
                  </a:lnTo>
                  <a:lnTo>
                    <a:pt x="1511" y="548"/>
                  </a:lnTo>
                  <a:lnTo>
                    <a:pt x="1553" y="541"/>
                  </a:lnTo>
                  <a:lnTo>
                    <a:pt x="1582" y="572"/>
                  </a:lnTo>
                  <a:lnTo>
                    <a:pt x="1664" y="544"/>
                  </a:lnTo>
                  <a:lnTo>
                    <a:pt x="1743" y="536"/>
                  </a:lnTo>
                  <a:lnTo>
                    <a:pt x="1768" y="525"/>
                  </a:lnTo>
                  <a:lnTo>
                    <a:pt x="1830" y="569"/>
                  </a:lnTo>
                  <a:lnTo>
                    <a:pt x="1870" y="583"/>
                  </a:lnTo>
                  <a:lnTo>
                    <a:pt x="1884" y="602"/>
                  </a:lnTo>
                  <a:lnTo>
                    <a:pt x="1936" y="600"/>
                  </a:lnTo>
                  <a:lnTo>
                    <a:pt x="1938" y="703"/>
                  </a:lnTo>
                  <a:lnTo>
                    <a:pt x="1946" y="904"/>
                  </a:lnTo>
                  <a:lnTo>
                    <a:pt x="1971" y="928"/>
                  </a:lnTo>
                  <a:lnTo>
                    <a:pt x="1977" y="979"/>
                  </a:lnTo>
                  <a:lnTo>
                    <a:pt x="2021" y="1051"/>
                  </a:lnTo>
                  <a:lnTo>
                    <a:pt x="2020" y="1112"/>
                  </a:lnTo>
                  <a:lnTo>
                    <a:pt x="1995" y="1170"/>
                  </a:lnTo>
                  <a:lnTo>
                    <a:pt x="1995" y="1202"/>
                  </a:lnTo>
                  <a:lnTo>
                    <a:pt x="2004" y="1236"/>
                  </a:lnTo>
                  <a:lnTo>
                    <a:pt x="2000" y="1269"/>
                  </a:lnTo>
                  <a:lnTo>
                    <a:pt x="1985" y="1288"/>
                  </a:lnTo>
                  <a:lnTo>
                    <a:pt x="1966" y="1315"/>
                  </a:lnTo>
                  <a:lnTo>
                    <a:pt x="1979" y="1331"/>
                  </a:lnTo>
                  <a:lnTo>
                    <a:pt x="1897" y="1359"/>
                  </a:lnTo>
                  <a:lnTo>
                    <a:pt x="1834" y="1398"/>
                  </a:lnTo>
                  <a:lnTo>
                    <a:pt x="1873" y="1365"/>
                  </a:lnTo>
                  <a:lnTo>
                    <a:pt x="1830" y="1365"/>
                  </a:lnTo>
                  <a:lnTo>
                    <a:pt x="1842" y="1314"/>
                  </a:lnTo>
                  <a:lnTo>
                    <a:pt x="1807" y="1343"/>
                  </a:lnTo>
                  <a:lnTo>
                    <a:pt x="1791" y="1334"/>
                  </a:lnTo>
                  <a:lnTo>
                    <a:pt x="1793" y="1368"/>
                  </a:lnTo>
                  <a:lnTo>
                    <a:pt x="1806" y="1374"/>
                  </a:lnTo>
                  <a:lnTo>
                    <a:pt x="1808" y="1407"/>
                  </a:lnTo>
                  <a:lnTo>
                    <a:pt x="1786" y="1431"/>
                  </a:lnTo>
                  <a:lnTo>
                    <a:pt x="1768" y="1430"/>
                  </a:lnTo>
                  <a:lnTo>
                    <a:pt x="1765" y="1467"/>
                  </a:lnTo>
                  <a:lnTo>
                    <a:pt x="1577" y="1586"/>
                  </a:lnTo>
                  <a:lnTo>
                    <a:pt x="1579" y="1574"/>
                  </a:lnTo>
                  <a:lnTo>
                    <a:pt x="1666" y="1515"/>
                  </a:lnTo>
                  <a:lnTo>
                    <a:pt x="1598" y="1552"/>
                  </a:lnTo>
                  <a:lnTo>
                    <a:pt x="1605" y="1518"/>
                  </a:lnTo>
                  <a:lnTo>
                    <a:pt x="1584" y="1537"/>
                  </a:lnTo>
                  <a:lnTo>
                    <a:pt x="1567" y="1525"/>
                  </a:lnTo>
                  <a:lnTo>
                    <a:pt x="1558" y="1552"/>
                  </a:lnTo>
                  <a:lnTo>
                    <a:pt x="1528" y="1525"/>
                  </a:lnTo>
                  <a:lnTo>
                    <a:pt x="1531" y="1551"/>
                  </a:lnTo>
                  <a:lnTo>
                    <a:pt x="1567" y="1574"/>
                  </a:lnTo>
                  <a:lnTo>
                    <a:pt x="1526" y="1596"/>
                  </a:lnTo>
                  <a:lnTo>
                    <a:pt x="1509" y="1566"/>
                  </a:lnTo>
                  <a:lnTo>
                    <a:pt x="1494" y="1646"/>
                  </a:lnTo>
                  <a:lnTo>
                    <a:pt x="1478" y="1615"/>
                  </a:lnTo>
                  <a:lnTo>
                    <a:pt x="1440" y="1628"/>
                  </a:lnTo>
                  <a:lnTo>
                    <a:pt x="1434" y="1647"/>
                  </a:lnTo>
                  <a:lnTo>
                    <a:pt x="1451" y="1682"/>
                  </a:lnTo>
                  <a:lnTo>
                    <a:pt x="1384" y="1686"/>
                  </a:lnTo>
                  <a:lnTo>
                    <a:pt x="1408" y="1693"/>
                  </a:lnTo>
                  <a:lnTo>
                    <a:pt x="1410" y="1728"/>
                  </a:lnTo>
                  <a:lnTo>
                    <a:pt x="1423" y="1721"/>
                  </a:lnTo>
                  <a:lnTo>
                    <a:pt x="1416" y="1743"/>
                  </a:lnTo>
                  <a:lnTo>
                    <a:pt x="1388" y="1796"/>
                  </a:lnTo>
                  <a:lnTo>
                    <a:pt x="1389" y="1770"/>
                  </a:lnTo>
                  <a:lnTo>
                    <a:pt x="1369" y="1792"/>
                  </a:lnTo>
                  <a:lnTo>
                    <a:pt x="1342" y="1760"/>
                  </a:lnTo>
                  <a:lnTo>
                    <a:pt x="1348" y="1797"/>
                  </a:lnTo>
                  <a:lnTo>
                    <a:pt x="1398" y="1802"/>
                  </a:lnTo>
                  <a:lnTo>
                    <a:pt x="1377" y="1855"/>
                  </a:lnTo>
                  <a:lnTo>
                    <a:pt x="1394" y="1958"/>
                  </a:lnTo>
                  <a:lnTo>
                    <a:pt x="1439" y="2046"/>
                  </a:lnTo>
                  <a:lnTo>
                    <a:pt x="1383" y="2048"/>
                  </a:lnTo>
                  <a:lnTo>
                    <a:pt x="1325" y="2025"/>
                  </a:lnTo>
                  <a:lnTo>
                    <a:pt x="1275" y="2026"/>
                  </a:lnTo>
                  <a:lnTo>
                    <a:pt x="1207" y="1985"/>
                  </a:lnTo>
                  <a:lnTo>
                    <a:pt x="1125" y="1952"/>
                  </a:lnTo>
                  <a:lnTo>
                    <a:pt x="1114" y="1919"/>
                  </a:lnTo>
                  <a:lnTo>
                    <a:pt x="1097" y="1868"/>
                  </a:lnTo>
                  <a:lnTo>
                    <a:pt x="1069" y="1833"/>
                  </a:lnTo>
                  <a:lnTo>
                    <a:pt x="1072" y="1796"/>
                  </a:lnTo>
                  <a:lnTo>
                    <a:pt x="1057" y="1781"/>
                  </a:lnTo>
                  <a:lnTo>
                    <a:pt x="1059" y="1728"/>
                  </a:lnTo>
                  <a:lnTo>
                    <a:pt x="1010" y="1686"/>
                  </a:lnTo>
                  <a:lnTo>
                    <a:pt x="958" y="1607"/>
                  </a:lnTo>
                  <a:lnTo>
                    <a:pt x="870" y="1403"/>
                  </a:lnTo>
                  <a:lnTo>
                    <a:pt x="805" y="1350"/>
                  </a:lnTo>
                  <a:lnTo>
                    <a:pt x="784" y="1302"/>
                  </a:lnTo>
                  <a:lnTo>
                    <a:pt x="726" y="1296"/>
                  </a:lnTo>
                  <a:lnTo>
                    <a:pt x="679" y="1288"/>
                  </a:lnTo>
                  <a:lnTo>
                    <a:pt x="636" y="1270"/>
                  </a:lnTo>
                  <a:lnTo>
                    <a:pt x="625" y="1288"/>
                  </a:lnTo>
                  <a:lnTo>
                    <a:pt x="579" y="1288"/>
                  </a:lnTo>
                  <a:lnTo>
                    <a:pt x="539" y="1387"/>
                  </a:lnTo>
                  <a:lnTo>
                    <a:pt x="496" y="1428"/>
                  </a:lnTo>
                  <a:lnTo>
                    <a:pt x="472" y="1428"/>
                  </a:lnTo>
                  <a:lnTo>
                    <a:pt x="395" y="1363"/>
                  </a:lnTo>
                  <a:lnTo>
                    <a:pt x="362" y="1356"/>
                  </a:lnTo>
                  <a:lnTo>
                    <a:pt x="286" y="1284"/>
                  </a:lnTo>
                  <a:lnTo>
                    <a:pt x="268" y="1230"/>
                  </a:lnTo>
                  <a:lnTo>
                    <a:pt x="268" y="1171"/>
                  </a:lnTo>
                  <a:lnTo>
                    <a:pt x="232" y="1090"/>
                  </a:lnTo>
                  <a:lnTo>
                    <a:pt x="171" y="1038"/>
                  </a:lnTo>
                  <a:lnTo>
                    <a:pt x="86" y="928"/>
                  </a:lnTo>
                  <a:lnTo>
                    <a:pt x="56" y="908"/>
                  </a:lnTo>
                  <a:lnTo>
                    <a:pt x="37" y="850"/>
                  </a:lnTo>
                  <a:lnTo>
                    <a:pt x="11" y="841"/>
                  </a:lnTo>
                  <a:close/>
                </a:path>
              </a:pathLst>
            </a:custGeom>
            <a:solidFill>
              <a:schemeClr val="accent2">
                <a:lumMod val="60000"/>
                <a:lumOff val="4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3" name="Freeform 58"/>
            <p:cNvSpPr>
              <a:spLocks noChangeAspect="1"/>
            </p:cNvSpPr>
            <p:nvPr/>
          </p:nvSpPr>
          <p:spPr bwMode="auto">
            <a:xfrm>
              <a:off x="1041400" y="3257550"/>
              <a:ext cx="447675" cy="608013"/>
            </a:xfrm>
            <a:custGeom>
              <a:avLst/>
              <a:gdLst/>
              <a:ahLst/>
              <a:cxnLst>
                <a:cxn ang="0">
                  <a:pos x="0" y="943"/>
                </a:cxn>
                <a:cxn ang="0">
                  <a:pos x="178" y="0"/>
                </a:cxn>
                <a:cxn ang="0">
                  <a:pos x="575" y="73"/>
                </a:cxn>
                <a:cxn ang="0">
                  <a:pos x="546" y="265"/>
                </a:cxn>
                <a:cxn ang="0">
                  <a:pos x="816" y="308"/>
                </a:cxn>
                <a:cxn ang="0">
                  <a:pos x="713" y="1069"/>
                </a:cxn>
                <a:cxn ang="0">
                  <a:pos x="0" y="943"/>
                </a:cxn>
              </a:cxnLst>
              <a:rect l="0" t="0" r="r" b="b"/>
              <a:pathLst>
                <a:path w="816" h="1069">
                  <a:moveTo>
                    <a:pt x="0" y="943"/>
                  </a:moveTo>
                  <a:lnTo>
                    <a:pt x="178" y="0"/>
                  </a:lnTo>
                  <a:lnTo>
                    <a:pt x="575" y="73"/>
                  </a:lnTo>
                  <a:lnTo>
                    <a:pt x="546" y="265"/>
                  </a:lnTo>
                  <a:lnTo>
                    <a:pt x="816" y="308"/>
                  </a:lnTo>
                  <a:lnTo>
                    <a:pt x="713" y="1069"/>
                  </a:lnTo>
                  <a:lnTo>
                    <a:pt x="0" y="943"/>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4" name="Freeform 59"/>
            <p:cNvSpPr>
              <a:spLocks noChangeAspect="1"/>
            </p:cNvSpPr>
            <p:nvPr/>
          </p:nvSpPr>
          <p:spPr bwMode="auto">
            <a:xfrm>
              <a:off x="4057650" y="2850548"/>
              <a:ext cx="127000" cy="273050"/>
            </a:xfrm>
            <a:custGeom>
              <a:avLst/>
              <a:gdLst/>
              <a:ahLst/>
              <a:cxnLst>
                <a:cxn ang="0">
                  <a:pos x="0" y="61"/>
                </a:cxn>
                <a:cxn ang="0">
                  <a:pos x="38" y="198"/>
                </a:cxn>
                <a:cxn ang="0">
                  <a:pos x="45" y="285"/>
                </a:cxn>
                <a:cxn ang="0">
                  <a:pos x="85" y="374"/>
                </a:cxn>
                <a:cxn ang="0">
                  <a:pos x="107" y="480"/>
                </a:cxn>
                <a:cxn ang="0">
                  <a:pos x="211" y="458"/>
                </a:cxn>
                <a:cxn ang="0">
                  <a:pos x="191" y="292"/>
                </a:cxn>
                <a:cxn ang="0">
                  <a:pos x="203" y="176"/>
                </a:cxn>
                <a:cxn ang="0">
                  <a:pos x="229" y="122"/>
                </a:cxn>
                <a:cxn ang="0">
                  <a:pos x="232" y="0"/>
                </a:cxn>
                <a:cxn ang="0">
                  <a:pos x="0" y="61"/>
                </a:cxn>
              </a:cxnLst>
              <a:rect l="0" t="0" r="r" b="b"/>
              <a:pathLst>
                <a:path w="232" h="480">
                  <a:moveTo>
                    <a:pt x="0" y="61"/>
                  </a:moveTo>
                  <a:lnTo>
                    <a:pt x="38" y="198"/>
                  </a:lnTo>
                  <a:lnTo>
                    <a:pt x="45" y="285"/>
                  </a:lnTo>
                  <a:lnTo>
                    <a:pt x="85" y="374"/>
                  </a:lnTo>
                  <a:lnTo>
                    <a:pt x="107" y="480"/>
                  </a:lnTo>
                  <a:lnTo>
                    <a:pt x="211" y="458"/>
                  </a:lnTo>
                  <a:lnTo>
                    <a:pt x="191" y="292"/>
                  </a:lnTo>
                  <a:lnTo>
                    <a:pt x="203" y="176"/>
                  </a:lnTo>
                  <a:lnTo>
                    <a:pt x="229" y="122"/>
                  </a:lnTo>
                  <a:lnTo>
                    <a:pt x="232" y="0"/>
                  </a:lnTo>
                  <a:lnTo>
                    <a:pt x="0" y="61"/>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5" name="Freeform 60"/>
            <p:cNvSpPr>
              <a:spLocks noChangeAspect="1"/>
            </p:cNvSpPr>
            <p:nvPr/>
          </p:nvSpPr>
          <p:spPr bwMode="auto">
            <a:xfrm>
              <a:off x="3446463" y="3551238"/>
              <a:ext cx="612775" cy="377825"/>
            </a:xfrm>
            <a:custGeom>
              <a:avLst/>
              <a:gdLst/>
              <a:ahLst/>
              <a:cxnLst>
                <a:cxn ang="0">
                  <a:pos x="104" y="591"/>
                </a:cxn>
                <a:cxn ang="0">
                  <a:pos x="141" y="528"/>
                </a:cxn>
                <a:cxn ang="0">
                  <a:pos x="217" y="453"/>
                </a:cxn>
                <a:cxn ang="0">
                  <a:pos x="309" y="477"/>
                </a:cxn>
                <a:cxn ang="0">
                  <a:pos x="361" y="477"/>
                </a:cxn>
                <a:cxn ang="0">
                  <a:pos x="437" y="439"/>
                </a:cxn>
                <a:cxn ang="0">
                  <a:pos x="451" y="387"/>
                </a:cxn>
                <a:cxn ang="0">
                  <a:pos x="514" y="197"/>
                </a:cxn>
                <a:cxn ang="0">
                  <a:pos x="591" y="150"/>
                </a:cxn>
                <a:cxn ang="0">
                  <a:pos x="656" y="76"/>
                </a:cxn>
                <a:cxn ang="0">
                  <a:pos x="746" y="48"/>
                </a:cxn>
                <a:cxn ang="0">
                  <a:pos x="796" y="18"/>
                </a:cxn>
                <a:cxn ang="0">
                  <a:pos x="851" y="66"/>
                </a:cxn>
                <a:cxn ang="0">
                  <a:pos x="865" y="109"/>
                </a:cxn>
                <a:cxn ang="0">
                  <a:pos x="851" y="183"/>
                </a:cxn>
                <a:cxn ang="0">
                  <a:pos x="892" y="189"/>
                </a:cxn>
                <a:cxn ang="0">
                  <a:pos x="951" y="204"/>
                </a:cxn>
                <a:cxn ang="0">
                  <a:pos x="1013" y="234"/>
                </a:cxn>
                <a:cxn ang="0">
                  <a:pos x="1005" y="279"/>
                </a:cxn>
                <a:cxn ang="0">
                  <a:pos x="991" y="286"/>
                </a:cxn>
                <a:cxn ang="0">
                  <a:pos x="911" y="232"/>
                </a:cxn>
                <a:cxn ang="0">
                  <a:pos x="1015" y="302"/>
                </a:cxn>
                <a:cxn ang="0">
                  <a:pos x="1031" y="332"/>
                </a:cxn>
                <a:cxn ang="0">
                  <a:pos x="1018" y="335"/>
                </a:cxn>
                <a:cxn ang="0">
                  <a:pos x="1008" y="348"/>
                </a:cxn>
                <a:cxn ang="0">
                  <a:pos x="1004" y="366"/>
                </a:cxn>
                <a:cxn ang="0">
                  <a:pos x="949" y="322"/>
                </a:cxn>
                <a:cxn ang="0">
                  <a:pos x="997" y="371"/>
                </a:cxn>
                <a:cxn ang="0">
                  <a:pos x="1030" y="379"/>
                </a:cxn>
                <a:cxn ang="0">
                  <a:pos x="1038" y="389"/>
                </a:cxn>
                <a:cxn ang="0">
                  <a:pos x="1025" y="411"/>
                </a:cxn>
                <a:cxn ang="0">
                  <a:pos x="986" y="384"/>
                </a:cxn>
                <a:cxn ang="0">
                  <a:pos x="944" y="367"/>
                </a:cxn>
                <a:cxn ang="0">
                  <a:pos x="981" y="396"/>
                </a:cxn>
                <a:cxn ang="0">
                  <a:pos x="1025" y="429"/>
                </a:cxn>
                <a:cxn ang="0">
                  <a:pos x="1043" y="414"/>
                </a:cxn>
                <a:cxn ang="0">
                  <a:pos x="1086" y="416"/>
                </a:cxn>
                <a:cxn ang="0">
                  <a:pos x="1098" y="467"/>
                </a:cxn>
                <a:cxn ang="0">
                  <a:pos x="651" y="573"/>
                </a:cxn>
                <a:cxn ang="0">
                  <a:pos x="0" y="663"/>
                </a:cxn>
              </a:cxnLst>
              <a:rect l="0" t="0" r="r" b="b"/>
              <a:pathLst>
                <a:path w="1118" h="663">
                  <a:moveTo>
                    <a:pt x="0" y="663"/>
                  </a:moveTo>
                  <a:lnTo>
                    <a:pt x="104" y="591"/>
                  </a:lnTo>
                  <a:lnTo>
                    <a:pt x="106" y="576"/>
                  </a:lnTo>
                  <a:lnTo>
                    <a:pt x="141" y="528"/>
                  </a:lnTo>
                  <a:lnTo>
                    <a:pt x="178" y="501"/>
                  </a:lnTo>
                  <a:lnTo>
                    <a:pt x="217" y="453"/>
                  </a:lnTo>
                  <a:lnTo>
                    <a:pt x="257" y="501"/>
                  </a:lnTo>
                  <a:lnTo>
                    <a:pt x="309" y="477"/>
                  </a:lnTo>
                  <a:lnTo>
                    <a:pt x="329" y="492"/>
                  </a:lnTo>
                  <a:lnTo>
                    <a:pt x="361" y="477"/>
                  </a:lnTo>
                  <a:lnTo>
                    <a:pt x="380" y="449"/>
                  </a:lnTo>
                  <a:lnTo>
                    <a:pt x="437" y="439"/>
                  </a:lnTo>
                  <a:lnTo>
                    <a:pt x="465" y="399"/>
                  </a:lnTo>
                  <a:lnTo>
                    <a:pt x="451" y="387"/>
                  </a:lnTo>
                  <a:lnTo>
                    <a:pt x="502" y="261"/>
                  </a:lnTo>
                  <a:lnTo>
                    <a:pt x="514" y="197"/>
                  </a:lnTo>
                  <a:lnTo>
                    <a:pt x="565" y="223"/>
                  </a:lnTo>
                  <a:lnTo>
                    <a:pt x="591" y="150"/>
                  </a:lnTo>
                  <a:lnTo>
                    <a:pt x="617" y="145"/>
                  </a:lnTo>
                  <a:lnTo>
                    <a:pt x="656" y="76"/>
                  </a:lnTo>
                  <a:lnTo>
                    <a:pt x="667" y="0"/>
                  </a:lnTo>
                  <a:lnTo>
                    <a:pt x="746" y="48"/>
                  </a:lnTo>
                  <a:lnTo>
                    <a:pt x="759" y="9"/>
                  </a:lnTo>
                  <a:lnTo>
                    <a:pt x="796" y="18"/>
                  </a:lnTo>
                  <a:lnTo>
                    <a:pt x="817" y="51"/>
                  </a:lnTo>
                  <a:lnTo>
                    <a:pt x="851" y="66"/>
                  </a:lnTo>
                  <a:lnTo>
                    <a:pt x="868" y="90"/>
                  </a:lnTo>
                  <a:lnTo>
                    <a:pt x="865" y="109"/>
                  </a:lnTo>
                  <a:lnTo>
                    <a:pt x="843" y="153"/>
                  </a:lnTo>
                  <a:lnTo>
                    <a:pt x="851" y="183"/>
                  </a:lnTo>
                  <a:lnTo>
                    <a:pt x="880" y="171"/>
                  </a:lnTo>
                  <a:lnTo>
                    <a:pt x="892" y="189"/>
                  </a:lnTo>
                  <a:lnTo>
                    <a:pt x="902" y="201"/>
                  </a:lnTo>
                  <a:lnTo>
                    <a:pt x="951" y="204"/>
                  </a:lnTo>
                  <a:lnTo>
                    <a:pt x="966" y="223"/>
                  </a:lnTo>
                  <a:lnTo>
                    <a:pt x="1013" y="234"/>
                  </a:lnTo>
                  <a:lnTo>
                    <a:pt x="1002" y="250"/>
                  </a:lnTo>
                  <a:lnTo>
                    <a:pt x="1005" y="279"/>
                  </a:lnTo>
                  <a:lnTo>
                    <a:pt x="1009" y="292"/>
                  </a:lnTo>
                  <a:lnTo>
                    <a:pt x="991" y="286"/>
                  </a:lnTo>
                  <a:lnTo>
                    <a:pt x="960" y="268"/>
                  </a:lnTo>
                  <a:lnTo>
                    <a:pt x="911" y="232"/>
                  </a:lnTo>
                  <a:lnTo>
                    <a:pt x="980" y="301"/>
                  </a:lnTo>
                  <a:lnTo>
                    <a:pt x="1015" y="302"/>
                  </a:lnTo>
                  <a:lnTo>
                    <a:pt x="997" y="312"/>
                  </a:lnTo>
                  <a:lnTo>
                    <a:pt x="1031" y="332"/>
                  </a:lnTo>
                  <a:lnTo>
                    <a:pt x="1030" y="347"/>
                  </a:lnTo>
                  <a:lnTo>
                    <a:pt x="1018" y="335"/>
                  </a:lnTo>
                  <a:lnTo>
                    <a:pt x="1004" y="336"/>
                  </a:lnTo>
                  <a:lnTo>
                    <a:pt x="1008" y="348"/>
                  </a:lnTo>
                  <a:lnTo>
                    <a:pt x="1018" y="360"/>
                  </a:lnTo>
                  <a:lnTo>
                    <a:pt x="1004" y="366"/>
                  </a:lnTo>
                  <a:lnTo>
                    <a:pt x="965" y="336"/>
                  </a:lnTo>
                  <a:lnTo>
                    <a:pt x="949" y="322"/>
                  </a:lnTo>
                  <a:lnTo>
                    <a:pt x="959" y="341"/>
                  </a:lnTo>
                  <a:lnTo>
                    <a:pt x="997" y="371"/>
                  </a:lnTo>
                  <a:lnTo>
                    <a:pt x="1013" y="372"/>
                  </a:lnTo>
                  <a:lnTo>
                    <a:pt x="1030" y="379"/>
                  </a:lnTo>
                  <a:lnTo>
                    <a:pt x="1028" y="389"/>
                  </a:lnTo>
                  <a:lnTo>
                    <a:pt x="1038" y="389"/>
                  </a:lnTo>
                  <a:lnTo>
                    <a:pt x="1042" y="400"/>
                  </a:lnTo>
                  <a:lnTo>
                    <a:pt x="1025" y="411"/>
                  </a:lnTo>
                  <a:lnTo>
                    <a:pt x="997" y="400"/>
                  </a:lnTo>
                  <a:lnTo>
                    <a:pt x="986" y="384"/>
                  </a:lnTo>
                  <a:lnTo>
                    <a:pt x="951" y="379"/>
                  </a:lnTo>
                  <a:lnTo>
                    <a:pt x="944" y="367"/>
                  </a:lnTo>
                  <a:lnTo>
                    <a:pt x="931" y="383"/>
                  </a:lnTo>
                  <a:lnTo>
                    <a:pt x="981" y="396"/>
                  </a:lnTo>
                  <a:lnTo>
                    <a:pt x="984" y="409"/>
                  </a:lnTo>
                  <a:lnTo>
                    <a:pt x="1025" y="429"/>
                  </a:lnTo>
                  <a:lnTo>
                    <a:pt x="1040" y="429"/>
                  </a:lnTo>
                  <a:lnTo>
                    <a:pt x="1043" y="414"/>
                  </a:lnTo>
                  <a:lnTo>
                    <a:pt x="1059" y="418"/>
                  </a:lnTo>
                  <a:lnTo>
                    <a:pt x="1086" y="416"/>
                  </a:lnTo>
                  <a:lnTo>
                    <a:pt x="1118" y="477"/>
                  </a:lnTo>
                  <a:lnTo>
                    <a:pt x="1098" y="467"/>
                  </a:lnTo>
                  <a:lnTo>
                    <a:pt x="1091" y="486"/>
                  </a:lnTo>
                  <a:lnTo>
                    <a:pt x="651" y="573"/>
                  </a:lnTo>
                  <a:lnTo>
                    <a:pt x="288" y="623"/>
                  </a:lnTo>
                  <a:lnTo>
                    <a:pt x="0" y="663"/>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6" name="Freeform 61"/>
            <p:cNvSpPr>
              <a:spLocks noChangeAspect="1"/>
            </p:cNvSpPr>
            <p:nvPr/>
          </p:nvSpPr>
          <p:spPr bwMode="auto">
            <a:xfrm>
              <a:off x="4032250" y="3656013"/>
              <a:ext cx="33338" cy="107950"/>
            </a:xfrm>
            <a:custGeom>
              <a:avLst/>
              <a:gdLst/>
              <a:ahLst/>
              <a:cxnLst>
                <a:cxn ang="0">
                  <a:pos x="0" y="107"/>
                </a:cxn>
                <a:cxn ang="0">
                  <a:pos x="0" y="165"/>
                </a:cxn>
                <a:cxn ang="0">
                  <a:pos x="15" y="189"/>
                </a:cxn>
                <a:cxn ang="0">
                  <a:pos x="22" y="120"/>
                </a:cxn>
                <a:cxn ang="0">
                  <a:pos x="45" y="90"/>
                </a:cxn>
                <a:cxn ang="0">
                  <a:pos x="62" y="0"/>
                </a:cxn>
                <a:cxn ang="0">
                  <a:pos x="27" y="19"/>
                </a:cxn>
                <a:cxn ang="0">
                  <a:pos x="0" y="107"/>
                </a:cxn>
              </a:cxnLst>
              <a:rect l="0" t="0" r="r" b="b"/>
              <a:pathLst>
                <a:path w="62" h="189">
                  <a:moveTo>
                    <a:pt x="0" y="107"/>
                  </a:moveTo>
                  <a:lnTo>
                    <a:pt x="0" y="165"/>
                  </a:lnTo>
                  <a:lnTo>
                    <a:pt x="15" y="189"/>
                  </a:lnTo>
                  <a:lnTo>
                    <a:pt x="22" y="120"/>
                  </a:lnTo>
                  <a:lnTo>
                    <a:pt x="45" y="90"/>
                  </a:lnTo>
                  <a:lnTo>
                    <a:pt x="62" y="0"/>
                  </a:lnTo>
                  <a:lnTo>
                    <a:pt x="27" y="19"/>
                  </a:lnTo>
                  <a:lnTo>
                    <a:pt x="0" y="107"/>
                  </a:lnTo>
                  <a:close/>
                </a:path>
              </a:pathLst>
            </a:custGeom>
            <a:solidFill>
              <a:srgbClr val="00C6D7">
                <a:lumMod val="50000"/>
              </a:srgbClr>
            </a:solidFill>
            <a:ln w="3175"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7" name="Freeform 62"/>
            <p:cNvSpPr>
              <a:spLocks noChangeAspect="1"/>
            </p:cNvSpPr>
            <p:nvPr/>
          </p:nvSpPr>
          <p:spPr bwMode="auto">
            <a:xfrm>
              <a:off x="3508375" y="3451225"/>
              <a:ext cx="355600" cy="384175"/>
            </a:xfrm>
            <a:custGeom>
              <a:avLst/>
              <a:gdLst/>
              <a:ahLst/>
              <a:cxnLst>
                <a:cxn ang="0">
                  <a:pos x="0" y="466"/>
                </a:cxn>
                <a:cxn ang="0">
                  <a:pos x="26" y="559"/>
                </a:cxn>
                <a:cxn ang="0">
                  <a:pos x="54" y="591"/>
                </a:cxn>
                <a:cxn ang="0">
                  <a:pos x="108" y="625"/>
                </a:cxn>
                <a:cxn ang="0">
                  <a:pos x="148" y="673"/>
                </a:cxn>
                <a:cxn ang="0">
                  <a:pos x="200" y="649"/>
                </a:cxn>
                <a:cxn ang="0">
                  <a:pos x="220" y="664"/>
                </a:cxn>
                <a:cxn ang="0">
                  <a:pos x="252" y="649"/>
                </a:cxn>
                <a:cxn ang="0">
                  <a:pos x="271" y="621"/>
                </a:cxn>
                <a:cxn ang="0">
                  <a:pos x="328" y="611"/>
                </a:cxn>
                <a:cxn ang="0">
                  <a:pos x="356" y="571"/>
                </a:cxn>
                <a:cxn ang="0">
                  <a:pos x="342" y="559"/>
                </a:cxn>
                <a:cxn ang="0">
                  <a:pos x="393" y="433"/>
                </a:cxn>
                <a:cxn ang="0">
                  <a:pos x="405" y="369"/>
                </a:cxn>
                <a:cxn ang="0">
                  <a:pos x="456" y="395"/>
                </a:cxn>
                <a:cxn ang="0">
                  <a:pos x="482" y="322"/>
                </a:cxn>
                <a:cxn ang="0">
                  <a:pos x="508" y="317"/>
                </a:cxn>
                <a:cxn ang="0">
                  <a:pos x="547" y="248"/>
                </a:cxn>
                <a:cxn ang="0">
                  <a:pos x="558" y="172"/>
                </a:cxn>
                <a:cxn ang="0">
                  <a:pos x="637" y="220"/>
                </a:cxn>
                <a:cxn ang="0">
                  <a:pos x="650" y="181"/>
                </a:cxn>
                <a:cxn ang="0">
                  <a:pos x="630" y="151"/>
                </a:cxn>
                <a:cxn ang="0">
                  <a:pos x="594" y="135"/>
                </a:cxn>
                <a:cxn ang="0">
                  <a:pos x="550" y="140"/>
                </a:cxn>
                <a:cxn ang="0">
                  <a:pos x="537" y="166"/>
                </a:cxn>
                <a:cxn ang="0">
                  <a:pos x="458" y="189"/>
                </a:cxn>
                <a:cxn ang="0">
                  <a:pos x="407" y="249"/>
                </a:cxn>
                <a:cxn ang="0">
                  <a:pos x="392" y="151"/>
                </a:cxn>
                <a:cxn ang="0">
                  <a:pos x="251" y="177"/>
                </a:cxn>
                <a:cxn ang="0">
                  <a:pos x="224" y="0"/>
                </a:cxn>
                <a:cxn ang="0">
                  <a:pos x="204" y="15"/>
                </a:cxn>
                <a:cxn ang="0">
                  <a:pos x="217" y="49"/>
                </a:cxn>
                <a:cxn ang="0">
                  <a:pos x="198" y="205"/>
                </a:cxn>
                <a:cxn ang="0">
                  <a:pos x="173" y="238"/>
                </a:cxn>
                <a:cxn ang="0">
                  <a:pos x="97" y="298"/>
                </a:cxn>
                <a:cxn ang="0">
                  <a:pos x="82" y="365"/>
                </a:cxn>
                <a:cxn ang="0">
                  <a:pos x="54" y="346"/>
                </a:cxn>
                <a:cxn ang="0">
                  <a:pos x="44" y="426"/>
                </a:cxn>
                <a:cxn ang="0">
                  <a:pos x="0" y="466"/>
                </a:cxn>
              </a:cxnLst>
              <a:rect l="0" t="0" r="r" b="b"/>
              <a:pathLst>
                <a:path w="650" h="673">
                  <a:moveTo>
                    <a:pt x="0" y="466"/>
                  </a:moveTo>
                  <a:lnTo>
                    <a:pt x="26" y="559"/>
                  </a:lnTo>
                  <a:lnTo>
                    <a:pt x="54" y="591"/>
                  </a:lnTo>
                  <a:lnTo>
                    <a:pt x="108" y="625"/>
                  </a:lnTo>
                  <a:lnTo>
                    <a:pt x="148" y="673"/>
                  </a:lnTo>
                  <a:lnTo>
                    <a:pt x="200" y="649"/>
                  </a:lnTo>
                  <a:lnTo>
                    <a:pt x="220" y="664"/>
                  </a:lnTo>
                  <a:lnTo>
                    <a:pt x="252" y="649"/>
                  </a:lnTo>
                  <a:lnTo>
                    <a:pt x="271" y="621"/>
                  </a:lnTo>
                  <a:lnTo>
                    <a:pt x="328" y="611"/>
                  </a:lnTo>
                  <a:lnTo>
                    <a:pt x="356" y="571"/>
                  </a:lnTo>
                  <a:lnTo>
                    <a:pt x="342" y="559"/>
                  </a:lnTo>
                  <a:lnTo>
                    <a:pt x="393" y="433"/>
                  </a:lnTo>
                  <a:lnTo>
                    <a:pt x="405" y="369"/>
                  </a:lnTo>
                  <a:lnTo>
                    <a:pt x="456" y="395"/>
                  </a:lnTo>
                  <a:lnTo>
                    <a:pt x="482" y="322"/>
                  </a:lnTo>
                  <a:lnTo>
                    <a:pt x="508" y="317"/>
                  </a:lnTo>
                  <a:lnTo>
                    <a:pt x="547" y="248"/>
                  </a:lnTo>
                  <a:lnTo>
                    <a:pt x="558" y="172"/>
                  </a:lnTo>
                  <a:lnTo>
                    <a:pt x="637" y="220"/>
                  </a:lnTo>
                  <a:lnTo>
                    <a:pt x="650" y="181"/>
                  </a:lnTo>
                  <a:lnTo>
                    <a:pt x="630" y="151"/>
                  </a:lnTo>
                  <a:lnTo>
                    <a:pt x="594" y="135"/>
                  </a:lnTo>
                  <a:lnTo>
                    <a:pt x="550" y="140"/>
                  </a:lnTo>
                  <a:lnTo>
                    <a:pt x="537" y="166"/>
                  </a:lnTo>
                  <a:lnTo>
                    <a:pt x="458" y="189"/>
                  </a:lnTo>
                  <a:lnTo>
                    <a:pt x="407" y="249"/>
                  </a:lnTo>
                  <a:lnTo>
                    <a:pt x="392" y="151"/>
                  </a:lnTo>
                  <a:lnTo>
                    <a:pt x="251" y="177"/>
                  </a:lnTo>
                  <a:lnTo>
                    <a:pt x="224" y="0"/>
                  </a:lnTo>
                  <a:lnTo>
                    <a:pt x="204" y="15"/>
                  </a:lnTo>
                  <a:lnTo>
                    <a:pt x="217" y="49"/>
                  </a:lnTo>
                  <a:lnTo>
                    <a:pt x="198" y="205"/>
                  </a:lnTo>
                  <a:lnTo>
                    <a:pt x="173" y="238"/>
                  </a:lnTo>
                  <a:lnTo>
                    <a:pt x="97" y="298"/>
                  </a:lnTo>
                  <a:lnTo>
                    <a:pt x="82" y="365"/>
                  </a:lnTo>
                  <a:lnTo>
                    <a:pt x="54" y="346"/>
                  </a:lnTo>
                  <a:lnTo>
                    <a:pt x="44" y="426"/>
                  </a:lnTo>
                  <a:lnTo>
                    <a:pt x="0" y="466"/>
                  </a:lnTo>
                  <a:close/>
                </a:path>
              </a:pathLst>
            </a:custGeom>
            <a:solidFill>
              <a:schemeClr val="accent2">
                <a:lumMod val="20000"/>
                <a:lumOff val="8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8" name="Freeform 63"/>
            <p:cNvSpPr>
              <a:spLocks noChangeAspect="1"/>
            </p:cNvSpPr>
            <p:nvPr/>
          </p:nvSpPr>
          <p:spPr bwMode="auto">
            <a:xfrm>
              <a:off x="2684463" y="2854325"/>
              <a:ext cx="422275" cy="482600"/>
            </a:xfrm>
            <a:custGeom>
              <a:avLst/>
              <a:gdLst/>
              <a:ahLst/>
              <a:cxnLst>
                <a:cxn ang="0">
                  <a:pos x="0" y="256"/>
                </a:cxn>
                <a:cxn ang="0">
                  <a:pos x="20" y="321"/>
                </a:cxn>
                <a:cxn ang="0">
                  <a:pos x="17" y="422"/>
                </a:cxn>
                <a:cxn ang="0">
                  <a:pos x="110" y="483"/>
                </a:cxn>
                <a:cxn ang="0">
                  <a:pos x="147" y="527"/>
                </a:cxn>
                <a:cxn ang="0">
                  <a:pos x="200" y="564"/>
                </a:cxn>
                <a:cxn ang="0">
                  <a:pos x="220" y="588"/>
                </a:cxn>
                <a:cxn ang="0">
                  <a:pos x="232" y="655"/>
                </a:cxn>
                <a:cxn ang="0">
                  <a:pos x="247" y="753"/>
                </a:cxn>
                <a:cxn ang="0">
                  <a:pos x="319" y="844"/>
                </a:cxn>
                <a:cxn ang="0">
                  <a:pos x="698" y="816"/>
                </a:cxn>
                <a:cxn ang="0">
                  <a:pos x="676" y="686"/>
                </a:cxn>
                <a:cxn ang="0">
                  <a:pos x="689" y="551"/>
                </a:cxn>
                <a:cxn ang="0">
                  <a:pos x="713" y="491"/>
                </a:cxn>
                <a:cxn ang="0">
                  <a:pos x="711" y="437"/>
                </a:cxn>
                <a:cxn ang="0">
                  <a:pos x="758" y="315"/>
                </a:cxn>
                <a:cxn ang="0">
                  <a:pos x="765" y="283"/>
                </a:cxn>
                <a:cxn ang="0">
                  <a:pos x="751" y="276"/>
                </a:cxn>
                <a:cxn ang="0">
                  <a:pos x="733" y="302"/>
                </a:cxn>
                <a:cxn ang="0">
                  <a:pos x="717" y="365"/>
                </a:cxn>
                <a:cxn ang="0">
                  <a:pos x="687" y="372"/>
                </a:cxn>
                <a:cxn ang="0">
                  <a:pos x="671" y="408"/>
                </a:cxn>
                <a:cxn ang="0">
                  <a:pos x="638" y="434"/>
                </a:cxn>
                <a:cxn ang="0">
                  <a:pos x="643" y="393"/>
                </a:cxn>
                <a:cxn ang="0">
                  <a:pos x="662" y="351"/>
                </a:cxn>
                <a:cxn ang="0">
                  <a:pos x="684" y="335"/>
                </a:cxn>
                <a:cxn ang="0">
                  <a:pos x="687" y="321"/>
                </a:cxn>
                <a:cxn ang="0">
                  <a:pos x="647" y="204"/>
                </a:cxn>
                <a:cxn ang="0">
                  <a:pos x="617" y="195"/>
                </a:cxn>
                <a:cxn ang="0">
                  <a:pos x="606" y="168"/>
                </a:cxn>
                <a:cxn ang="0">
                  <a:pos x="534" y="159"/>
                </a:cxn>
                <a:cxn ang="0">
                  <a:pos x="373" y="115"/>
                </a:cxn>
                <a:cxn ang="0">
                  <a:pos x="309" y="67"/>
                </a:cxn>
                <a:cxn ang="0">
                  <a:pos x="273" y="51"/>
                </a:cxn>
                <a:cxn ang="0">
                  <a:pos x="252" y="67"/>
                </a:cxn>
                <a:cxn ang="0">
                  <a:pos x="244" y="62"/>
                </a:cxn>
                <a:cxn ang="0">
                  <a:pos x="257" y="51"/>
                </a:cxn>
                <a:cxn ang="0">
                  <a:pos x="257" y="28"/>
                </a:cxn>
                <a:cxn ang="0">
                  <a:pos x="263" y="21"/>
                </a:cxn>
                <a:cxn ang="0">
                  <a:pos x="263" y="6"/>
                </a:cxn>
                <a:cxn ang="0">
                  <a:pos x="254" y="0"/>
                </a:cxn>
                <a:cxn ang="0">
                  <a:pos x="165" y="41"/>
                </a:cxn>
                <a:cxn ang="0">
                  <a:pos x="132" y="54"/>
                </a:cxn>
                <a:cxn ang="0">
                  <a:pos x="118" y="57"/>
                </a:cxn>
                <a:cxn ang="0">
                  <a:pos x="94" y="43"/>
                </a:cxn>
                <a:cxn ang="0">
                  <a:pos x="93" y="54"/>
                </a:cxn>
                <a:cxn ang="0">
                  <a:pos x="89" y="42"/>
                </a:cxn>
                <a:cxn ang="0">
                  <a:pos x="71" y="60"/>
                </a:cxn>
                <a:cxn ang="0">
                  <a:pos x="76" y="157"/>
                </a:cxn>
                <a:cxn ang="0">
                  <a:pos x="0" y="256"/>
                </a:cxn>
              </a:cxnLst>
              <a:rect l="0" t="0" r="r" b="b"/>
              <a:pathLst>
                <a:path w="765" h="844">
                  <a:moveTo>
                    <a:pt x="0" y="256"/>
                  </a:moveTo>
                  <a:lnTo>
                    <a:pt x="20" y="321"/>
                  </a:lnTo>
                  <a:lnTo>
                    <a:pt x="17" y="422"/>
                  </a:lnTo>
                  <a:lnTo>
                    <a:pt x="110" y="483"/>
                  </a:lnTo>
                  <a:lnTo>
                    <a:pt x="147" y="527"/>
                  </a:lnTo>
                  <a:lnTo>
                    <a:pt x="200" y="564"/>
                  </a:lnTo>
                  <a:lnTo>
                    <a:pt x="220" y="588"/>
                  </a:lnTo>
                  <a:lnTo>
                    <a:pt x="232" y="655"/>
                  </a:lnTo>
                  <a:lnTo>
                    <a:pt x="247" y="753"/>
                  </a:lnTo>
                  <a:lnTo>
                    <a:pt x="319" y="844"/>
                  </a:lnTo>
                  <a:lnTo>
                    <a:pt x="698" y="816"/>
                  </a:lnTo>
                  <a:lnTo>
                    <a:pt x="676" y="686"/>
                  </a:lnTo>
                  <a:lnTo>
                    <a:pt x="689" y="551"/>
                  </a:lnTo>
                  <a:lnTo>
                    <a:pt x="713" y="491"/>
                  </a:lnTo>
                  <a:lnTo>
                    <a:pt x="711" y="437"/>
                  </a:lnTo>
                  <a:lnTo>
                    <a:pt x="758" y="315"/>
                  </a:lnTo>
                  <a:lnTo>
                    <a:pt x="765" y="283"/>
                  </a:lnTo>
                  <a:lnTo>
                    <a:pt x="751" y="276"/>
                  </a:lnTo>
                  <a:lnTo>
                    <a:pt x="733" y="302"/>
                  </a:lnTo>
                  <a:lnTo>
                    <a:pt x="717" y="365"/>
                  </a:lnTo>
                  <a:lnTo>
                    <a:pt x="687" y="372"/>
                  </a:lnTo>
                  <a:lnTo>
                    <a:pt x="671" y="408"/>
                  </a:lnTo>
                  <a:lnTo>
                    <a:pt x="638" y="434"/>
                  </a:lnTo>
                  <a:lnTo>
                    <a:pt x="643" y="393"/>
                  </a:lnTo>
                  <a:lnTo>
                    <a:pt x="662" y="351"/>
                  </a:lnTo>
                  <a:lnTo>
                    <a:pt x="684" y="335"/>
                  </a:lnTo>
                  <a:lnTo>
                    <a:pt x="687" y="321"/>
                  </a:lnTo>
                  <a:lnTo>
                    <a:pt x="647" y="204"/>
                  </a:lnTo>
                  <a:lnTo>
                    <a:pt x="617" y="195"/>
                  </a:lnTo>
                  <a:lnTo>
                    <a:pt x="606" y="168"/>
                  </a:lnTo>
                  <a:lnTo>
                    <a:pt x="534" y="159"/>
                  </a:lnTo>
                  <a:lnTo>
                    <a:pt x="373" y="115"/>
                  </a:lnTo>
                  <a:lnTo>
                    <a:pt x="309" y="67"/>
                  </a:lnTo>
                  <a:lnTo>
                    <a:pt x="273" y="51"/>
                  </a:lnTo>
                  <a:lnTo>
                    <a:pt x="252" y="67"/>
                  </a:lnTo>
                  <a:lnTo>
                    <a:pt x="244" y="62"/>
                  </a:lnTo>
                  <a:lnTo>
                    <a:pt x="257" y="51"/>
                  </a:lnTo>
                  <a:lnTo>
                    <a:pt x="257" y="28"/>
                  </a:lnTo>
                  <a:lnTo>
                    <a:pt x="263" y="21"/>
                  </a:lnTo>
                  <a:lnTo>
                    <a:pt x="263" y="6"/>
                  </a:lnTo>
                  <a:lnTo>
                    <a:pt x="254" y="0"/>
                  </a:lnTo>
                  <a:lnTo>
                    <a:pt x="165" y="41"/>
                  </a:lnTo>
                  <a:lnTo>
                    <a:pt x="132" y="54"/>
                  </a:lnTo>
                  <a:lnTo>
                    <a:pt x="118" y="57"/>
                  </a:lnTo>
                  <a:lnTo>
                    <a:pt x="94" y="43"/>
                  </a:lnTo>
                  <a:lnTo>
                    <a:pt x="93" y="54"/>
                  </a:lnTo>
                  <a:lnTo>
                    <a:pt x="89" y="42"/>
                  </a:lnTo>
                  <a:lnTo>
                    <a:pt x="71" y="60"/>
                  </a:lnTo>
                  <a:lnTo>
                    <a:pt x="76" y="157"/>
                  </a:lnTo>
                  <a:lnTo>
                    <a:pt x="0" y="256"/>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9" name="Freeform 64"/>
            <p:cNvSpPr>
              <a:spLocks noChangeAspect="1"/>
            </p:cNvSpPr>
            <p:nvPr/>
          </p:nvSpPr>
          <p:spPr bwMode="auto">
            <a:xfrm>
              <a:off x="1341438" y="2976563"/>
              <a:ext cx="558800" cy="501650"/>
            </a:xfrm>
            <a:custGeom>
              <a:avLst/>
              <a:gdLst/>
              <a:ahLst/>
              <a:cxnLst>
                <a:cxn ang="0">
                  <a:pos x="0" y="755"/>
                </a:cxn>
                <a:cxn ang="0">
                  <a:pos x="29" y="563"/>
                </a:cxn>
                <a:cxn ang="0">
                  <a:pos x="104" y="93"/>
                </a:cxn>
                <a:cxn ang="0">
                  <a:pos x="120" y="0"/>
                </a:cxn>
                <a:cxn ang="0">
                  <a:pos x="521" y="63"/>
                </a:cxn>
                <a:cxn ang="0">
                  <a:pos x="1018" y="116"/>
                </a:cxn>
                <a:cxn ang="0">
                  <a:pos x="982" y="498"/>
                </a:cxn>
                <a:cxn ang="0">
                  <a:pos x="948" y="879"/>
                </a:cxn>
                <a:cxn ang="0">
                  <a:pos x="270" y="798"/>
                </a:cxn>
                <a:cxn ang="0">
                  <a:pos x="0" y="755"/>
                </a:cxn>
              </a:cxnLst>
              <a:rect l="0" t="0" r="r" b="b"/>
              <a:pathLst>
                <a:path w="1018" h="879">
                  <a:moveTo>
                    <a:pt x="0" y="755"/>
                  </a:moveTo>
                  <a:lnTo>
                    <a:pt x="29" y="563"/>
                  </a:lnTo>
                  <a:lnTo>
                    <a:pt x="104" y="93"/>
                  </a:lnTo>
                  <a:lnTo>
                    <a:pt x="120" y="0"/>
                  </a:lnTo>
                  <a:lnTo>
                    <a:pt x="521" y="63"/>
                  </a:lnTo>
                  <a:lnTo>
                    <a:pt x="1018" y="116"/>
                  </a:lnTo>
                  <a:lnTo>
                    <a:pt x="982" y="498"/>
                  </a:lnTo>
                  <a:lnTo>
                    <a:pt x="948" y="879"/>
                  </a:lnTo>
                  <a:lnTo>
                    <a:pt x="270" y="798"/>
                  </a:lnTo>
                  <a:lnTo>
                    <a:pt x="0" y="755"/>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0" name="Freeform 65"/>
            <p:cNvSpPr>
              <a:spLocks noChangeAspect="1"/>
            </p:cNvSpPr>
            <p:nvPr/>
          </p:nvSpPr>
          <p:spPr bwMode="auto">
            <a:xfrm>
              <a:off x="501650" y="5127625"/>
              <a:ext cx="41275" cy="20638"/>
            </a:xfrm>
            <a:custGeom>
              <a:avLst/>
              <a:gdLst/>
              <a:ahLst/>
              <a:cxnLst>
                <a:cxn ang="0">
                  <a:pos x="0" y="36"/>
                </a:cxn>
                <a:cxn ang="0">
                  <a:pos x="18" y="19"/>
                </a:cxn>
                <a:cxn ang="0">
                  <a:pos x="69" y="0"/>
                </a:cxn>
                <a:cxn ang="0">
                  <a:pos x="72" y="6"/>
                </a:cxn>
                <a:cxn ang="0">
                  <a:pos x="0" y="36"/>
                </a:cxn>
              </a:cxnLst>
              <a:rect l="0" t="0" r="r" b="b"/>
              <a:pathLst>
                <a:path w="72" h="36">
                  <a:moveTo>
                    <a:pt x="0" y="36"/>
                  </a:moveTo>
                  <a:lnTo>
                    <a:pt x="18" y="19"/>
                  </a:lnTo>
                  <a:lnTo>
                    <a:pt x="69" y="0"/>
                  </a:lnTo>
                  <a:lnTo>
                    <a:pt x="72" y="6"/>
                  </a:lnTo>
                  <a:lnTo>
                    <a:pt x="0" y="36"/>
                  </a:lnTo>
                  <a:close/>
                </a:path>
              </a:pathLst>
            </a:custGeom>
            <a:solidFill>
              <a:srgbClr val="00C6D7">
                <a:lumMod val="20000"/>
                <a:lumOff val="80000"/>
              </a:srgbClr>
            </a:solidFill>
            <a:ln w="1588">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1" name="Freeform 66"/>
            <p:cNvSpPr>
              <a:spLocks noChangeAspect="1"/>
            </p:cNvSpPr>
            <p:nvPr/>
          </p:nvSpPr>
          <p:spPr bwMode="auto">
            <a:xfrm>
              <a:off x="558800" y="5116513"/>
              <a:ext cx="23813" cy="17463"/>
            </a:xfrm>
            <a:custGeom>
              <a:avLst/>
              <a:gdLst/>
              <a:ahLst/>
              <a:cxnLst>
                <a:cxn ang="0">
                  <a:pos x="0" y="29"/>
                </a:cxn>
                <a:cxn ang="0">
                  <a:pos x="9" y="0"/>
                </a:cxn>
                <a:cxn ang="0">
                  <a:pos x="42" y="6"/>
                </a:cxn>
                <a:cxn ang="0">
                  <a:pos x="38" y="21"/>
                </a:cxn>
                <a:cxn ang="0">
                  <a:pos x="0" y="29"/>
                </a:cxn>
              </a:cxnLst>
              <a:rect l="0" t="0" r="r" b="b"/>
              <a:pathLst>
                <a:path w="42" h="29">
                  <a:moveTo>
                    <a:pt x="0" y="29"/>
                  </a:moveTo>
                  <a:lnTo>
                    <a:pt x="9" y="0"/>
                  </a:lnTo>
                  <a:lnTo>
                    <a:pt x="42" y="6"/>
                  </a:lnTo>
                  <a:lnTo>
                    <a:pt x="38" y="21"/>
                  </a:lnTo>
                  <a:lnTo>
                    <a:pt x="0" y="29"/>
                  </a:lnTo>
                  <a:close/>
                </a:path>
              </a:pathLst>
            </a:custGeom>
            <a:solidFill>
              <a:srgbClr val="00C6D7">
                <a:lumMod val="20000"/>
                <a:lumOff val="80000"/>
              </a:srgbClr>
            </a:solidFill>
            <a:ln w="1588">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2" name="Freeform 67"/>
            <p:cNvSpPr>
              <a:spLocks noChangeAspect="1"/>
            </p:cNvSpPr>
            <p:nvPr/>
          </p:nvSpPr>
          <p:spPr bwMode="auto">
            <a:xfrm>
              <a:off x="611188" y="5097463"/>
              <a:ext cx="42863" cy="19050"/>
            </a:xfrm>
            <a:custGeom>
              <a:avLst/>
              <a:gdLst/>
              <a:ahLst/>
              <a:cxnLst>
                <a:cxn ang="0">
                  <a:pos x="0" y="33"/>
                </a:cxn>
                <a:cxn ang="0">
                  <a:pos x="18" y="0"/>
                </a:cxn>
                <a:cxn ang="0">
                  <a:pos x="64" y="0"/>
                </a:cxn>
                <a:cxn ang="0">
                  <a:pos x="77" y="32"/>
                </a:cxn>
                <a:cxn ang="0">
                  <a:pos x="26" y="22"/>
                </a:cxn>
                <a:cxn ang="0">
                  <a:pos x="0" y="33"/>
                </a:cxn>
              </a:cxnLst>
              <a:rect l="0" t="0" r="r" b="b"/>
              <a:pathLst>
                <a:path w="77" h="33">
                  <a:moveTo>
                    <a:pt x="0" y="33"/>
                  </a:moveTo>
                  <a:lnTo>
                    <a:pt x="18" y="0"/>
                  </a:lnTo>
                  <a:lnTo>
                    <a:pt x="64" y="0"/>
                  </a:lnTo>
                  <a:lnTo>
                    <a:pt x="77" y="32"/>
                  </a:lnTo>
                  <a:lnTo>
                    <a:pt x="26" y="22"/>
                  </a:lnTo>
                  <a:lnTo>
                    <a:pt x="0" y="33"/>
                  </a:lnTo>
                  <a:close/>
                </a:path>
              </a:pathLst>
            </a:custGeom>
            <a:solidFill>
              <a:srgbClr val="00C6D7">
                <a:lumMod val="20000"/>
                <a:lumOff val="80000"/>
              </a:srgbClr>
            </a:solidFill>
            <a:ln w="1588">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3" name="Freeform 68"/>
            <p:cNvSpPr>
              <a:spLocks noChangeAspect="1"/>
            </p:cNvSpPr>
            <p:nvPr/>
          </p:nvSpPr>
          <p:spPr bwMode="auto">
            <a:xfrm>
              <a:off x="650875" y="4432300"/>
              <a:ext cx="765175" cy="704850"/>
            </a:xfrm>
            <a:custGeom>
              <a:avLst/>
              <a:gdLst/>
              <a:ahLst/>
              <a:cxnLst>
                <a:cxn ang="0">
                  <a:pos x="115" y="1124"/>
                </a:cxn>
                <a:cxn ang="0">
                  <a:pos x="267" y="1034"/>
                </a:cxn>
                <a:cxn ang="0">
                  <a:pos x="272" y="925"/>
                </a:cxn>
                <a:cxn ang="0">
                  <a:pos x="217" y="918"/>
                </a:cxn>
                <a:cxn ang="0">
                  <a:pos x="109" y="913"/>
                </a:cxn>
                <a:cxn ang="0">
                  <a:pos x="157" y="766"/>
                </a:cxn>
                <a:cxn ang="0">
                  <a:pos x="61" y="764"/>
                </a:cxn>
                <a:cxn ang="0">
                  <a:pos x="70" y="715"/>
                </a:cxn>
                <a:cxn ang="0">
                  <a:pos x="32" y="661"/>
                </a:cxn>
                <a:cxn ang="0">
                  <a:pos x="168" y="572"/>
                </a:cxn>
                <a:cxn ang="0">
                  <a:pos x="245" y="491"/>
                </a:cxn>
                <a:cxn ang="0">
                  <a:pos x="135" y="458"/>
                </a:cxn>
                <a:cxn ang="0">
                  <a:pos x="200" y="308"/>
                </a:cxn>
                <a:cxn ang="0">
                  <a:pos x="294" y="350"/>
                </a:cxn>
                <a:cxn ang="0">
                  <a:pos x="309" y="357"/>
                </a:cxn>
                <a:cxn ang="0">
                  <a:pos x="235" y="276"/>
                </a:cxn>
                <a:cxn ang="0">
                  <a:pos x="211" y="120"/>
                </a:cxn>
                <a:cxn ang="0">
                  <a:pos x="399" y="36"/>
                </a:cxn>
                <a:cxn ang="0">
                  <a:pos x="492" y="0"/>
                </a:cxn>
                <a:cxn ang="0">
                  <a:pos x="554" y="59"/>
                </a:cxn>
                <a:cxn ang="0">
                  <a:pos x="690" y="102"/>
                </a:cxn>
                <a:cxn ang="0">
                  <a:pos x="817" y="128"/>
                </a:cxn>
                <a:cxn ang="0">
                  <a:pos x="1000" y="886"/>
                </a:cxn>
                <a:cxn ang="0">
                  <a:pos x="1113" y="905"/>
                </a:cxn>
                <a:cxn ang="0">
                  <a:pos x="1172" y="928"/>
                </a:cxn>
                <a:cxn ang="0">
                  <a:pos x="1341" y="1116"/>
                </a:cxn>
                <a:cxn ang="0">
                  <a:pos x="1379" y="1232"/>
                </a:cxn>
                <a:cxn ang="0">
                  <a:pos x="1356" y="1187"/>
                </a:cxn>
                <a:cxn ang="0">
                  <a:pos x="1312" y="1173"/>
                </a:cxn>
                <a:cxn ang="0">
                  <a:pos x="1300" y="1143"/>
                </a:cxn>
                <a:cxn ang="0">
                  <a:pos x="1283" y="1112"/>
                </a:cxn>
                <a:cxn ang="0">
                  <a:pos x="1234" y="1075"/>
                </a:cxn>
                <a:cxn ang="0">
                  <a:pos x="1207" y="1011"/>
                </a:cxn>
                <a:cxn ang="0">
                  <a:pos x="1187" y="997"/>
                </a:cxn>
                <a:cxn ang="0">
                  <a:pos x="1147" y="928"/>
                </a:cxn>
                <a:cxn ang="0">
                  <a:pos x="1214" y="1030"/>
                </a:cxn>
                <a:cxn ang="0">
                  <a:pos x="1216" y="1072"/>
                </a:cxn>
                <a:cxn ang="0">
                  <a:pos x="1200" y="1094"/>
                </a:cxn>
                <a:cxn ang="0">
                  <a:pos x="1154" y="1000"/>
                </a:cxn>
                <a:cxn ang="0">
                  <a:pos x="1118" y="965"/>
                </a:cxn>
                <a:cxn ang="0">
                  <a:pos x="1105" y="1004"/>
                </a:cxn>
                <a:cxn ang="0">
                  <a:pos x="984" y="898"/>
                </a:cxn>
                <a:cxn ang="0">
                  <a:pos x="934" y="913"/>
                </a:cxn>
                <a:cxn ang="0">
                  <a:pos x="765" y="875"/>
                </a:cxn>
                <a:cxn ang="0">
                  <a:pos x="728" y="841"/>
                </a:cxn>
                <a:cxn ang="0">
                  <a:pos x="671" y="822"/>
                </a:cxn>
                <a:cxn ang="0">
                  <a:pos x="668" y="835"/>
                </a:cxn>
                <a:cxn ang="0">
                  <a:pos x="710" y="910"/>
                </a:cxn>
                <a:cxn ang="0">
                  <a:pos x="631" y="889"/>
                </a:cxn>
                <a:cxn ang="0">
                  <a:pos x="611" y="916"/>
                </a:cxn>
                <a:cxn ang="0">
                  <a:pos x="541" y="942"/>
                </a:cxn>
                <a:cxn ang="0">
                  <a:pos x="549" y="913"/>
                </a:cxn>
                <a:cxn ang="0">
                  <a:pos x="630" y="776"/>
                </a:cxn>
                <a:cxn ang="0">
                  <a:pos x="501" y="859"/>
                </a:cxn>
                <a:cxn ang="0">
                  <a:pos x="449" y="973"/>
                </a:cxn>
                <a:cxn ang="0">
                  <a:pos x="162" y="1146"/>
                </a:cxn>
                <a:cxn ang="0">
                  <a:pos x="36" y="1180"/>
                </a:cxn>
              </a:cxnLst>
              <a:rect l="0" t="0" r="r" b="b"/>
              <a:pathLst>
                <a:path w="1399" h="1232">
                  <a:moveTo>
                    <a:pt x="0" y="1176"/>
                  </a:moveTo>
                  <a:lnTo>
                    <a:pt x="13" y="1156"/>
                  </a:lnTo>
                  <a:lnTo>
                    <a:pt x="22" y="1158"/>
                  </a:lnTo>
                  <a:lnTo>
                    <a:pt x="80" y="1116"/>
                  </a:lnTo>
                  <a:lnTo>
                    <a:pt x="115" y="1124"/>
                  </a:lnTo>
                  <a:lnTo>
                    <a:pt x="123" y="1140"/>
                  </a:lnTo>
                  <a:lnTo>
                    <a:pt x="126" y="1124"/>
                  </a:lnTo>
                  <a:lnTo>
                    <a:pt x="162" y="1096"/>
                  </a:lnTo>
                  <a:lnTo>
                    <a:pt x="217" y="1075"/>
                  </a:lnTo>
                  <a:lnTo>
                    <a:pt x="267" y="1034"/>
                  </a:lnTo>
                  <a:lnTo>
                    <a:pt x="277" y="1038"/>
                  </a:lnTo>
                  <a:lnTo>
                    <a:pt x="285" y="984"/>
                  </a:lnTo>
                  <a:lnTo>
                    <a:pt x="316" y="942"/>
                  </a:lnTo>
                  <a:lnTo>
                    <a:pt x="265" y="945"/>
                  </a:lnTo>
                  <a:lnTo>
                    <a:pt x="272" y="925"/>
                  </a:lnTo>
                  <a:lnTo>
                    <a:pt x="286" y="925"/>
                  </a:lnTo>
                  <a:lnTo>
                    <a:pt x="272" y="916"/>
                  </a:lnTo>
                  <a:lnTo>
                    <a:pt x="247" y="940"/>
                  </a:lnTo>
                  <a:lnTo>
                    <a:pt x="245" y="958"/>
                  </a:lnTo>
                  <a:lnTo>
                    <a:pt x="217" y="918"/>
                  </a:lnTo>
                  <a:lnTo>
                    <a:pt x="206" y="925"/>
                  </a:lnTo>
                  <a:lnTo>
                    <a:pt x="191" y="904"/>
                  </a:lnTo>
                  <a:lnTo>
                    <a:pt x="152" y="920"/>
                  </a:lnTo>
                  <a:lnTo>
                    <a:pt x="144" y="922"/>
                  </a:lnTo>
                  <a:lnTo>
                    <a:pt x="109" y="913"/>
                  </a:lnTo>
                  <a:lnTo>
                    <a:pt x="144" y="883"/>
                  </a:lnTo>
                  <a:lnTo>
                    <a:pt x="135" y="875"/>
                  </a:lnTo>
                  <a:lnTo>
                    <a:pt x="144" y="856"/>
                  </a:lnTo>
                  <a:lnTo>
                    <a:pt x="140" y="796"/>
                  </a:lnTo>
                  <a:lnTo>
                    <a:pt x="157" y="766"/>
                  </a:lnTo>
                  <a:lnTo>
                    <a:pt x="129" y="788"/>
                  </a:lnTo>
                  <a:lnTo>
                    <a:pt x="130" y="806"/>
                  </a:lnTo>
                  <a:lnTo>
                    <a:pt x="104" y="822"/>
                  </a:lnTo>
                  <a:lnTo>
                    <a:pt x="71" y="811"/>
                  </a:lnTo>
                  <a:lnTo>
                    <a:pt x="61" y="764"/>
                  </a:lnTo>
                  <a:lnTo>
                    <a:pt x="39" y="744"/>
                  </a:lnTo>
                  <a:lnTo>
                    <a:pt x="39" y="730"/>
                  </a:lnTo>
                  <a:lnTo>
                    <a:pt x="54" y="730"/>
                  </a:lnTo>
                  <a:lnTo>
                    <a:pt x="60" y="719"/>
                  </a:lnTo>
                  <a:lnTo>
                    <a:pt x="70" y="715"/>
                  </a:lnTo>
                  <a:lnTo>
                    <a:pt x="60" y="713"/>
                  </a:lnTo>
                  <a:lnTo>
                    <a:pt x="68" y="704"/>
                  </a:lnTo>
                  <a:lnTo>
                    <a:pt x="55" y="689"/>
                  </a:lnTo>
                  <a:lnTo>
                    <a:pt x="50" y="697"/>
                  </a:lnTo>
                  <a:lnTo>
                    <a:pt x="32" y="661"/>
                  </a:lnTo>
                  <a:lnTo>
                    <a:pt x="44" y="635"/>
                  </a:lnTo>
                  <a:lnTo>
                    <a:pt x="108" y="589"/>
                  </a:lnTo>
                  <a:lnTo>
                    <a:pt x="123" y="558"/>
                  </a:lnTo>
                  <a:lnTo>
                    <a:pt x="138" y="554"/>
                  </a:lnTo>
                  <a:lnTo>
                    <a:pt x="168" y="572"/>
                  </a:lnTo>
                  <a:lnTo>
                    <a:pt x="191" y="566"/>
                  </a:lnTo>
                  <a:lnTo>
                    <a:pt x="202" y="551"/>
                  </a:lnTo>
                  <a:lnTo>
                    <a:pt x="248" y="558"/>
                  </a:lnTo>
                  <a:lnTo>
                    <a:pt x="257" y="508"/>
                  </a:lnTo>
                  <a:lnTo>
                    <a:pt x="245" y="491"/>
                  </a:lnTo>
                  <a:lnTo>
                    <a:pt x="275" y="473"/>
                  </a:lnTo>
                  <a:lnTo>
                    <a:pt x="247" y="461"/>
                  </a:lnTo>
                  <a:lnTo>
                    <a:pt x="207" y="488"/>
                  </a:lnTo>
                  <a:lnTo>
                    <a:pt x="203" y="463"/>
                  </a:lnTo>
                  <a:lnTo>
                    <a:pt x="135" y="458"/>
                  </a:lnTo>
                  <a:lnTo>
                    <a:pt x="102" y="430"/>
                  </a:lnTo>
                  <a:lnTo>
                    <a:pt x="98" y="380"/>
                  </a:lnTo>
                  <a:lnTo>
                    <a:pt x="119" y="389"/>
                  </a:lnTo>
                  <a:lnTo>
                    <a:pt x="71" y="338"/>
                  </a:lnTo>
                  <a:lnTo>
                    <a:pt x="200" y="308"/>
                  </a:lnTo>
                  <a:lnTo>
                    <a:pt x="219" y="315"/>
                  </a:lnTo>
                  <a:lnTo>
                    <a:pt x="202" y="338"/>
                  </a:lnTo>
                  <a:lnTo>
                    <a:pt x="267" y="371"/>
                  </a:lnTo>
                  <a:lnTo>
                    <a:pt x="296" y="362"/>
                  </a:lnTo>
                  <a:lnTo>
                    <a:pt x="294" y="350"/>
                  </a:lnTo>
                  <a:lnTo>
                    <a:pt x="270" y="342"/>
                  </a:lnTo>
                  <a:lnTo>
                    <a:pt x="257" y="297"/>
                  </a:lnTo>
                  <a:lnTo>
                    <a:pt x="274" y="311"/>
                  </a:lnTo>
                  <a:lnTo>
                    <a:pt x="280" y="338"/>
                  </a:lnTo>
                  <a:lnTo>
                    <a:pt x="309" y="357"/>
                  </a:lnTo>
                  <a:lnTo>
                    <a:pt x="337" y="353"/>
                  </a:lnTo>
                  <a:lnTo>
                    <a:pt x="330" y="336"/>
                  </a:lnTo>
                  <a:lnTo>
                    <a:pt x="284" y="326"/>
                  </a:lnTo>
                  <a:lnTo>
                    <a:pt x="292" y="297"/>
                  </a:lnTo>
                  <a:lnTo>
                    <a:pt x="235" y="276"/>
                  </a:lnTo>
                  <a:lnTo>
                    <a:pt x="234" y="237"/>
                  </a:lnTo>
                  <a:lnTo>
                    <a:pt x="219" y="210"/>
                  </a:lnTo>
                  <a:lnTo>
                    <a:pt x="176" y="159"/>
                  </a:lnTo>
                  <a:lnTo>
                    <a:pt x="192" y="157"/>
                  </a:lnTo>
                  <a:lnTo>
                    <a:pt x="211" y="120"/>
                  </a:lnTo>
                  <a:lnTo>
                    <a:pt x="258" y="135"/>
                  </a:lnTo>
                  <a:lnTo>
                    <a:pt x="295" y="118"/>
                  </a:lnTo>
                  <a:lnTo>
                    <a:pt x="350" y="49"/>
                  </a:lnTo>
                  <a:lnTo>
                    <a:pt x="363" y="60"/>
                  </a:lnTo>
                  <a:lnTo>
                    <a:pt x="399" y="36"/>
                  </a:lnTo>
                  <a:lnTo>
                    <a:pt x="400" y="57"/>
                  </a:lnTo>
                  <a:lnTo>
                    <a:pt x="417" y="52"/>
                  </a:lnTo>
                  <a:lnTo>
                    <a:pt x="407" y="40"/>
                  </a:lnTo>
                  <a:lnTo>
                    <a:pt x="457" y="33"/>
                  </a:lnTo>
                  <a:lnTo>
                    <a:pt x="492" y="0"/>
                  </a:lnTo>
                  <a:lnTo>
                    <a:pt x="516" y="21"/>
                  </a:lnTo>
                  <a:lnTo>
                    <a:pt x="509" y="49"/>
                  </a:lnTo>
                  <a:lnTo>
                    <a:pt x="526" y="52"/>
                  </a:lnTo>
                  <a:lnTo>
                    <a:pt x="532" y="25"/>
                  </a:lnTo>
                  <a:lnTo>
                    <a:pt x="554" y="59"/>
                  </a:lnTo>
                  <a:lnTo>
                    <a:pt x="595" y="59"/>
                  </a:lnTo>
                  <a:lnTo>
                    <a:pt x="599" y="88"/>
                  </a:lnTo>
                  <a:lnTo>
                    <a:pt x="673" y="96"/>
                  </a:lnTo>
                  <a:lnTo>
                    <a:pt x="671" y="111"/>
                  </a:lnTo>
                  <a:lnTo>
                    <a:pt x="690" y="102"/>
                  </a:lnTo>
                  <a:lnTo>
                    <a:pt x="709" y="125"/>
                  </a:lnTo>
                  <a:lnTo>
                    <a:pt x="746" y="120"/>
                  </a:lnTo>
                  <a:lnTo>
                    <a:pt x="780" y="135"/>
                  </a:lnTo>
                  <a:lnTo>
                    <a:pt x="817" y="120"/>
                  </a:lnTo>
                  <a:lnTo>
                    <a:pt x="817" y="128"/>
                  </a:lnTo>
                  <a:lnTo>
                    <a:pt x="829" y="124"/>
                  </a:lnTo>
                  <a:lnTo>
                    <a:pt x="888" y="154"/>
                  </a:lnTo>
                  <a:lnTo>
                    <a:pt x="934" y="869"/>
                  </a:lnTo>
                  <a:lnTo>
                    <a:pt x="1000" y="865"/>
                  </a:lnTo>
                  <a:lnTo>
                    <a:pt x="1000" y="886"/>
                  </a:lnTo>
                  <a:lnTo>
                    <a:pt x="1021" y="904"/>
                  </a:lnTo>
                  <a:lnTo>
                    <a:pt x="1063" y="938"/>
                  </a:lnTo>
                  <a:lnTo>
                    <a:pt x="1069" y="958"/>
                  </a:lnTo>
                  <a:lnTo>
                    <a:pt x="1103" y="935"/>
                  </a:lnTo>
                  <a:lnTo>
                    <a:pt x="1113" y="905"/>
                  </a:lnTo>
                  <a:lnTo>
                    <a:pt x="1133" y="893"/>
                  </a:lnTo>
                  <a:lnTo>
                    <a:pt x="1137" y="891"/>
                  </a:lnTo>
                  <a:lnTo>
                    <a:pt x="1158" y="905"/>
                  </a:lnTo>
                  <a:lnTo>
                    <a:pt x="1157" y="925"/>
                  </a:lnTo>
                  <a:lnTo>
                    <a:pt x="1172" y="928"/>
                  </a:lnTo>
                  <a:lnTo>
                    <a:pt x="1182" y="935"/>
                  </a:lnTo>
                  <a:lnTo>
                    <a:pt x="1187" y="949"/>
                  </a:lnTo>
                  <a:lnTo>
                    <a:pt x="1211" y="959"/>
                  </a:lnTo>
                  <a:lnTo>
                    <a:pt x="1309" y="1105"/>
                  </a:lnTo>
                  <a:lnTo>
                    <a:pt x="1341" y="1116"/>
                  </a:lnTo>
                  <a:lnTo>
                    <a:pt x="1392" y="1134"/>
                  </a:lnTo>
                  <a:lnTo>
                    <a:pt x="1399" y="1146"/>
                  </a:lnTo>
                  <a:lnTo>
                    <a:pt x="1383" y="1156"/>
                  </a:lnTo>
                  <a:lnTo>
                    <a:pt x="1389" y="1180"/>
                  </a:lnTo>
                  <a:lnTo>
                    <a:pt x="1379" y="1232"/>
                  </a:lnTo>
                  <a:lnTo>
                    <a:pt x="1373" y="1221"/>
                  </a:lnTo>
                  <a:lnTo>
                    <a:pt x="1365" y="1229"/>
                  </a:lnTo>
                  <a:lnTo>
                    <a:pt x="1353" y="1218"/>
                  </a:lnTo>
                  <a:lnTo>
                    <a:pt x="1369" y="1206"/>
                  </a:lnTo>
                  <a:lnTo>
                    <a:pt x="1356" y="1187"/>
                  </a:lnTo>
                  <a:lnTo>
                    <a:pt x="1356" y="1176"/>
                  </a:lnTo>
                  <a:lnTo>
                    <a:pt x="1341" y="1143"/>
                  </a:lnTo>
                  <a:lnTo>
                    <a:pt x="1332" y="1143"/>
                  </a:lnTo>
                  <a:lnTo>
                    <a:pt x="1316" y="1156"/>
                  </a:lnTo>
                  <a:lnTo>
                    <a:pt x="1312" y="1173"/>
                  </a:lnTo>
                  <a:lnTo>
                    <a:pt x="1297" y="1177"/>
                  </a:lnTo>
                  <a:lnTo>
                    <a:pt x="1296" y="1173"/>
                  </a:lnTo>
                  <a:lnTo>
                    <a:pt x="1307" y="1154"/>
                  </a:lnTo>
                  <a:lnTo>
                    <a:pt x="1309" y="1134"/>
                  </a:lnTo>
                  <a:lnTo>
                    <a:pt x="1300" y="1143"/>
                  </a:lnTo>
                  <a:lnTo>
                    <a:pt x="1296" y="1156"/>
                  </a:lnTo>
                  <a:lnTo>
                    <a:pt x="1258" y="1134"/>
                  </a:lnTo>
                  <a:lnTo>
                    <a:pt x="1262" y="1126"/>
                  </a:lnTo>
                  <a:lnTo>
                    <a:pt x="1279" y="1126"/>
                  </a:lnTo>
                  <a:lnTo>
                    <a:pt x="1283" y="1112"/>
                  </a:lnTo>
                  <a:lnTo>
                    <a:pt x="1296" y="1104"/>
                  </a:lnTo>
                  <a:lnTo>
                    <a:pt x="1294" y="1098"/>
                  </a:lnTo>
                  <a:lnTo>
                    <a:pt x="1275" y="1101"/>
                  </a:lnTo>
                  <a:lnTo>
                    <a:pt x="1269" y="1075"/>
                  </a:lnTo>
                  <a:lnTo>
                    <a:pt x="1234" y="1075"/>
                  </a:lnTo>
                  <a:lnTo>
                    <a:pt x="1222" y="1045"/>
                  </a:lnTo>
                  <a:lnTo>
                    <a:pt x="1234" y="1018"/>
                  </a:lnTo>
                  <a:lnTo>
                    <a:pt x="1220" y="1023"/>
                  </a:lnTo>
                  <a:lnTo>
                    <a:pt x="1214" y="1006"/>
                  </a:lnTo>
                  <a:lnTo>
                    <a:pt x="1207" y="1011"/>
                  </a:lnTo>
                  <a:lnTo>
                    <a:pt x="1201" y="1004"/>
                  </a:lnTo>
                  <a:lnTo>
                    <a:pt x="1211" y="981"/>
                  </a:lnTo>
                  <a:lnTo>
                    <a:pt x="1202" y="979"/>
                  </a:lnTo>
                  <a:lnTo>
                    <a:pt x="1200" y="992"/>
                  </a:lnTo>
                  <a:lnTo>
                    <a:pt x="1187" y="997"/>
                  </a:lnTo>
                  <a:lnTo>
                    <a:pt x="1172" y="988"/>
                  </a:lnTo>
                  <a:lnTo>
                    <a:pt x="1169" y="969"/>
                  </a:lnTo>
                  <a:lnTo>
                    <a:pt x="1153" y="945"/>
                  </a:lnTo>
                  <a:lnTo>
                    <a:pt x="1153" y="928"/>
                  </a:lnTo>
                  <a:lnTo>
                    <a:pt x="1147" y="928"/>
                  </a:lnTo>
                  <a:lnTo>
                    <a:pt x="1144" y="910"/>
                  </a:lnTo>
                  <a:lnTo>
                    <a:pt x="1142" y="916"/>
                  </a:lnTo>
                  <a:lnTo>
                    <a:pt x="1149" y="958"/>
                  </a:lnTo>
                  <a:lnTo>
                    <a:pt x="1164" y="988"/>
                  </a:lnTo>
                  <a:lnTo>
                    <a:pt x="1214" y="1030"/>
                  </a:lnTo>
                  <a:lnTo>
                    <a:pt x="1214" y="1038"/>
                  </a:lnTo>
                  <a:lnTo>
                    <a:pt x="1204" y="1036"/>
                  </a:lnTo>
                  <a:lnTo>
                    <a:pt x="1203" y="1045"/>
                  </a:lnTo>
                  <a:lnTo>
                    <a:pt x="1211" y="1042"/>
                  </a:lnTo>
                  <a:lnTo>
                    <a:pt x="1216" y="1072"/>
                  </a:lnTo>
                  <a:lnTo>
                    <a:pt x="1248" y="1087"/>
                  </a:lnTo>
                  <a:lnTo>
                    <a:pt x="1267" y="1116"/>
                  </a:lnTo>
                  <a:lnTo>
                    <a:pt x="1228" y="1125"/>
                  </a:lnTo>
                  <a:lnTo>
                    <a:pt x="1211" y="1176"/>
                  </a:lnTo>
                  <a:lnTo>
                    <a:pt x="1200" y="1094"/>
                  </a:lnTo>
                  <a:lnTo>
                    <a:pt x="1192" y="1086"/>
                  </a:lnTo>
                  <a:lnTo>
                    <a:pt x="1191" y="1070"/>
                  </a:lnTo>
                  <a:lnTo>
                    <a:pt x="1197" y="1065"/>
                  </a:lnTo>
                  <a:lnTo>
                    <a:pt x="1164" y="1003"/>
                  </a:lnTo>
                  <a:lnTo>
                    <a:pt x="1154" y="1000"/>
                  </a:lnTo>
                  <a:lnTo>
                    <a:pt x="1148" y="988"/>
                  </a:lnTo>
                  <a:lnTo>
                    <a:pt x="1137" y="991"/>
                  </a:lnTo>
                  <a:lnTo>
                    <a:pt x="1132" y="984"/>
                  </a:lnTo>
                  <a:lnTo>
                    <a:pt x="1123" y="950"/>
                  </a:lnTo>
                  <a:lnTo>
                    <a:pt x="1118" y="965"/>
                  </a:lnTo>
                  <a:lnTo>
                    <a:pt x="1093" y="955"/>
                  </a:lnTo>
                  <a:lnTo>
                    <a:pt x="1088" y="962"/>
                  </a:lnTo>
                  <a:lnTo>
                    <a:pt x="1119" y="981"/>
                  </a:lnTo>
                  <a:lnTo>
                    <a:pt x="1103" y="988"/>
                  </a:lnTo>
                  <a:lnTo>
                    <a:pt x="1105" y="1004"/>
                  </a:lnTo>
                  <a:lnTo>
                    <a:pt x="1080" y="992"/>
                  </a:lnTo>
                  <a:lnTo>
                    <a:pt x="1047" y="958"/>
                  </a:lnTo>
                  <a:lnTo>
                    <a:pt x="995" y="935"/>
                  </a:lnTo>
                  <a:lnTo>
                    <a:pt x="961" y="932"/>
                  </a:lnTo>
                  <a:lnTo>
                    <a:pt x="984" y="898"/>
                  </a:lnTo>
                  <a:lnTo>
                    <a:pt x="997" y="916"/>
                  </a:lnTo>
                  <a:lnTo>
                    <a:pt x="1000" y="898"/>
                  </a:lnTo>
                  <a:lnTo>
                    <a:pt x="978" y="883"/>
                  </a:lnTo>
                  <a:lnTo>
                    <a:pt x="964" y="911"/>
                  </a:lnTo>
                  <a:lnTo>
                    <a:pt x="934" y="913"/>
                  </a:lnTo>
                  <a:lnTo>
                    <a:pt x="808" y="898"/>
                  </a:lnTo>
                  <a:lnTo>
                    <a:pt x="813" y="878"/>
                  </a:lnTo>
                  <a:lnTo>
                    <a:pt x="800" y="884"/>
                  </a:lnTo>
                  <a:lnTo>
                    <a:pt x="784" y="864"/>
                  </a:lnTo>
                  <a:lnTo>
                    <a:pt x="765" y="875"/>
                  </a:lnTo>
                  <a:lnTo>
                    <a:pt x="757" y="861"/>
                  </a:lnTo>
                  <a:lnTo>
                    <a:pt x="724" y="875"/>
                  </a:lnTo>
                  <a:lnTo>
                    <a:pt x="723" y="864"/>
                  </a:lnTo>
                  <a:lnTo>
                    <a:pt x="736" y="842"/>
                  </a:lnTo>
                  <a:lnTo>
                    <a:pt x="728" y="841"/>
                  </a:lnTo>
                  <a:lnTo>
                    <a:pt x="739" y="833"/>
                  </a:lnTo>
                  <a:lnTo>
                    <a:pt x="701" y="838"/>
                  </a:lnTo>
                  <a:lnTo>
                    <a:pt x="687" y="824"/>
                  </a:lnTo>
                  <a:lnTo>
                    <a:pt x="676" y="833"/>
                  </a:lnTo>
                  <a:lnTo>
                    <a:pt x="671" y="822"/>
                  </a:lnTo>
                  <a:lnTo>
                    <a:pt x="680" y="811"/>
                  </a:lnTo>
                  <a:lnTo>
                    <a:pt x="661" y="818"/>
                  </a:lnTo>
                  <a:lnTo>
                    <a:pt x="663" y="824"/>
                  </a:lnTo>
                  <a:lnTo>
                    <a:pt x="652" y="835"/>
                  </a:lnTo>
                  <a:lnTo>
                    <a:pt x="668" y="835"/>
                  </a:lnTo>
                  <a:lnTo>
                    <a:pt x="661" y="854"/>
                  </a:lnTo>
                  <a:lnTo>
                    <a:pt x="676" y="862"/>
                  </a:lnTo>
                  <a:lnTo>
                    <a:pt x="691" y="874"/>
                  </a:lnTo>
                  <a:lnTo>
                    <a:pt x="714" y="862"/>
                  </a:lnTo>
                  <a:lnTo>
                    <a:pt x="710" y="910"/>
                  </a:lnTo>
                  <a:lnTo>
                    <a:pt x="673" y="911"/>
                  </a:lnTo>
                  <a:lnTo>
                    <a:pt x="673" y="896"/>
                  </a:lnTo>
                  <a:lnTo>
                    <a:pt x="661" y="889"/>
                  </a:lnTo>
                  <a:lnTo>
                    <a:pt x="632" y="901"/>
                  </a:lnTo>
                  <a:lnTo>
                    <a:pt x="631" y="889"/>
                  </a:lnTo>
                  <a:lnTo>
                    <a:pt x="621" y="898"/>
                  </a:lnTo>
                  <a:lnTo>
                    <a:pt x="618" y="886"/>
                  </a:lnTo>
                  <a:lnTo>
                    <a:pt x="595" y="883"/>
                  </a:lnTo>
                  <a:lnTo>
                    <a:pt x="613" y="910"/>
                  </a:lnTo>
                  <a:lnTo>
                    <a:pt x="611" y="916"/>
                  </a:lnTo>
                  <a:lnTo>
                    <a:pt x="599" y="911"/>
                  </a:lnTo>
                  <a:lnTo>
                    <a:pt x="576" y="925"/>
                  </a:lnTo>
                  <a:lnTo>
                    <a:pt x="570" y="920"/>
                  </a:lnTo>
                  <a:lnTo>
                    <a:pt x="549" y="955"/>
                  </a:lnTo>
                  <a:lnTo>
                    <a:pt x="541" y="942"/>
                  </a:lnTo>
                  <a:lnTo>
                    <a:pt x="536" y="950"/>
                  </a:lnTo>
                  <a:lnTo>
                    <a:pt x="516" y="946"/>
                  </a:lnTo>
                  <a:lnTo>
                    <a:pt x="514" y="928"/>
                  </a:lnTo>
                  <a:lnTo>
                    <a:pt x="537" y="928"/>
                  </a:lnTo>
                  <a:lnTo>
                    <a:pt x="549" y="913"/>
                  </a:lnTo>
                  <a:lnTo>
                    <a:pt x="513" y="911"/>
                  </a:lnTo>
                  <a:lnTo>
                    <a:pt x="546" y="830"/>
                  </a:lnTo>
                  <a:lnTo>
                    <a:pt x="601" y="815"/>
                  </a:lnTo>
                  <a:lnTo>
                    <a:pt x="595" y="797"/>
                  </a:lnTo>
                  <a:lnTo>
                    <a:pt x="630" y="776"/>
                  </a:lnTo>
                  <a:lnTo>
                    <a:pt x="582" y="788"/>
                  </a:lnTo>
                  <a:lnTo>
                    <a:pt x="591" y="748"/>
                  </a:lnTo>
                  <a:lnTo>
                    <a:pt x="569" y="797"/>
                  </a:lnTo>
                  <a:lnTo>
                    <a:pt x="537" y="811"/>
                  </a:lnTo>
                  <a:lnTo>
                    <a:pt x="501" y="859"/>
                  </a:lnTo>
                  <a:lnTo>
                    <a:pt x="477" y="859"/>
                  </a:lnTo>
                  <a:lnTo>
                    <a:pt x="489" y="886"/>
                  </a:lnTo>
                  <a:lnTo>
                    <a:pt x="426" y="939"/>
                  </a:lnTo>
                  <a:lnTo>
                    <a:pt x="455" y="950"/>
                  </a:lnTo>
                  <a:lnTo>
                    <a:pt x="449" y="973"/>
                  </a:lnTo>
                  <a:lnTo>
                    <a:pt x="306" y="1086"/>
                  </a:lnTo>
                  <a:lnTo>
                    <a:pt x="204" y="1116"/>
                  </a:lnTo>
                  <a:lnTo>
                    <a:pt x="234" y="1128"/>
                  </a:lnTo>
                  <a:lnTo>
                    <a:pt x="173" y="1163"/>
                  </a:lnTo>
                  <a:lnTo>
                    <a:pt x="162" y="1146"/>
                  </a:lnTo>
                  <a:lnTo>
                    <a:pt x="118" y="1163"/>
                  </a:lnTo>
                  <a:lnTo>
                    <a:pt x="88" y="1164"/>
                  </a:lnTo>
                  <a:lnTo>
                    <a:pt x="88" y="1143"/>
                  </a:lnTo>
                  <a:lnTo>
                    <a:pt x="48" y="1182"/>
                  </a:lnTo>
                  <a:lnTo>
                    <a:pt x="36" y="1180"/>
                  </a:lnTo>
                  <a:lnTo>
                    <a:pt x="36" y="1162"/>
                  </a:lnTo>
                  <a:lnTo>
                    <a:pt x="30" y="1180"/>
                  </a:lnTo>
                  <a:lnTo>
                    <a:pt x="0" y="1176"/>
                  </a:lnTo>
                  <a:close/>
                </a:path>
              </a:pathLst>
            </a:custGeom>
            <a:solidFill>
              <a:schemeClr val="accent2">
                <a:lumMod val="20000"/>
                <a:lumOff val="8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4" name="Freeform 73"/>
            <p:cNvSpPr>
              <a:spLocks noChangeAspect="1"/>
            </p:cNvSpPr>
            <p:nvPr/>
          </p:nvSpPr>
          <p:spPr bwMode="auto">
            <a:xfrm>
              <a:off x="2836863" y="4156075"/>
              <a:ext cx="160338" cy="442913"/>
            </a:xfrm>
            <a:custGeom>
              <a:avLst/>
              <a:gdLst/>
              <a:ahLst/>
              <a:cxnLst>
                <a:cxn ang="0">
                  <a:pos x="167" y="0"/>
                </a:cxn>
                <a:cxn ang="0">
                  <a:pos x="155" y="23"/>
                </a:cxn>
                <a:cxn ang="0">
                  <a:pos x="151" y="43"/>
                </a:cxn>
                <a:cxn ang="0">
                  <a:pos x="139" y="62"/>
                </a:cxn>
                <a:cxn ang="0">
                  <a:pos x="130" y="73"/>
                </a:cxn>
                <a:cxn ang="0">
                  <a:pos x="130" y="92"/>
                </a:cxn>
                <a:cxn ang="0">
                  <a:pos x="123" y="112"/>
                </a:cxn>
                <a:cxn ang="0">
                  <a:pos x="106" y="129"/>
                </a:cxn>
                <a:cxn ang="0">
                  <a:pos x="90" y="151"/>
                </a:cxn>
                <a:cxn ang="0">
                  <a:pos x="74" y="181"/>
                </a:cxn>
                <a:cxn ang="0">
                  <a:pos x="64" y="202"/>
                </a:cxn>
                <a:cxn ang="0">
                  <a:pos x="60" y="219"/>
                </a:cxn>
                <a:cxn ang="0">
                  <a:pos x="52" y="238"/>
                </a:cxn>
                <a:cxn ang="0">
                  <a:pos x="48" y="267"/>
                </a:cxn>
                <a:cxn ang="0">
                  <a:pos x="40" y="289"/>
                </a:cxn>
                <a:cxn ang="0">
                  <a:pos x="40" y="305"/>
                </a:cxn>
                <a:cxn ang="0">
                  <a:pos x="40" y="336"/>
                </a:cxn>
                <a:cxn ang="0">
                  <a:pos x="45" y="347"/>
                </a:cxn>
                <a:cxn ang="0">
                  <a:pos x="45" y="370"/>
                </a:cxn>
                <a:cxn ang="0">
                  <a:pos x="48" y="387"/>
                </a:cxn>
                <a:cxn ang="0">
                  <a:pos x="60" y="404"/>
                </a:cxn>
                <a:cxn ang="0">
                  <a:pos x="64" y="418"/>
                </a:cxn>
                <a:cxn ang="0">
                  <a:pos x="52" y="404"/>
                </a:cxn>
                <a:cxn ang="0">
                  <a:pos x="60" y="426"/>
                </a:cxn>
                <a:cxn ang="0">
                  <a:pos x="64" y="438"/>
                </a:cxn>
                <a:cxn ang="0">
                  <a:pos x="81" y="452"/>
                </a:cxn>
                <a:cxn ang="0">
                  <a:pos x="74" y="460"/>
                </a:cxn>
                <a:cxn ang="0">
                  <a:pos x="74" y="503"/>
                </a:cxn>
                <a:cxn ang="0">
                  <a:pos x="69" y="534"/>
                </a:cxn>
                <a:cxn ang="0">
                  <a:pos x="90" y="568"/>
                </a:cxn>
                <a:cxn ang="0">
                  <a:pos x="21" y="644"/>
                </a:cxn>
                <a:cxn ang="0">
                  <a:pos x="32" y="628"/>
                </a:cxn>
                <a:cxn ang="0">
                  <a:pos x="7" y="730"/>
                </a:cxn>
                <a:cxn ang="0">
                  <a:pos x="0" y="778"/>
                </a:cxn>
                <a:cxn ang="0">
                  <a:pos x="146" y="759"/>
                </a:cxn>
                <a:cxn ang="0">
                  <a:pos x="135" y="757"/>
                </a:cxn>
                <a:cxn ang="0">
                  <a:pos x="295" y="766"/>
                </a:cxn>
                <a:cxn ang="0">
                  <a:pos x="284" y="757"/>
                </a:cxn>
              </a:cxnLst>
              <a:rect l="0" t="0" r="r" b="b"/>
              <a:pathLst>
                <a:path w="295" h="778">
                  <a:moveTo>
                    <a:pt x="167" y="0"/>
                  </a:moveTo>
                  <a:lnTo>
                    <a:pt x="155" y="23"/>
                  </a:lnTo>
                  <a:lnTo>
                    <a:pt x="151" y="43"/>
                  </a:lnTo>
                  <a:lnTo>
                    <a:pt x="139" y="62"/>
                  </a:lnTo>
                  <a:lnTo>
                    <a:pt x="130" y="73"/>
                  </a:lnTo>
                  <a:lnTo>
                    <a:pt x="130" y="92"/>
                  </a:lnTo>
                  <a:lnTo>
                    <a:pt x="123" y="112"/>
                  </a:lnTo>
                  <a:lnTo>
                    <a:pt x="106" y="129"/>
                  </a:lnTo>
                  <a:lnTo>
                    <a:pt x="90" y="151"/>
                  </a:lnTo>
                  <a:lnTo>
                    <a:pt x="74" y="181"/>
                  </a:lnTo>
                  <a:lnTo>
                    <a:pt x="64" y="202"/>
                  </a:lnTo>
                  <a:lnTo>
                    <a:pt x="60" y="219"/>
                  </a:lnTo>
                  <a:lnTo>
                    <a:pt x="52" y="238"/>
                  </a:lnTo>
                  <a:lnTo>
                    <a:pt x="48" y="267"/>
                  </a:lnTo>
                  <a:lnTo>
                    <a:pt x="40" y="289"/>
                  </a:lnTo>
                  <a:lnTo>
                    <a:pt x="40" y="305"/>
                  </a:lnTo>
                  <a:lnTo>
                    <a:pt x="40" y="336"/>
                  </a:lnTo>
                  <a:lnTo>
                    <a:pt x="45" y="347"/>
                  </a:lnTo>
                  <a:lnTo>
                    <a:pt x="45" y="370"/>
                  </a:lnTo>
                  <a:lnTo>
                    <a:pt x="48" y="387"/>
                  </a:lnTo>
                  <a:lnTo>
                    <a:pt x="60" y="404"/>
                  </a:lnTo>
                  <a:lnTo>
                    <a:pt x="64" y="418"/>
                  </a:lnTo>
                  <a:lnTo>
                    <a:pt x="52" y="404"/>
                  </a:lnTo>
                  <a:lnTo>
                    <a:pt x="60" y="426"/>
                  </a:lnTo>
                  <a:lnTo>
                    <a:pt x="64" y="438"/>
                  </a:lnTo>
                  <a:lnTo>
                    <a:pt x="81" y="452"/>
                  </a:lnTo>
                  <a:lnTo>
                    <a:pt x="74" y="460"/>
                  </a:lnTo>
                  <a:lnTo>
                    <a:pt x="74" y="503"/>
                  </a:lnTo>
                  <a:lnTo>
                    <a:pt x="69" y="534"/>
                  </a:lnTo>
                  <a:lnTo>
                    <a:pt x="90" y="568"/>
                  </a:lnTo>
                  <a:lnTo>
                    <a:pt x="21" y="644"/>
                  </a:lnTo>
                  <a:lnTo>
                    <a:pt x="32" y="628"/>
                  </a:lnTo>
                  <a:lnTo>
                    <a:pt x="7" y="730"/>
                  </a:lnTo>
                  <a:lnTo>
                    <a:pt x="0" y="778"/>
                  </a:lnTo>
                  <a:lnTo>
                    <a:pt x="146" y="759"/>
                  </a:lnTo>
                  <a:lnTo>
                    <a:pt x="135" y="757"/>
                  </a:lnTo>
                  <a:lnTo>
                    <a:pt x="295" y="766"/>
                  </a:lnTo>
                  <a:lnTo>
                    <a:pt x="284" y="757"/>
                  </a:lnTo>
                </a:path>
              </a:pathLst>
            </a:custGeom>
            <a:noFill/>
            <a:ln w="1588">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5" name="Freeform 74"/>
            <p:cNvSpPr>
              <a:spLocks noChangeAspect="1"/>
            </p:cNvSpPr>
            <p:nvPr/>
          </p:nvSpPr>
          <p:spPr bwMode="auto">
            <a:xfrm>
              <a:off x="2836863" y="4143375"/>
              <a:ext cx="279400" cy="531813"/>
            </a:xfrm>
            <a:custGeom>
              <a:avLst/>
              <a:gdLst/>
              <a:ahLst/>
              <a:cxnLst>
                <a:cxn ang="0">
                  <a:pos x="0" y="790"/>
                </a:cxn>
                <a:cxn ang="0">
                  <a:pos x="2" y="755"/>
                </a:cxn>
                <a:cxn ang="0">
                  <a:pos x="35" y="648"/>
                </a:cxn>
                <a:cxn ang="0">
                  <a:pos x="86" y="578"/>
                </a:cxn>
                <a:cxn ang="0">
                  <a:pos x="70" y="558"/>
                </a:cxn>
                <a:cxn ang="0">
                  <a:pos x="75" y="489"/>
                </a:cxn>
                <a:cxn ang="0">
                  <a:pos x="50" y="410"/>
                </a:cxn>
                <a:cxn ang="0">
                  <a:pos x="41" y="306"/>
                </a:cxn>
                <a:cxn ang="0">
                  <a:pos x="79" y="193"/>
                </a:cxn>
                <a:cxn ang="0">
                  <a:pos x="131" y="112"/>
                </a:cxn>
                <a:cxn ang="0">
                  <a:pos x="129" y="91"/>
                </a:cxn>
                <a:cxn ang="0">
                  <a:pos x="171" y="19"/>
                </a:cxn>
                <a:cxn ang="0">
                  <a:pos x="479" y="0"/>
                </a:cxn>
                <a:cxn ang="0">
                  <a:pos x="492" y="15"/>
                </a:cxn>
                <a:cxn ang="0">
                  <a:pos x="479" y="596"/>
                </a:cxn>
                <a:cxn ang="0">
                  <a:pos x="514" y="876"/>
                </a:cxn>
                <a:cxn ang="0">
                  <a:pos x="499" y="888"/>
                </a:cxn>
                <a:cxn ang="0">
                  <a:pos x="480" y="876"/>
                </a:cxn>
                <a:cxn ang="0">
                  <a:pos x="457" y="888"/>
                </a:cxn>
                <a:cxn ang="0">
                  <a:pos x="435" y="872"/>
                </a:cxn>
                <a:cxn ang="0">
                  <a:pos x="433" y="881"/>
                </a:cxn>
                <a:cxn ang="0">
                  <a:pos x="408" y="885"/>
                </a:cxn>
                <a:cxn ang="0">
                  <a:pos x="376" y="902"/>
                </a:cxn>
                <a:cxn ang="0">
                  <a:pos x="365" y="893"/>
                </a:cxn>
                <a:cxn ang="0">
                  <a:pos x="349" y="925"/>
                </a:cxn>
                <a:cxn ang="0">
                  <a:pos x="334" y="931"/>
                </a:cxn>
                <a:cxn ang="0">
                  <a:pos x="284" y="841"/>
                </a:cxn>
                <a:cxn ang="0">
                  <a:pos x="293" y="777"/>
                </a:cxn>
                <a:cxn ang="0">
                  <a:pos x="0" y="790"/>
                </a:cxn>
              </a:cxnLst>
              <a:rect l="0" t="0" r="r" b="b"/>
              <a:pathLst>
                <a:path w="514" h="931">
                  <a:moveTo>
                    <a:pt x="0" y="790"/>
                  </a:moveTo>
                  <a:lnTo>
                    <a:pt x="2" y="755"/>
                  </a:lnTo>
                  <a:lnTo>
                    <a:pt x="35" y="648"/>
                  </a:lnTo>
                  <a:lnTo>
                    <a:pt x="86" y="578"/>
                  </a:lnTo>
                  <a:lnTo>
                    <a:pt x="70" y="558"/>
                  </a:lnTo>
                  <a:lnTo>
                    <a:pt x="75" y="489"/>
                  </a:lnTo>
                  <a:lnTo>
                    <a:pt x="50" y="410"/>
                  </a:lnTo>
                  <a:lnTo>
                    <a:pt x="41" y="306"/>
                  </a:lnTo>
                  <a:lnTo>
                    <a:pt x="79" y="193"/>
                  </a:lnTo>
                  <a:lnTo>
                    <a:pt x="131" y="112"/>
                  </a:lnTo>
                  <a:lnTo>
                    <a:pt x="129" y="91"/>
                  </a:lnTo>
                  <a:lnTo>
                    <a:pt x="171" y="19"/>
                  </a:lnTo>
                  <a:lnTo>
                    <a:pt x="479" y="0"/>
                  </a:lnTo>
                  <a:lnTo>
                    <a:pt x="492" y="15"/>
                  </a:lnTo>
                  <a:lnTo>
                    <a:pt x="479" y="596"/>
                  </a:lnTo>
                  <a:lnTo>
                    <a:pt x="514" y="876"/>
                  </a:lnTo>
                  <a:lnTo>
                    <a:pt x="499" y="888"/>
                  </a:lnTo>
                  <a:lnTo>
                    <a:pt x="480" y="876"/>
                  </a:lnTo>
                  <a:lnTo>
                    <a:pt x="457" y="888"/>
                  </a:lnTo>
                  <a:lnTo>
                    <a:pt x="435" y="872"/>
                  </a:lnTo>
                  <a:lnTo>
                    <a:pt x="433" y="881"/>
                  </a:lnTo>
                  <a:lnTo>
                    <a:pt x="408" y="885"/>
                  </a:lnTo>
                  <a:lnTo>
                    <a:pt x="376" y="902"/>
                  </a:lnTo>
                  <a:lnTo>
                    <a:pt x="365" y="893"/>
                  </a:lnTo>
                  <a:lnTo>
                    <a:pt x="349" y="925"/>
                  </a:lnTo>
                  <a:lnTo>
                    <a:pt x="334" y="931"/>
                  </a:lnTo>
                  <a:lnTo>
                    <a:pt x="284" y="841"/>
                  </a:lnTo>
                  <a:lnTo>
                    <a:pt x="293" y="777"/>
                  </a:lnTo>
                  <a:lnTo>
                    <a:pt x="0" y="790"/>
                  </a:lnTo>
                  <a:close/>
                </a:path>
              </a:pathLst>
            </a:custGeom>
            <a:solidFill>
              <a:schemeClr val="accent2">
                <a:lumMod val="20000"/>
                <a:lumOff val="8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146" name="Group 150"/>
            <p:cNvGrpSpPr>
              <a:grpSpLocks/>
            </p:cNvGrpSpPr>
            <p:nvPr/>
          </p:nvGrpSpPr>
          <p:grpSpPr bwMode="auto">
            <a:xfrm>
              <a:off x="1404938" y="4787900"/>
              <a:ext cx="458788" cy="350838"/>
              <a:chOff x="4008" y="3132"/>
              <a:chExt cx="293" cy="215"/>
            </a:xfrm>
          </p:grpSpPr>
          <p:sp>
            <p:nvSpPr>
              <p:cNvPr id="148" name="Freeform 151"/>
              <p:cNvSpPr>
                <a:spLocks noChangeAspect="1"/>
              </p:cNvSpPr>
              <p:nvPr/>
            </p:nvSpPr>
            <p:spPr bwMode="auto">
              <a:xfrm>
                <a:off x="4008" y="3132"/>
                <a:ext cx="29" cy="26"/>
              </a:xfrm>
              <a:custGeom>
                <a:avLst/>
                <a:gdLst/>
                <a:ahLst/>
                <a:cxnLst>
                  <a:cxn ang="0">
                    <a:pos x="0" y="43"/>
                  </a:cxn>
                  <a:cxn ang="0">
                    <a:pos x="32" y="73"/>
                  </a:cxn>
                  <a:cxn ang="0">
                    <a:pos x="49" y="72"/>
                  </a:cxn>
                  <a:cxn ang="0">
                    <a:pos x="77" y="54"/>
                  </a:cxn>
                  <a:cxn ang="0">
                    <a:pos x="85" y="15"/>
                  </a:cxn>
                  <a:cxn ang="0">
                    <a:pos x="67" y="0"/>
                  </a:cxn>
                  <a:cxn ang="0">
                    <a:pos x="42" y="3"/>
                  </a:cxn>
                  <a:cxn ang="0">
                    <a:pos x="0" y="43"/>
                  </a:cxn>
                </a:cxnLst>
                <a:rect l="0" t="0" r="r" b="b"/>
                <a:pathLst>
                  <a:path w="85" h="73">
                    <a:moveTo>
                      <a:pt x="0" y="43"/>
                    </a:moveTo>
                    <a:lnTo>
                      <a:pt x="32" y="73"/>
                    </a:lnTo>
                    <a:lnTo>
                      <a:pt x="49" y="72"/>
                    </a:lnTo>
                    <a:lnTo>
                      <a:pt x="77" y="54"/>
                    </a:lnTo>
                    <a:lnTo>
                      <a:pt x="85" y="15"/>
                    </a:lnTo>
                    <a:lnTo>
                      <a:pt x="67" y="0"/>
                    </a:lnTo>
                    <a:lnTo>
                      <a:pt x="42" y="3"/>
                    </a:lnTo>
                    <a:lnTo>
                      <a:pt x="0" y="43"/>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9" name="Freeform 152"/>
              <p:cNvSpPr>
                <a:spLocks noChangeAspect="1"/>
              </p:cNvSpPr>
              <p:nvPr/>
            </p:nvSpPr>
            <p:spPr bwMode="auto">
              <a:xfrm>
                <a:off x="4097" y="3169"/>
                <a:ext cx="35" cy="30"/>
              </a:xfrm>
              <a:custGeom>
                <a:avLst/>
                <a:gdLst/>
                <a:ahLst/>
                <a:cxnLst>
                  <a:cxn ang="0">
                    <a:pos x="0" y="21"/>
                  </a:cxn>
                  <a:cxn ang="0">
                    <a:pos x="25" y="72"/>
                  </a:cxn>
                  <a:cxn ang="0">
                    <a:pos x="47" y="71"/>
                  </a:cxn>
                  <a:cxn ang="0">
                    <a:pos x="48" y="58"/>
                  </a:cxn>
                  <a:cxn ang="0">
                    <a:pos x="77" y="88"/>
                  </a:cxn>
                  <a:cxn ang="0">
                    <a:pos x="101" y="83"/>
                  </a:cxn>
                  <a:cxn ang="0">
                    <a:pos x="94" y="53"/>
                  </a:cxn>
                  <a:cxn ang="0">
                    <a:pos x="73" y="46"/>
                  </a:cxn>
                  <a:cxn ang="0">
                    <a:pos x="54" y="0"/>
                  </a:cxn>
                  <a:cxn ang="0">
                    <a:pos x="0" y="21"/>
                  </a:cxn>
                </a:cxnLst>
                <a:rect l="0" t="0" r="r" b="b"/>
                <a:pathLst>
                  <a:path w="101" h="88">
                    <a:moveTo>
                      <a:pt x="0" y="21"/>
                    </a:moveTo>
                    <a:lnTo>
                      <a:pt x="25" y="72"/>
                    </a:lnTo>
                    <a:lnTo>
                      <a:pt x="47" y="71"/>
                    </a:lnTo>
                    <a:lnTo>
                      <a:pt x="48" y="58"/>
                    </a:lnTo>
                    <a:lnTo>
                      <a:pt x="77" y="88"/>
                    </a:lnTo>
                    <a:lnTo>
                      <a:pt x="101" y="83"/>
                    </a:lnTo>
                    <a:lnTo>
                      <a:pt x="94" y="53"/>
                    </a:lnTo>
                    <a:lnTo>
                      <a:pt x="73" y="46"/>
                    </a:lnTo>
                    <a:lnTo>
                      <a:pt x="54" y="0"/>
                    </a:lnTo>
                    <a:lnTo>
                      <a:pt x="0" y="21"/>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0" name="Freeform 153"/>
              <p:cNvSpPr>
                <a:spLocks noChangeAspect="1"/>
              </p:cNvSpPr>
              <p:nvPr/>
            </p:nvSpPr>
            <p:spPr bwMode="auto">
              <a:xfrm>
                <a:off x="4152" y="3201"/>
                <a:ext cx="35" cy="9"/>
              </a:xfrm>
              <a:custGeom>
                <a:avLst/>
                <a:gdLst/>
                <a:ahLst/>
                <a:cxnLst>
                  <a:cxn ang="0">
                    <a:pos x="0" y="22"/>
                  </a:cxn>
                  <a:cxn ang="0">
                    <a:pos x="11" y="0"/>
                  </a:cxn>
                  <a:cxn ang="0">
                    <a:pos x="101" y="9"/>
                  </a:cxn>
                  <a:cxn ang="0">
                    <a:pos x="82" y="28"/>
                  </a:cxn>
                  <a:cxn ang="0">
                    <a:pos x="0" y="22"/>
                  </a:cxn>
                </a:cxnLst>
                <a:rect l="0" t="0" r="r" b="b"/>
                <a:pathLst>
                  <a:path w="101" h="28">
                    <a:moveTo>
                      <a:pt x="0" y="22"/>
                    </a:moveTo>
                    <a:lnTo>
                      <a:pt x="11" y="0"/>
                    </a:lnTo>
                    <a:lnTo>
                      <a:pt x="101" y="9"/>
                    </a:lnTo>
                    <a:lnTo>
                      <a:pt x="82" y="28"/>
                    </a:lnTo>
                    <a:lnTo>
                      <a:pt x="0" y="22"/>
                    </a:lnTo>
                    <a:close/>
                  </a:path>
                </a:pathLst>
              </a:custGeom>
              <a:solidFill>
                <a:srgbClr val="00C6D7">
                  <a:lumMod val="50000"/>
                </a:srgbClr>
              </a:solidFill>
              <a:ln w="1651">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1" name="Freeform 154"/>
              <p:cNvSpPr>
                <a:spLocks noChangeAspect="1"/>
              </p:cNvSpPr>
              <p:nvPr/>
            </p:nvSpPr>
            <p:spPr bwMode="auto">
              <a:xfrm>
                <a:off x="4168" y="3221"/>
                <a:ext cx="14" cy="10"/>
              </a:xfrm>
              <a:custGeom>
                <a:avLst/>
                <a:gdLst/>
                <a:ahLst/>
                <a:cxnLst>
                  <a:cxn ang="0">
                    <a:pos x="0" y="0"/>
                  </a:cxn>
                  <a:cxn ang="0">
                    <a:pos x="13" y="31"/>
                  </a:cxn>
                  <a:cxn ang="0">
                    <a:pos x="40" y="19"/>
                  </a:cxn>
                  <a:cxn ang="0">
                    <a:pos x="27" y="0"/>
                  </a:cxn>
                  <a:cxn ang="0">
                    <a:pos x="0" y="0"/>
                  </a:cxn>
                </a:cxnLst>
                <a:rect l="0" t="0" r="r" b="b"/>
                <a:pathLst>
                  <a:path w="40" h="31">
                    <a:moveTo>
                      <a:pt x="0" y="0"/>
                    </a:moveTo>
                    <a:lnTo>
                      <a:pt x="13" y="31"/>
                    </a:lnTo>
                    <a:lnTo>
                      <a:pt x="40" y="19"/>
                    </a:lnTo>
                    <a:lnTo>
                      <a:pt x="27" y="0"/>
                    </a:lnTo>
                    <a:lnTo>
                      <a:pt x="0" y="0"/>
                    </a:lnTo>
                    <a:close/>
                  </a:path>
                </a:pathLst>
              </a:custGeom>
              <a:solidFill>
                <a:srgbClr val="00C6D7">
                  <a:lumMod val="50000"/>
                </a:srgbClr>
              </a:solidFill>
              <a:ln w="1588">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2" name="Freeform 155"/>
              <p:cNvSpPr>
                <a:spLocks noChangeAspect="1"/>
              </p:cNvSpPr>
              <p:nvPr/>
            </p:nvSpPr>
            <p:spPr bwMode="auto">
              <a:xfrm>
                <a:off x="4189" y="3211"/>
                <a:ext cx="43" cy="28"/>
              </a:xfrm>
              <a:custGeom>
                <a:avLst/>
                <a:gdLst/>
                <a:ahLst/>
                <a:cxnLst>
                  <a:cxn ang="0">
                    <a:pos x="0" y="21"/>
                  </a:cxn>
                  <a:cxn ang="0">
                    <a:pos x="16" y="0"/>
                  </a:cxn>
                  <a:cxn ang="0">
                    <a:pos x="35" y="21"/>
                  </a:cxn>
                  <a:cxn ang="0">
                    <a:pos x="77" y="17"/>
                  </a:cxn>
                  <a:cxn ang="0">
                    <a:pos x="127" y="53"/>
                  </a:cxn>
                  <a:cxn ang="0">
                    <a:pos x="108" y="67"/>
                  </a:cxn>
                  <a:cxn ang="0">
                    <a:pos x="51" y="80"/>
                  </a:cxn>
                  <a:cxn ang="0">
                    <a:pos x="38" y="44"/>
                  </a:cxn>
                  <a:cxn ang="0">
                    <a:pos x="16" y="44"/>
                  </a:cxn>
                  <a:cxn ang="0">
                    <a:pos x="0" y="21"/>
                  </a:cxn>
                </a:cxnLst>
                <a:rect l="0" t="0" r="r" b="b"/>
                <a:pathLst>
                  <a:path w="127" h="80">
                    <a:moveTo>
                      <a:pt x="0" y="21"/>
                    </a:moveTo>
                    <a:lnTo>
                      <a:pt x="16" y="0"/>
                    </a:lnTo>
                    <a:lnTo>
                      <a:pt x="35" y="21"/>
                    </a:lnTo>
                    <a:lnTo>
                      <a:pt x="77" y="17"/>
                    </a:lnTo>
                    <a:lnTo>
                      <a:pt x="127" y="53"/>
                    </a:lnTo>
                    <a:lnTo>
                      <a:pt x="108" y="67"/>
                    </a:lnTo>
                    <a:lnTo>
                      <a:pt x="51" y="80"/>
                    </a:lnTo>
                    <a:lnTo>
                      <a:pt x="38" y="44"/>
                    </a:lnTo>
                    <a:lnTo>
                      <a:pt x="16" y="44"/>
                    </a:lnTo>
                    <a:lnTo>
                      <a:pt x="0" y="21"/>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3" name="Freeform 156"/>
              <p:cNvSpPr>
                <a:spLocks noChangeAspect="1"/>
              </p:cNvSpPr>
              <p:nvPr/>
            </p:nvSpPr>
            <p:spPr bwMode="auto">
              <a:xfrm>
                <a:off x="4227" y="3261"/>
                <a:ext cx="74" cy="86"/>
              </a:xfrm>
              <a:custGeom>
                <a:avLst/>
                <a:gdLst/>
                <a:ahLst/>
                <a:cxnLst>
                  <a:cxn ang="0">
                    <a:pos x="0" y="98"/>
                  </a:cxn>
                  <a:cxn ang="0">
                    <a:pos x="27" y="168"/>
                  </a:cxn>
                  <a:cxn ang="0">
                    <a:pos x="23" y="224"/>
                  </a:cxn>
                  <a:cxn ang="0">
                    <a:pos x="66" y="249"/>
                  </a:cxn>
                  <a:cxn ang="0">
                    <a:pos x="92" y="208"/>
                  </a:cxn>
                  <a:cxn ang="0">
                    <a:pos x="182" y="169"/>
                  </a:cxn>
                  <a:cxn ang="0">
                    <a:pos x="211" y="138"/>
                  </a:cxn>
                  <a:cxn ang="0">
                    <a:pos x="137" y="51"/>
                  </a:cxn>
                  <a:cxn ang="0">
                    <a:pos x="32" y="0"/>
                  </a:cxn>
                  <a:cxn ang="0">
                    <a:pos x="23" y="15"/>
                  </a:cxn>
                  <a:cxn ang="0">
                    <a:pos x="37" y="52"/>
                  </a:cxn>
                  <a:cxn ang="0">
                    <a:pos x="0" y="98"/>
                  </a:cxn>
                </a:cxnLst>
                <a:rect l="0" t="0" r="r" b="b"/>
                <a:pathLst>
                  <a:path w="211" h="249">
                    <a:moveTo>
                      <a:pt x="0" y="98"/>
                    </a:moveTo>
                    <a:lnTo>
                      <a:pt x="27" y="168"/>
                    </a:lnTo>
                    <a:lnTo>
                      <a:pt x="23" y="224"/>
                    </a:lnTo>
                    <a:lnTo>
                      <a:pt x="66" y="249"/>
                    </a:lnTo>
                    <a:lnTo>
                      <a:pt x="92" y="208"/>
                    </a:lnTo>
                    <a:lnTo>
                      <a:pt x="182" y="169"/>
                    </a:lnTo>
                    <a:lnTo>
                      <a:pt x="211" y="138"/>
                    </a:lnTo>
                    <a:lnTo>
                      <a:pt x="137" y="51"/>
                    </a:lnTo>
                    <a:lnTo>
                      <a:pt x="32" y="0"/>
                    </a:lnTo>
                    <a:lnTo>
                      <a:pt x="23" y="15"/>
                    </a:lnTo>
                    <a:lnTo>
                      <a:pt x="37" y="52"/>
                    </a:lnTo>
                    <a:lnTo>
                      <a:pt x="0" y="98"/>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147" name="Oval 158"/>
            <p:cNvSpPr>
              <a:spLocks noChangeArrowheads="1"/>
            </p:cNvSpPr>
            <p:nvPr/>
          </p:nvSpPr>
          <p:spPr bwMode="auto">
            <a:xfrm>
              <a:off x="4109776" y="3719512"/>
              <a:ext cx="152400" cy="155575"/>
            </a:xfrm>
            <a:prstGeom prst="ellipse">
              <a:avLst/>
            </a:prstGeom>
            <a:solidFill>
              <a:schemeClr val="accent2">
                <a:lumMod val="60000"/>
                <a:lumOff val="40000"/>
              </a:schemeClr>
            </a:solidFill>
            <a:ln w="9525">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154" name="Text Placeholder 3"/>
          <p:cNvSpPr txBox="1">
            <a:spLocks/>
          </p:cNvSpPr>
          <p:nvPr/>
        </p:nvSpPr>
        <p:spPr>
          <a:xfrm>
            <a:off x="8965" y="4643026"/>
            <a:ext cx="5385930" cy="2857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1100" dirty="0">
                <a:solidFill>
                  <a:schemeClr val="accent4">
                    <a:lumMod val="50000"/>
                  </a:schemeClr>
                </a:solidFill>
                <a:latin typeface="Calibri" panose="020F0502020204030204" pitchFamily="34" charset="0"/>
              </a:rPr>
              <a:t>*As of </a:t>
            </a:r>
            <a:r>
              <a:rPr lang="en-US" sz="1100" dirty="0" smtClean="0">
                <a:solidFill>
                  <a:schemeClr val="accent4">
                    <a:lumMod val="50000"/>
                  </a:schemeClr>
                </a:solidFill>
                <a:latin typeface="Calibri" panose="020F0502020204030204" pitchFamily="34" charset="0"/>
              </a:rPr>
              <a:t>June 21, 2017.</a:t>
            </a:r>
          </a:p>
          <a:p>
            <a:pPr>
              <a:buFont typeface="Arial" pitchFamily="34" charset="0"/>
              <a:buNone/>
            </a:pPr>
            <a:r>
              <a:rPr lang="en-US" sz="1100" dirty="0" smtClean="0">
                <a:solidFill>
                  <a:schemeClr val="accent4">
                    <a:lumMod val="50000"/>
                  </a:schemeClr>
                </a:solidFill>
                <a:latin typeface="Calibri" panose="020F0502020204030204" pitchFamily="34" charset="0"/>
              </a:rPr>
              <a:t>DC, District of Columbia; NYC, New York City (excluded from New </a:t>
            </a:r>
            <a:r>
              <a:rPr lang="en-US" sz="1100" smtClean="0">
                <a:solidFill>
                  <a:schemeClr val="accent4">
                    <a:lumMod val="50000"/>
                  </a:schemeClr>
                </a:solidFill>
                <a:latin typeface="Calibri" panose="020F0502020204030204" pitchFamily="34" charset="0"/>
              </a:rPr>
              <a:t>York state</a:t>
            </a:r>
            <a:r>
              <a:rPr lang="en-US" sz="1100" dirty="0" smtClean="0">
                <a:solidFill>
                  <a:schemeClr val="accent4">
                    <a:lumMod val="50000"/>
                  </a:schemeClr>
                </a:solidFill>
                <a:latin typeface="Calibri" panose="020F0502020204030204" pitchFamily="34" charset="0"/>
              </a:rPr>
              <a:t>)</a:t>
            </a:r>
            <a:endParaRPr lang="en-US" sz="1100" dirty="0">
              <a:solidFill>
                <a:schemeClr val="accent4">
                  <a:lumMod val="50000"/>
                </a:schemeClr>
              </a:solidFill>
              <a:latin typeface="Calibri" panose="020F0502020204030204" pitchFamily="34" charset="0"/>
            </a:endParaRPr>
          </a:p>
        </p:txBody>
      </p:sp>
      <p:sp>
        <p:nvSpPr>
          <p:cNvPr id="155" name="Text Box 159"/>
          <p:cNvSpPr txBox="1">
            <a:spLocks noChangeAspect="1" noChangeArrowheads="1"/>
          </p:cNvSpPr>
          <p:nvPr/>
        </p:nvSpPr>
        <p:spPr bwMode="auto">
          <a:xfrm>
            <a:off x="3806489" y="2374819"/>
            <a:ext cx="705415" cy="307777"/>
          </a:xfrm>
          <a:prstGeom prst="rect">
            <a:avLst/>
          </a:prstGeom>
          <a:noFill/>
          <a:ln w="9525">
            <a:noFill/>
            <a:miter lim="800000"/>
            <a:headEnd/>
            <a:tailEnd/>
          </a:ln>
          <a:effectLst/>
        </p:spPr>
        <p:txBody>
          <a:bodyPr wrap="square">
            <a:spAutoFit/>
          </a:bodyPr>
          <a:lstStyle/>
          <a:p>
            <a:pPr algn="l"/>
            <a:r>
              <a:rPr lang="en-US" sz="1400" dirty="0" smtClean="0">
                <a:solidFill>
                  <a:schemeClr val="accent4">
                    <a:lumMod val="50000"/>
                  </a:schemeClr>
                </a:solidFill>
              </a:rPr>
              <a:t>NYC</a:t>
            </a:r>
            <a:endParaRPr lang="en-US" sz="1400" dirty="0">
              <a:solidFill>
                <a:schemeClr val="accent4">
                  <a:lumMod val="50000"/>
                </a:schemeClr>
              </a:solidFill>
            </a:endParaRPr>
          </a:p>
        </p:txBody>
      </p:sp>
      <p:sp>
        <p:nvSpPr>
          <p:cNvPr id="156" name="Oval 158"/>
          <p:cNvSpPr>
            <a:spLocks noChangeArrowheads="1"/>
          </p:cNvSpPr>
          <p:nvPr/>
        </p:nvSpPr>
        <p:spPr bwMode="auto">
          <a:xfrm>
            <a:off x="3720914" y="2459893"/>
            <a:ext cx="137160" cy="128016"/>
          </a:xfrm>
          <a:prstGeom prst="ellipse">
            <a:avLst/>
          </a:prstGeom>
          <a:solidFill>
            <a:schemeClr val="accent2">
              <a:lumMod val="75000"/>
            </a:schemeClr>
          </a:solidFill>
          <a:ln w="9525">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7" name="Text Box 159"/>
          <p:cNvSpPr txBox="1">
            <a:spLocks noChangeAspect="1" noChangeArrowheads="1"/>
          </p:cNvSpPr>
          <p:nvPr/>
        </p:nvSpPr>
        <p:spPr bwMode="auto">
          <a:xfrm>
            <a:off x="8257364" y="2360343"/>
            <a:ext cx="527050" cy="306387"/>
          </a:xfrm>
          <a:prstGeom prst="rect">
            <a:avLst/>
          </a:prstGeom>
          <a:noFill/>
          <a:ln w="9525">
            <a:noFill/>
            <a:miter lim="800000"/>
            <a:headEnd/>
            <a:tailEnd/>
          </a:ln>
          <a:effectLst/>
        </p:spPr>
        <p:txBody>
          <a:bodyPr>
            <a:spAutoFit/>
          </a:bodyPr>
          <a:lstStyle/>
          <a:p>
            <a:pPr algn="l"/>
            <a:r>
              <a:rPr lang="en-US" sz="1400" dirty="0" smtClean="0">
                <a:solidFill>
                  <a:schemeClr val="accent4">
                    <a:lumMod val="50000"/>
                  </a:schemeClr>
                </a:solidFill>
              </a:rPr>
              <a:t>NYC</a:t>
            </a:r>
            <a:endParaRPr lang="en-US" sz="1400" dirty="0">
              <a:solidFill>
                <a:schemeClr val="accent4">
                  <a:lumMod val="50000"/>
                </a:schemeClr>
              </a:solidFill>
            </a:endParaRPr>
          </a:p>
        </p:txBody>
      </p:sp>
      <p:sp>
        <p:nvSpPr>
          <p:cNvPr id="158" name="Oval 158"/>
          <p:cNvSpPr>
            <a:spLocks noChangeArrowheads="1"/>
          </p:cNvSpPr>
          <p:nvPr/>
        </p:nvSpPr>
        <p:spPr bwMode="auto">
          <a:xfrm>
            <a:off x="8177606" y="2444094"/>
            <a:ext cx="137160" cy="128016"/>
          </a:xfrm>
          <a:prstGeom prst="ellipse">
            <a:avLst/>
          </a:prstGeom>
          <a:solidFill>
            <a:schemeClr val="accent2">
              <a:lumMod val="75000"/>
            </a:schemeClr>
          </a:solidFill>
          <a:ln w="9525">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117445074"/>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TB Case Rates Among U.S.-Born versus </a:t>
            </a:r>
            <a:r>
              <a:rPr lang="en-US" dirty="0" smtClean="0"/>
              <a:t>Non-U.S.–Born </a:t>
            </a:r>
            <a:r>
              <a:rPr lang="en-US" dirty="0"/>
              <a:t>Persons, United States, </a:t>
            </a:r>
            <a:r>
              <a:rPr lang="en-US" dirty="0" smtClean="0"/>
              <a:t>1993–2016*</a:t>
            </a:r>
            <a:endParaRPr lang="en-US" dirty="0"/>
          </a:p>
        </p:txBody>
      </p:sp>
      <p:sp>
        <p:nvSpPr>
          <p:cNvPr id="4" name="Text Box 4"/>
          <p:cNvSpPr txBox="1">
            <a:spLocks noChangeArrowheads="1"/>
          </p:cNvSpPr>
          <p:nvPr/>
        </p:nvSpPr>
        <p:spPr bwMode="auto">
          <a:xfrm rot="16200000">
            <a:off x="-1347995" y="2430375"/>
            <a:ext cx="4186237" cy="338554"/>
          </a:xfrm>
          <a:prstGeom prst="rect">
            <a:avLst/>
          </a:prstGeom>
          <a:noFill/>
          <a:ln w="9525">
            <a:noFill/>
            <a:miter lim="800000"/>
            <a:headEnd/>
            <a:tailEnd/>
          </a:ln>
          <a:effectLst/>
        </p:spPr>
        <p:txBody>
          <a:bodyPr>
            <a:spAutoFit/>
          </a:bodyPr>
          <a:lstStyle/>
          <a:p>
            <a:pPr algn="ctr"/>
            <a:r>
              <a:rPr lang="en-US" sz="1600" b="1" dirty="0">
                <a:solidFill>
                  <a:srgbClr val="000000"/>
                </a:solidFill>
              </a:rPr>
              <a:t> Cases per </a:t>
            </a:r>
            <a:r>
              <a:rPr lang="en-US" sz="1600" b="1" dirty="0" smtClean="0">
                <a:solidFill>
                  <a:srgbClr val="000000"/>
                </a:solidFill>
              </a:rPr>
              <a:t>100,000 population</a:t>
            </a:r>
            <a:endParaRPr lang="en-US" sz="1600" b="1" dirty="0">
              <a:solidFill>
                <a:srgbClr val="000000"/>
              </a:solidFill>
            </a:endParaRPr>
          </a:p>
        </p:txBody>
      </p:sp>
      <p:graphicFrame>
        <p:nvGraphicFramePr>
          <p:cNvPr id="5" name="Chart 4"/>
          <p:cNvGraphicFramePr/>
          <p:nvPr>
            <p:extLst>
              <p:ext uri="{D42A27DB-BD31-4B8C-83A1-F6EECF244321}">
                <p14:modId xmlns:p14="http://schemas.microsoft.com/office/powerpoint/2010/main" val="2597721474"/>
              </p:ext>
            </p:extLst>
          </p:nvPr>
        </p:nvGraphicFramePr>
        <p:xfrm>
          <a:off x="914400" y="1063228"/>
          <a:ext cx="7883106" cy="362954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3"/>
          <p:cNvSpPr txBox="1">
            <a:spLocks/>
          </p:cNvSpPr>
          <p:nvPr/>
        </p:nvSpPr>
        <p:spPr>
          <a:xfrm>
            <a:off x="8965" y="4764951"/>
            <a:ext cx="1657350" cy="2857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1100" dirty="0">
                <a:solidFill>
                  <a:schemeClr val="accent4">
                    <a:lumMod val="50000"/>
                  </a:schemeClr>
                </a:solidFill>
                <a:latin typeface="Calibri" panose="020F0502020204030204" pitchFamily="34" charset="0"/>
              </a:rPr>
              <a:t>*As of </a:t>
            </a:r>
            <a:r>
              <a:rPr lang="en-US" sz="1100" dirty="0" smtClean="0">
                <a:solidFill>
                  <a:schemeClr val="accent4">
                    <a:lumMod val="50000"/>
                  </a:schemeClr>
                </a:solidFill>
                <a:latin typeface="Calibri" panose="020F0502020204030204" pitchFamily="34" charset="0"/>
              </a:rPr>
              <a:t>June 21, 2017.</a:t>
            </a:r>
            <a:endParaRPr lang="en-US" sz="1100" dirty="0">
              <a:solidFill>
                <a:schemeClr val="accent4">
                  <a:lumMod val="50000"/>
                </a:schemeClr>
              </a:solidFill>
              <a:latin typeface="Calibri" panose="020F0502020204030204" pitchFamily="34" charset="0"/>
            </a:endParaRPr>
          </a:p>
        </p:txBody>
      </p:sp>
    </p:spTree>
    <p:extLst>
      <p:ext uri="{BB962C8B-B14F-4D97-AF65-F5344CB8AC3E}">
        <p14:creationId xmlns:p14="http://schemas.microsoft.com/office/powerpoint/2010/main" val="206301719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TB Case Rates Among U.S.-Born versus </a:t>
            </a:r>
            <a:r>
              <a:rPr lang="en-US" dirty="0" smtClean="0"/>
              <a:t>Non-U.S.–Born </a:t>
            </a:r>
            <a:r>
              <a:rPr lang="en-US" dirty="0"/>
              <a:t>Persons, United </a:t>
            </a:r>
            <a:r>
              <a:rPr lang="en-US" dirty="0" smtClean="0"/>
              <a:t>States</a:t>
            </a:r>
            <a:r>
              <a:rPr lang="en-US" dirty="0"/>
              <a:t>*</a:t>
            </a:r>
            <a:r>
              <a:rPr lang="en-US" dirty="0" smtClean="0"/>
              <a:t>, 1993–2016</a:t>
            </a:r>
            <a:r>
              <a:rPr lang="en-US" baseline="30000" dirty="0" smtClean="0"/>
              <a:t>†</a:t>
            </a:r>
            <a:endParaRPr lang="en-US" dirty="0"/>
          </a:p>
        </p:txBody>
      </p:sp>
      <p:sp>
        <p:nvSpPr>
          <p:cNvPr id="4" name="Text Box 4"/>
          <p:cNvSpPr txBox="1">
            <a:spLocks noChangeArrowheads="1"/>
          </p:cNvSpPr>
          <p:nvPr/>
        </p:nvSpPr>
        <p:spPr bwMode="auto">
          <a:xfrm rot="16200000">
            <a:off x="-1347995" y="2430375"/>
            <a:ext cx="4186237" cy="338554"/>
          </a:xfrm>
          <a:prstGeom prst="rect">
            <a:avLst/>
          </a:prstGeom>
          <a:noFill/>
          <a:ln w="9525">
            <a:noFill/>
            <a:miter lim="800000"/>
            <a:headEnd/>
            <a:tailEnd/>
          </a:ln>
          <a:effectLst/>
        </p:spPr>
        <p:txBody>
          <a:bodyPr>
            <a:spAutoFit/>
          </a:bodyPr>
          <a:lstStyle/>
          <a:p>
            <a:pPr algn="ctr"/>
            <a:r>
              <a:rPr lang="en-US" sz="1600" b="1" dirty="0">
                <a:solidFill>
                  <a:srgbClr val="000000"/>
                </a:solidFill>
              </a:rPr>
              <a:t> Cases per </a:t>
            </a:r>
            <a:r>
              <a:rPr lang="en-US" sz="1600" b="1" dirty="0" smtClean="0">
                <a:solidFill>
                  <a:srgbClr val="000000"/>
                </a:solidFill>
              </a:rPr>
              <a:t>100,000 population</a:t>
            </a:r>
            <a:endParaRPr lang="en-US" sz="1600" b="1" dirty="0">
              <a:solidFill>
                <a:srgbClr val="000000"/>
              </a:solidFill>
            </a:endParaRPr>
          </a:p>
        </p:txBody>
      </p:sp>
      <p:graphicFrame>
        <p:nvGraphicFramePr>
          <p:cNvPr id="5" name="Chart 4"/>
          <p:cNvGraphicFramePr/>
          <p:nvPr>
            <p:extLst>
              <p:ext uri="{D42A27DB-BD31-4B8C-83A1-F6EECF244321}">
                <p14:modId xmlns:p14="http://schemas.microsoft.com/office/powerpoint/2010/main" val="3863609477"/>
              </p:ext>
            </p:extLst>
          </p:nvPr>
        </p:nvGraphicFramePr>
        <p:xfrm>
          <a:off x="914400" y="1063228"/>
          <a:ext cx="7883106" cy="362954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3"/>
          <p:cNvSpPr txBox="1">
            <a:spLocks/>
          </p:cNvSpPr>
          <p:nvPr/>
        </p:nvSpPr>
        <p:spPr>
          <a:xfrm>
            <a:off x="0" y="4643285"/>
            <a:ext cx="9144000" cy="42042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9063" lvl="0" indent="-119063" fontAlgn="auto">
              <a:spcBef>
                <a:spcPts val="0"/>
              </a:spcBef>
              <a:spcAft>
                <a:spcPts val="0"/>
              </a:spcAft>
              <a:buNone/>
            </a:pPr>
            <a:r>
              <a:rPr lang="en-US" sz="1100" dirty="0">
                <a:solidFill>
                  <a:schemeClr val="accent4">
                    <a:lumMod val="50000"/>
                  </a:schemeClr>
                </a:solidFill>
                <a:latin typeface="Calibri" panose="020F0502020204030204" pitchFamily="34" charset="0"/>
              </a:rPr>
              <a:t>* </a:t>
            </a:r>
            <a:r>
              <a:rPr lang="en-US" sz="1100" dirty="0" smtClean="0">
                <a:solidFill>
                  <a:schemeClr val="accent4">
                    <a:lumMod val="50000"/>
                  </a:schemeClr>
                </a:solidFill>
                <a:latin typeface="Calibri" panose="020F0502020204030204" pitchFamily="34" charset="0"/>
              </a:rPr>
              <a:t>Includes the same data as previous slide, but rates are presented on a logarithmic scale.</a:t>
            </a:r>
            <a:endParaRPr lang="en-US" sz="1100" dirty="0">
              <a:solidFill>
                <a:schemeClr val="accent4">
                  <a:lumMod val="50000"/>
                </a:schemeClr>
              </a:solidFill>
              <a:latin typeface="Calibri" panose="020F0502020204030204" pitchFamily="34" charset="0"/>
            </a:endParaRPr>
          </a:p>
          <a:p>
            <a:pPr marL="119063" lvl="0" indent="-119063" fontAlgn="auto">
              <a:spcBef>
                <a:spcPts val="0"/>
              </a:spcBef>
              <a:spcAft>
                <a:spcPts val="0"/>
              </a:spcAft>
              <a:buNone/>
            </a:pPr>
            <a:r>
              <a:rPr lang="en-US" sz="1100" baseline="30000" dirty="0">
                <a:solidFill>
                  <a:schemeClr val="accent4">
                    <a:lumMod val="50000"/>
                  </a:schemeClr>
                </a:solidFill>
                <a:latin typeface="Calibri" panose="020F0502020204030204" pitchFamily="34" charset="0"/>
              </a:rPr>
              <a:t>† </a:t>
            </a:r>
            <a:r>
              <a:rPr lang="en-US" sz="1100" dirty="0">
                <a:solidFill>
                  <a:schemeClr val="accent4">
                    <a:lumMod val="50000"/>
                  </a:schemeClr>
                </a:solidFill>
                <a:latin typeface="Calibri" panose="020F0502020204030204" pitchFamily="34" charset="0"/>
              </a:rPr>
              <a:t>	As of </a:t>
            </a:r>
            <a:r>
              <a:rPr lang="en-US" sz="1100" dirty="0" smtClean="0">
                <a:solidFill>
                  <a:schemeClr val="accent4">
                    <a:lumMod val="50000"/>
                  </a:schemeClr>
                </a:solidFill>
                <a:latin typeface="Calibri" panose="020F0502020204030204" pitchFamily="34" charset="0"/>
              </a:rPr>
              <a:t>June 21, 2017.</a:t>
            </a:r>
            <a:endParaRPr lang="en-US" sz="1100" dirty="0">
              <a:solidFill>
                <a:schemeClr val="accent4">
                  <a:lumMod val="50000"/>
                </a:schemeClr>
              </a:solidFill>
              <a:latin typeface="Calibri" panose="020F0502020204030204" pitchFamily="34" charset="0"/>
            </a:endParaRPr>
          </a:p>
        </p:txBody>
      </p:sp>
    </p:spTree>
    <p:extLst>
      <p:ext uri="{BB962C8B-B14F-4D97-AF65-F5344CB8AC3E}">
        <p14:creationId xmlns:p14="http://schemas.microsoft.com/office/powerpoint/2010/main" val="11402754"/>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Countries of Birth Among Non-U.S.–Born Persons Reported with TB, United States, 2016</a:t>
            </a:r>
          </a:p>
        </p:txBody>
      </p:sp>
      <p:graphicFrame>
        <p:nvGraphicFramePr>
          <p:cNvPr id="5" name="Content Placeholder 20"/>
          <p:cNvGraphicFramePr>
            <a:graphicFrameLocks/>
          </p:cNvGraphicFramePr>
          <p:nvPr>
            <p:extLst>
              <p:ext uri="{D42A27DB-BD31-4B8C-83A1-F6EECF244321}">
                <p14:modId xmlns:p14="http://schemas.microsoft.com/office/powerpoint/2010/main" val="2697336192"/>
              </p:ext>
            </p:extLst>
          </p:nvPr>
        </p:nvGraphicFramePr>
        <p:xfrm>
          <a:off x="1061049" y="1158874"/>
          <a:ext cx="6983083" cy="354252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3"/>
          <p:cNvSpPr txBox="1">
            <a:spLocks/>
          </p:cNvSpPr>
          <p:nvPr/>
        </p:nvSpPr>
        <p:spPr>
          <a:xfrm>
            <a:off x="8965" y="4764951"/>
            <a:ext cx="3035686" cy="2857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1100" dirty="0" smtClean="0">
                <a:solidFill>
                  <a:schemeClr val="accent4">
                    <a:lumMod val="50000"/>
                  </a:schemeClr>
                </a:solidFill>
                <a:latin typeface="Calibri" panose="020F0502020204030204" pitchFamily="34" charset="0"/>
              </a:rPr>
              <a:t>*Percentages are rounded; as </a:t>
            </a:r>
            <a:r>
              <a:rPr lang="en-US" sz="1100" dirty="0">
                <a:solidFill>
                  <a:schemeClr val="accent4">
                    <a:lumMod val="50000"/>
                  </a:schemeClr>
                </a:solidFill>
                <a:latin typeface="Calibri" panose="020F0502020204030204" pitchFamily="34" charset="0"/>
              </a:rPr>
              <a:t>of </a:t>
            </a:r>
            <a:r>
              <a:rPr lang="en-US" sz="1100" dirty="0" smtClean="0">
                <a:solidFill>
                  <a:schemeClr val="accent4">
                    <a:lumMod val="50000"/>
                  </a:schemeClr>
                </a:solidFill>
                <a:latin typeface="Calibri" panose="020F0502020204030204" pitchFamily="34" charset="0"/>
              </a:rPr>
              <a:t>June 21, 2017.</a:t>
            </a:r>
            <a:endParaRPr lang="en-US" sz="1100" dirty="0">
              <a:solidFill>
                <a:schemeClr val="accent4">
                  <a:lumMod val="50000"/>
                </a:schemeClr>
              </a:solidFill>
              <a:latin typeface="Calibri" panose="020F0502020204030204" pitchFamily="34" charset="0"/>
            </a:endParaRPr>
          </a:p>
        </p:txBody>
      </p:sp>
    </p:spTree>
    <p:extLst>
      <p:ext uri="{BB962C8B-B14F-4D97-AF65-F5344CB8AC3E}">
        <p14:creationId xmlns:p14="http://schemas.microsoft.com/office/powerpoint/2010/main" val="54582576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457199" y="205979"/>
            <a:ext cx="8229605" cy="857250"/>
          </a:xfrm>
        </p:spPr>
        <p:txBody>
          <a:bodyPr/>
          <a:lstStyle/>
          <a:p>
            <a:pPr algn="ctr"/>
            <a:r>
              <a:rPr lang="en-US" dirty="0">
                <a:cs typeface="Arial" charset="0"/>
              </a:rPr>
              <a:t>Reported Tuberculosis (TB) Cases </a:t>
            </a:r>
            <a:r>
              <a:rPr lang="en-US" dirty="0" smtClean="0">
                <a:cs typeface="Arial" charset="0"/>
              </a:rPr>
              <a:t/>
            </a:r>
            <a:br>
              <a:rPr lang="en-US" dirty="0" smtClean="0">
                <a:cs typeface="Arial" charset="0"/>
              </a:rPr>
            </a:br>
            <a:r>
              <a:rPr lang="en-US" dirty="0" smtClean="0">
                <a:cs typeface="Arial" charset="0"/>
              </a:rPr>
              <a:t>United </a:t>
            </a:r>
            <a:r>
              <a:rPr lang="en-US" dirty="0">
                <a:cs typeface="Arial" charset="0"/>
              </a:rPr>
              <a:t>States, </a:t>
            </a:r>
            <a:r>
              <a:rPr lang="en-US" dirty="0" smtClean="0">
                <a:cs typeface="Arial" charset="0"/>
              </a:rPr>
              <a:t>1982–2016*</a:t>
            </a:r>
            <a:endParaRPr lang="en-US" dirty="0"/>
          </a:p>
        </p:txBody>
      </p:sp>
      <p:sp>
        <p:nvSpPr>
          <p:cNvPr id="6" name="Text Placeholder 3"/>
          <p:cNvSpPr txBox="1">
            <a:spLocks/>
          </p:cNvSpPr>
          <p:nvPr/>
        </p:nvSpPr>
        <p:spPr>
          <a:xfrm>
            <a:off x="8965" y="4764951"/>
            <a:ext cx="1657350" cy="2857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1100" dirty="0">
                <a:solidFill>
                  <a:schemeClr val="accent4">
                    <a:lumMod val="50000"/>
                  </a:schemeClr>
                </a:solidFill>
                <a:latin typeface="Calibri" panose="020F0502020204030204" pitchFamily="34" charset="0"/>
              </a:rPr>
              <a:t>*As of </a:t>
            </a:r>
            <a:r>
              <a:rPr lang="en-US" sz="1100" dirty="0" smtClean="0">
                <a:solidFill>
                  <a:schemeClr val="accent4">
                    <a:lumMod val="50000"/>
                  </a:schemeClr>
                </a:solidFill>
                <a:latin typeface="Calibri" panose="020F0502020204030204" pitchFamily="34" charset="0"/>
              </a:rPr>
              <a:t>June 21, 2017.</a:t>
            </a:r>
            <a:endParaRPr lang="en-US" sz="1100" dirty="0">
              <a:solidFill>
                <a:schemeClr val="accent4">
                  <a:lumMod val="50000"/>
                </a:schemeClr>
              </a:solidFill>
              <a:latin typeface="Calibri" panose="020F0502020204030204" pitchFamily="34" charset="0"/>
            </a:endParaRPr>
          </a:p>
        </p:txBody>
      </p:sp>
      <p:graphicFrame>
        <p:nvGraphicFramePr>
          <p:cNvPr id="7" name="Chart 6"/>
          <p:cNvGraphicFramePr/>
          <p:nvPr>
            <p:extLst>
              <p:ext uri="{D42A27DB-BD31-4B8C-83A1-F6EECF244321}">
                <p14:modId xmlns:p14="http://schemas.microsoft.com/office/powerpoint/2010/main" val="450134486"/>
              </p:ext>
            </p:extLst>
          </p:nvPr>
        </p:nvGraphicFramePr>
        <p:xfrm>
          <a:off x="690282" y="1086552"/>
          <a:ext cx="8211671" cy="329565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331690" y="1333818"/>
            <a:ext cx="461665" cy="2146742"/>
          </a:xfrm>
          <a:prstGeom prst="rect">
            <a:avLst/>
          </a:prstGeom>
          <a:noFill/>
        </p:spPr>
        <p:txBody>
          <a:bodyPr vert="vert270" wrap="square" rtlCol="0">
            <a:spAutoFit/>
          </a:bodyPr>
          <a:lstStyle/>
          <a:p>
            <a:pPr algn="ctr"/>
            <a:r>
              <a:rPr lang="en-US" b="1" dirty="0" smtClean="0">
                <a:solidFill>
                  <a:schemeClr val="accent4">
                    <a:lumMod val="50000"/>
                  </a:schemeClr>
                </a:solidFill>
                <a:latin typeface="Calibri" panose="020F0502020204030204" pitchFamily="34" charset="0"/>
              </a:rPr>
              <a:t>No. of cases</a:t>
            </a:r>
            <a:endParaRPr lang="en-US" b="1" dirty="0">
              <a:solidFill>
                <a:schemeClr val="accent4">
                  <a:lumMod val="50000"/>
                </a:schemeClr>
              </a:solidFill>
              <a:latin typeface="Calibri" panose="020F0502020204030204" pitchFamily="34" charset="0"/>
            </a:endParaRPr>
          </a:p>
        </p:txBody>
      </p:sp>
      <p:sp>
        <p:nvSpPr>
          <p:cNvPr id="9" name="TextBox 8"/>
          <p:cNvSpPr txBox="1"/>
          <p:nvPr/>
        </p:nvSpPr>
        <p:spPr>
          <a:xfrm rot="5400000">
            <a:off x="4565284" y="3332154"/>
            <a:ext cx="461665" cy="2146742"/>
          </a:xfrm>
          <a:prstGeom prst="rect">
            <a:avLst/>
          </a:prstGeom>
          <a:noFill/>
        </p:spPr>
        <p:txBody>
          <a:bodyPr vert="vert270" wrap="square" rtlCol="0">
            <a:spAutoFit/>
          </a:bodyPr>
          <a:lstStyle/>
          <a:p>
            <a:pPr algn="ctr"/>
            <a:r>
              <a:rPr lang="en-US" b="1" dirty="0">
                <a:solidFill>
                  <a:schemeClr val="accent4">
                    <a:lumMod val="50000"/>
                  </a:schemeClr>
                </a:solidFill>
                <a:latin typeface="Calibri" panose="020F0502020204030204" pitchFamily="34" charset="0"/>
              </a:rPr>
              <a:t>Year</a:t>
            </a:r>
          </a:p>
        </p:txBody>
      </p:sp>
    </p:spTree>
    <p:extLst>
      <p:ext uri="{BB962C8B-B14F-4D97-AF65-F5344CB8AC3E}">
        <p14:creationId xmlns:p14="http://schemas.microsoft.com/office/powerpoint/2010/main" val="1515776713"/>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Percentage of </a:t>
            </a:r>
            <a:r>
              <a:rPr lang="en-US" dirty="0" smtClean="0"/>
              <a:t>Non-U.S.–Born </a:t>
            </a:r>
            <a:r>
              <a:rPr lang="en-US" dirty="0"/>
              <a:t>Persons with TB,</a:t>
            </a:r>
            <a:br>
              <a:rPr lang="en-US" dirty="0"/>
            </a:br>
            <a:r>
              <a:rPr lang="en-US" dirty="0"/>
              <a:t>by Time of Residence in U.S. Before Diagnosis, </a:t>
            </a:r>
            <a:r>
              <a:rPr lang="en-US" dirty="0" smtClean="0"/>
              <a:t>2016*</a:t>
            </a:r>
            <a:endParaRPr lang="en-US" dirty="0"/>
          </a:p>
        </p:txBody>
      </p:sp>
      <p:sp>
        <p:nvSpPr>
          <p:cNvPr id="6" name="Text Placeholder 3"/>
          <p:cNvSpPr txBox="1">
            <a:spLocks/>
          </p:cNvSpPr>
          <p:nvPr/>
        </p:nvSpPr>
        <p:spPr>
          <a:xfrm>
            <a:off x="0" y="4643285"/>
            <a:ext cx="9144000" cy="42042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9063" lvl="0" indent="-119063" fontAlgn="auto">
              <a:spcBef>
                <a:spcPts val="0"/>
              </a:spcBef>
              <a:spcAft>
                <a:spcPts val="0"/>
              </a:spcAft>
              <a:buNone/>
            </a:pPr>
            <a:r>
              <a:rPr lang="en-US" sz="1100" dirty="0">
                <a:solidFill>
                  <a:schemeClr val="accent4">
                    <a:lumMod val="50000"/>
                  </a:schemeClr>
                </a:solidFill>
                <a:latin typeface="Calibri" panose="020F0502020204030204" pitchFamily="34" charset="0"/>
              </a:rPr>
              <a:t>* 	 As of June 21, 2017. </a:t>
            </a:r>
            <a:endParaRPr lang="en-US" sz="1100" dirty="0" smtClean="0">
              <a:solidFill>
                <a:schemeClr val="accent4">
                  <a:lumMod val="50000"/>
                </a:schemeClr>
              </a:solidFill>
              <a:latin typeface="Calibri" panose="020F0502020204030204" pitchFamily="34" charset="0"/>
            </a:endParaRPr>
          </a:p>
          <a:p>
            <a:pPr marL="119063" lvl="0" indent="-119063" fontAlgn="auto">
              <a:spcBef>
                <a:spcPts val="0"/>
              </a:spcBef>
              <a:spcAft>
                <a:spcPts val="0"/>
              </a:spcAft>
              <a:buNone/>
            </a:pPr>
            <a:r>
              <a:rPr lang="en-US" sz="1100" baseline="30000" dirty="0">
                <a:solidFill>
                  <a:schemeClr val="accent4">
                    <a:lumMod val="50000"/>
                  </a:schemeClr>
                </a:solidFill>
                <a:latin typeface="Calibri" panose="020F0502020204030204" pitchFamily="34" charset="0"/>
              </a:rPr>
              <a:t>† </a:t>
            </a:r>
            <a:r>
              <a:rPr lang="en-US" sz="1100" dirty="0">
                <a:solidFill>
                  <a:schemeClr val="accent4">
                    <a:lumMod val="50000"/>
                  </a:schemeClr>
                </a:solidFill>
                <a:latin typeface="Calibri" panose="020F0502020204030204" pitchFamily="34" charset="0"/>
              </a:rPr>
              <a:t>	 </a:t>
            </a:r>
            <a:r>
              <a:rPr lang="en-US" sz="1100" dirty="0" smtClean="0">
                <a:solidFill>
                  <a:schemeClr val="accent4">
                    <a:lumMod val="50000"/>
                  </a:schemeClr>
                </a:solidFill>
                <a:latin typeface="Calibri" panose="020F0502020204030204" pitchFamily="34" charset="0"/>
              </a:rPr>
              <a:t>Non-U.S.–born persons for </a:t>
            </a:r>
            <a:r>
              <a:rPr lang="en-US" sz="1100" dirty="0">
                <a:solidFill>
                  <a:schemeClr val="accent4">
                    <a:lumMod val="50000"/>
                  </a:schemeClr>
                </a:solidFill>
                <a:latin typeface="Calibri" panose="020F0502020204030204" pitchFamily="34" charset="0"/>
              </a:rPr>
              <a:t>whom information on length of residence in the United States before diagnosis is unknown or missing.</a:t>
            </a:r>
          </a:p>
        </p:txBody>
      </p:sp>
      <p:sp>
        <p:nvSpPr>
          <p:cNvPr id="7" name="TextBox 6"/>
          <p:cNvSpPr txBox="1"/>
          <p:nvPr/>
        </p:nvSpPr>
        <p:spPr>
          <a:xfrm rot="16200000">
            <a:off x="-453320" y="2703378"/>
            <a:ext cx="2014974" cy="369332"/>
          </a:xfrm>
          <a:prstGeom prst="rect">
            <a:avLst/>
          </a:prstGeom>
          <a:noFill/>
        </p:spPr>
        <p:txBody>
          <a:bodyPr wrap="square" rtlCol="0">
            <a:spAutoFit/>
          </a:bodyPr>
          <a:lstStyle/>
          <a:p>
            <a:pPr algn="ctr" eaLnBrk="1" fontAlgn="auto" hangingPunct="1">
              <a:spcBef>
                <a:spcPts val="0"/>
              </a:spcBef>
              <a:spcAft>
                <a:spcPts val="0"/>
              </a:spcAft>
            </a:pPr>
            <a:r>
              <a:rPr lang="en-US" b="1" dirty="0" smtClean="0">
                <a:solidFill>
                  <a:srgbClr val="000000"/>
                </a:solidFill>
                <a:latin typeface="Myriad Web Pro"/>
              </a:rPr>
              <a:t>Percentage</a:t>
            </a:r>
            <a:endParaRPr lang="en-US" b="1" dirty="0">
              <a:solidFill>
                <a:srgbClr val="000000"/>
              </a:solidFill>
              <a:latin typeface="Myriad Web Pro"/>
            </a:endParaRPr>
          </a:p>
        </p:txBody>
      </p:sp>
      <p:grpSp>
        <p:nvGrpSpPr>
          <p:cNvPr id="8" name="Group 7"/>
          <p:cNvGrpSpPr/>
          <p:nvPr/>
        </p:nvGrpSpPr>
        <p:grpSpPr>
          <a:xfrm>
            <a:off x="738833" y="1158875"/>
            <a:ext cx="7774001" cy="3341689"/>
            <a:chOff x="713168" y="1600200"/>
            <a:chExt cx="8049832" cy="4267200"/>
          </a:xfrm>
        </p:grpSpPr>
        <p:graphicFrame>
          <p:nvGraphicFramePr>
            <p:cNvPr id="9" name="Content Placeholder 5"/>
            <p:cNvGraphicFramePr>
              <a:graphicFrameLocks/>
            </p:cNvGraphicFramePr>
            <p:nvPr>
              <p:extLst>
                <p:ext uri="{D42A27DB-BD31-4B8C-83A1-F6EECF244321}">
                  <p14:modId xmlns:p14="http://schemas.microsoft.com/office/powerpoint/2010/main" val="1469522568"/>
                </p:ext>
              </p:extLst>
            </p:nvPr>
          </p:nvGraphicFramePr>
          <p:xfrm>
            <a:off x="713168" y="1600200"/>
            <a:ext cx="8049832"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1983906" y="1601534"/>
              <a:ext cx="1147309" cy="4323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Myriad Web Pro"/>
                </a:rPr>
                <a:t>                   </a:t>
              </a:r>
              <a:r>
                <a:rPr kumimoji="0" lang="en-US" sz="1600" b="0" i="0" u="none" strike="noStrike" kern="0" cap="none" spc="0" normalizeH="0" baseline="30000" noProof="0" dirty="0" smtClean="0">
                  <a:ln>
                    <a:noFill/>
                  </a:ln>
                  <a:solidFill>
                    <a:srgbClr val="000000"/>
                  </a:solidFill>
                  <a:effectLst/>
                  <a:uLnTx/>
                  <a:uFillTx/>
                  <a:latin typeface="Myriad Web Pro"/>
                </a:rPr>
                <a:t>†</a:t>
              </a:r>
            </a:p>
          </p:txBody>
        </p:sp>
      </p:grpSp>
    </p:spTree>
    <p:extLst>
      <p:ext uri="{BB962C8B-B14F-4D97-AF65-F5344CB8AC3E}">
        <p14:creationId xmlns:p14="http://schemas.microsoft.com/office/powerpoint/2010/main" val="1045604648"/>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Primary Anti-TB Drug </a:t>
            </a:r>
            <a:r>
              <a:rPr lang="en-US" dirty="0" smtClean="0"/>
              <a:t>Resistance, </a:t>
            </a:r>
            <a:br>
              <a:rPr lang="en-US" dirty="0" smtClean="0"/>
            </a:br>
            <a:r>
              <a:rPr lang="en-US" dirty="0" smtClean="0"/>
              <a:t>United </a:t>
            </a:r>
            <a:r>
              <a:rPr lang="en-US" dirty="0"/>
              <a:t>States, </a:t>
            </a:r>
            <a:r>
              <a:rPr lang="en-US" dirty="0" smtClean="0"/>
              <a:t>1993–2016*</a:t>
            </a:r>
            <a:endParaRPr lang="en-US" dirty="0"/>
          </a:p>
        </p:txBody>
      </p:sp>
      <p:sp>
        <p:nvSpPr>
          <p:cNvPr id="4" name="Text Placeholder 3"/>
          <p:cNvSpPr txBox="1">
            <a:spLocks/>
          </p:cNvSpPr>
          <p:nvPr/>
        </p:nvSpPr>
        <p:spPr>
          <a:xfrm>
            <a:off x="0" y="4500563"/>
            <a:ext cx="9144000" cy="56314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9063" lvl="0" indent="-119063" fontAlgn="auto">
              <a:spcBef>
                <a:spcPts val="0"/>
              </a:spcBef>
              <a:spcAft>
                <a:spcPts val="0"/>
              </a:spcAft>
              <a:buNone/>
            </a:pPr>
            <a:r>
              <a:rPr lang="en-US" sz="1100" dirty="0">
                <a:solidFill>
                  <a:schemeClr val="accent4">
                    <a:lumMod val="50000"/>
                  </a:schemeClr>
                </a:solidFill>
                <a:latin typeface="Calibri" panose="020F0502020204030204" pitchFamily="34" charset="0"/>
              </a:rPr>
              <a:t>* 	 As of June 21, 2017. </a:t>
            </a:r>
            <a:endParaRPr lang="en-US" sz="1100" dirty="0" smtClean="0">
              <a:solidFill>
                <a:schemeClr val="accent4">
                  <a:lumMod val="50000"/>
                </a:schemeClr>
              </a:solidFill>
              <a:latin typeface="Calibri" panose="020F0502020204030204" pitchFamily="34" charset="0"/>
            </a:endParaRPr>
          </a:p>
          <a:p>
            <a:pPr marL="119063" lvl="0" indent="-119063" fontAlgn="auto">
              <a:spcBef>
                <a:spcPts val="0"/>
              </a:spcBef>
              <a:spcAft>
                <a:spcPts val="0"/>
              </a:spcAft>
              <a:buNone/>
            </a:pPr>
            <a:r>
              <a:rPr lang="en-US" sz="1100" b="1" dirty="0" smtClean="0">
                <a:solidFill>
                  <a:schemeClr val="accent4">
                    <a:lumMod val="50000"/>
                  </a:schemeClr>
                </a:solidFill>
                <a:latin typeface="Calibri" panose="020F0502020204030204" pitchFamily="34" charset="0"/>
              </a:rPr>
              <a:t>Note</a:t>
            </a:r>
            <a:r>
              <a:rPr lang="en-US" sz="1100" dirty="0" smtClean="0">
                <a:solidFill>
                  <a:schemeClr val="accent4">
                    <a:lumMod val="50000"/>
                  </a:schemeClr>
                </a:solidFill>
                <a:latin typeface="Calibri" panose="020F0502020204030204" pitchFamily="34" charset="0"/>
              </a:rPr>
              <a:t>: Based on initial isolates from persons with no prior history of TB; multidrug-resistant TB (MDR-TB) is defined as resistance to at least isoniazid and </a:t>
            </a:r>
          </a:p>
          <a:p>
            <a:pPr marL="119063" lvl="0" indent="-119063" fontAlgn="auto">
              <a:spcBef>
                <a:spcPts val="0"/>
              </a:spcBef>
              <a:spcAft>
                <a:spcPts val="0"/>
              </a:spcAft>
              <a:buNone/>
            </a:pPr>
            <a:r>
              <a:rPr lang="en-US" sz="1100" dirty="0" smtClean="0">
                <a:solidFill>
                  <a:schemeClr val="accent4">
                    <a:lumMod val="50000"/>
                  </a:schemeClr>
                </a:solidFill>
                <a:latin typeface="Calibri" panose="020F0502020204030204" pitchFamily="34" charset="0"/>
              </a:rPr>
              <a:t>rifampin.</a:t>
            </a:r>
            <a:r>
              <a:rPr lang="en-US" sz="1100" dirty="0">
                <a:solidFill>
                  <a:schemeClr val="accent4">
                    <a:lumMod val="50000"/>
                  </a:schemeClr>
                </a:solidFill>
                <a:latin typeface="Calibri" panose="020F0502020204030204" pitchFamily="34" charset="0"/>
              </a:rPr>
              <a:t>	</a:t>
            </a:r>
          </a:p>
        </p:txBody>
      </p:sp>
      <p:sp>
        <p:nvSpPr>
          <p:cNvPr id="5" name="Text Box 4"/>
          <p:cNvSpPr txBox="1">
            <a:spLocks noChangeArrowheads="1"/>
          </p:cNvSpPr>
          <p:nvPr/>
        </p:nvSpPr>
        <p:spPr bwMode="auto">
          <a:xfrm rot="16200000">
            <a:off x="-1159011" y="2271231"/>
            <a:ext cx="4186237" cy="338554"/>
          </a:xfrm>
          <a:prstGeom prst="rect">
            <a:avLst/>
          </a:prstGeom>
          <a:noFill/>
          <a:ln w="9525">
            <a:noFill/>
            <a:miter lim="800000"/>
            <a:headEnd/>
            <a:tailEnd/>
          </a:ln>
          <a:effectLst/>
        </p:spPr>
        <p:txBody>
          <a:bodyPr>
            <a:spAutoFit/>
          </a:bodyPr>
          <a:lstStyle/>
          <a:p>
            <a:pPr algn="ctr"/>
            <a:r>
              <a:rPr lang="en-US" sz="1600" b="1" dirty="0" smtClean="0">
                <a:solidFill>
                  <a:srgbClr val="000000"/>
                </a:solidFill>
              </a:rPr>
              <a:t>Resistant (%)</a:t>
            </a:r>
            <a:endParaRPr lang="en-US" sz="1600" b="1" dirty="0">
              <a:solidFill>
                <a:srgbClr val="000000"/>
              </a:solidFill>
            </a:endParaRPr>
          </a:p>
        </p:txBody>
      </p:sp>
      <p:graphicFrame>
        <p:nvGraphicFramePr>
          <p:cNvPr id="6" name="Chart 5"/>
          <p:cNvGraphicFramePr/>
          <p:nvPr>
            <p:extLst>
              <p:ext uri="{D42A27DB-BD31-4B8C-83A1-F6EECF244321}">
                <p14:modId xmlns:p14="http://schemas.microsoft.com/office/powerpoint/2010/main" val="1821437089"/>
              </p:ext>
            </p:extLst>
          </p:nvPr>
        </p:nvGraphicFramePr>
        <p:xfrm>
          <a:off x="1033045" y="1155914"/>
          <a:ext cx="7842739" cy="337771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5"/>
          <p:cNvSpPr txBox="1"/>
          <p:nvPr/>
        </p:nvSpPr>
        <p:spPr>
          <a:xfrm flipH="1">
            <a:off x="4106194" y="4115677"/>
            <a:ext cx="1333546" cy="3385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rgbClr val="000000"/>
                </a:solidFill>
              </a:rPr>
              <a:t>Year</a:t>
            </a:r>
            <a:endParaRPr lang="en-US" sz="1600" b="1" dirty="0">
              <a:solidFill>
                <a:srgbClr val="000000"/>
              </a:solidFill>
            </a:endParaRPr>
          </a:p>
        </p:txBody>
      </p:sp>
    </p:spTree>
    <p:extLst>
      <p:ext uri="{BB962C8B-B14F-4D97-AF65-F5344CB8AC3E}">
        <p14:creationId xmlns:p14="http://schemas.microsoft.com/office/powerpoint/2010/main" val="1469818677"/>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376516" y="236444"/>
            <a:ext cx="8229600" cy="498662"/>
          </a:xfrm>
        </p:spPr>
        <p:txBody>
          <a:bodyPr/>
          <a:lstStyle/>
          <a:p>
            <a:pPr algn="ctr"/>
            <a:r>
              <a:rPr lang="en-US" dirty="0"/>
              <a:t>Primary </a:t>
            </a:r>
            <a:r>
              <a:rPr lang="en-US" dirty="0" smtClean="0"/>
              <a:t>MDR-TB, United </a:t>
            </a:r>
            <a:r>
              <a:rPr lang="en-US" dirty="0"/>
              <a:t>States, </a:t>
            </a:r>
            <a:r>
              <a:rPr lang="en-US" dirty="0" smtClean="0"/>
              <a:t>1993–2016*</a:t>
            </a:r>
            <a:endParaRPr lang="en-US" dirty="0"/>
          </a:p>
        </p:txBody>
      </p:sp>
      <p:graphicFrame>
        <p:nvGraphicFramePr>
          <p:cNvPr id="6" name="Chart 5"/>
          <p:cNvGraphicFramePr/>
          <p:nvPr>
            <p:extLst>
              <p:ext uri="{D42A27DB-BD31-4B8C-83A1-F6EECF244321}">
                <p14:modId xmlns:p14="http://schemas.microsoft.com/office/powerpoint/2010/main" val="2694752965"/>
              </p:ext>
            </p:extLst>
          </p:nvPr>
        </p:nvGraphicFramePr>
        <p:xfrm>
          <a:off x="125504" y="887506"/>
          <a:ext cx="9018495" cy="363967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3"/>
          <p:cNvSpPr txBox="1">
            <a:spLocks/>
          </p:cNvSpPr>
          <p:nvPr/>
        </p:nvSpPr>
        <p:spPr>
          <a:xfrm>
            <a:off x="0" y="4451231"/>
            <a:ext cx="9144000" cy="61247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9063" lvl="0" indent="-119063" fontAlgn="auto">
              <a:spcBef>
                <a:spcPts val="0"/>
              </a:spcBef>
              <a:spcAft>
                <a:spcPts val="0"/>
              </a:spcAft>
              <a:buNone/>
            </a:pPr>
            <a:r>
              <a:rPr lang="en-US" sz="1100" dirty="0">
                <a:solidFill>
                  <a:schemeClr val="accent4">
                    <a:lumMod val="50000"/>
                  </a:schemeClr>
                </a:solidFill>
                <a:latin typeface="Calibri" panose="020F0502020204030204" pitchFamily="34" charset="0"/>
              </a:rPr>
              <a:t>* 	 As of June 21, 2017. </a:t>
            </a:r>
            <a:endParaRPr lang="en-US" sz="1100" dirty="0" smtClean="0">
              <a:solidFill>
                <a:schemeClr val="accent4">
                  <a:lumMod val="50000"/>
                </a:schemeClr>
              </a:solidFill>
              <a:latin typeface="Calibri" panose="020F0502020204030204" pitchFamily="34" charset="0"/>
            </a:endParaRPr>
          </a:p>
          <a:p>
            <a:pPr marL="119063" lvl="0" indent="-119063" fontAlgn="auto">
              <a:spcBef>
                <a:spcPts val="0"/>
              </a:spcBef>
              <a:spcAft>
                <a:spcPts val="0"/>
              </a:spcAft>
              <a:buNone/>
            </a:pPr>
            <a:r>
              <a:rPr lang="en-US" sz="1100" b="1" dirty="0" smtClean="0">
                <a:solidFill>
                  <a:schemeClr val="accent4">
                    <a:lumMod val="50000"/>
                  </a:schemeClr>
                </a:solidFill>
                <a:latin typeface="Calibri" panose="020F0502020204030204" pitchFamily="34" charset="0"/>
              </a:rPr>
              <a:t>Note</a:t>
            </a:r>
            <a:r>
              <a:rPr lang="en-US" sz="1100" dirty="0" smtClean="0">
                <a:solidFill>
                  <a:schemeClr val="accent4">
                    <a:lumMod val="50000"/>
                  </a:schemeClr>
                </a:solidFill>
                <a:latin typeface="Calibri" panose="020F0502020204030204" pitchFamily="34" charset="0"/>
              </a:rPr>
              <a:t>: Based on initial isolates from persons with no prior history of TB; multidrug-resistant TB (MDR-TB) is defined as resistance to at least isoniazid and </a:t>
            </a:r>
          </a:p>
          <a:p>
            <a:pPr marL="119063" lvl="0" indent="-119063" fontAlgn="auto">
              <a:spcBef>
                <a:spcPts val="0"/>
              </a:spcBef>
              <a:spcAft>
                <a:spcPts val="0"/>
              </a:spcAft>
              <a:buNone/>
            </a:pPr>
            <a:r>
              <a:rPr lang="en-US" sz="1100" dirty="0" smtClean="0">
                <a:solidFill>
                  <a:schemeClr val="accent4">
                    <a:lumMod val="50000"/>
                  </a:schemeClr>
                </a:solidFill>
                <a:latin typeface="Calibri" panose="020F0502020204030204" pitchFamily="34" charset="0"/>
              </a:rPr>
              <a:t>rifampin.</a:t>
            </a:r>
            <a:r>
              <a:rPr lang="en-US" sz="1100" dirty="0">
                <a:solidFill>
                  <a:schemeClr val="accent4">
                    <a:lumMod val="50000"/>
                  </a:schemeClr>
                </a:solidFill>
                <a:latin typeface="Calibri" panose="020F0502020204030204" pitchFamily="34" charset="0"/>
              </a:rPr>
              <a:t>	</a:t>
            </a:r>
          </a:p>
        </p:txBody>
      </p:sp>
    </p:spTree>
    <p:extLst>
      <p:ext uri="{BB962C8B-B14F-4D97-AF65-F5344CB8AC3E}">
        <p14:creationId xmlns:p14="http://schemas.microsoft.com/office/powerpoint/2010/main" val="632098341"/>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Primary Isoniazid </a:t>
            </a:r>
            <a:r>
              <a:rPr lang="en-US" dirty="0" smtClean="0"/>
              <a:t>Resistance Among </a:t>
            </a:r>
            <a:r>
              <a:rPr lang="en-US" dirty="0"/>
              <a:t>U.S.-Born versus </a:t>
            </a:r>
            <a:r>
              <a:rPr lang="en-US" dirty="0" smtClean="0"/>
              <a:t>Non-U.S.–Born Persons, United </a:t>
            </a:r>
            <a:r>
              <a:rPr lang="en-US" dirty="0"/>
              <a:t>States, </a:t>
            </a:r>
            <a:r>
              <a:rPr lang="en-US" dirty="0" smtClean="0"/>
              <a:t>1993–2016*</a:t>
            </a:r>
            <a:endParaRPr lang="en-US" dirty="0"/>
          </a:p>
        </p:txBody>
      </p:sp>
      <p:sp>
        <p:nvSpPr>
          <p:cNvPr id="4" name="Text Box 4"/>
          <p:cNvSpPr txBox="1">
            <a:spLocks noChangeArrowheads="1"/>
          </p:cNvSpPr>
          <p:nvPr/>
        </p:nvSpPr>
        <p:spPr bwMode="auto">
          <a:xfrm rot="16200000">
            <a:off x="-970696" y="2710687"/>
            <a:ext cx="3218841" cy="338554"/>
          </a:xfrm>
          <a:prstGeom prst="rect">
            <a:avLst/>
          </a:prstGeom>
          <a:noFill/>
          <a:ln w="9525">
            <a:noFill/>
            <a:miter lim="800000"/>
            <a:headEnd/>
            <a:tailEnd/>
          </a:ln>
          <a:effectLst/>
        </p:spPr>
        <p:txBody>
          <a:bodyPr wrap="square">
            <a:spAutoFit/>
          </a:bodyPr>
          <a:lstStyle/>
          <a:p>
            <a:pPr algn="ctr"/>
            <a:r>
              <a:rPr lang="en-US" sz="1600" b="1" dirty="0" smtClean="0">
                <a:solidFill>
                  <a:srgbClr val="000000"/>
                </a:solidFill>
              </a:rPr>
              <a:t>Resistant</a:t>
            </a:r>
            <a:r>
              <a:rPr lang="en-US" sz="1600" dirty="0" smtClean="0">
                <a:solidFill>
                  <a:srgbClr val="000000"/>
                </a:solidFill>
              </a:rPr>
              <a:t> </a:t>
            </a:r>
            <a:r>
              <a:rPr lang="en-US" sz="1600" b="1" dirty="0" smtClean="0">
                <a:solidFill>
                  <a:srgbClr val="000000"/>
                </a:solidFill>
              </a:rPr>
              <a:t>(%)</a:t>
            </a:r>
            <a:endParaRPr lang="en-US" sz="1600" b="1" dirty="0">
              <a:solidFill>
                <a:srgbClr val="000000"/>
              </a:solidFill>
            </a:endParaRPr>
          </a:p>
        </p:txBody>
      </p:sp>
      <p:graphicFrame>
        <p:nvGraphicFramePr>
          <p:cNvPr id="5" name="Chart 4"/>
          <p:cNvGraphicFramePr/>
          <p:nvPr>
            <p:extLst>
              <p:ext uri="{D42A27DB-BD31-4B8C-83A1-F6EECF244321}">
                <p14:modId xmlns:p14="http://schemas.microsoft.com/office/powerpoint/2010/main" val="2674618714"/>
              </p:ext>
            </p:extLst>
          </p:nvPr>
        </p:nvGraphicFramePr>
        <p:xfrm>
          <a:off x="820249" y="1316525"/>
          <a:ext cx="8060992" cy="343733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3"/>
          <p:cNvSpPr txBox="1">
            <a:spLocks/>
          </p:cNvSpPr>
          <p:nvPr/>
        </p:nvSpPr>
        <p:spPr>
          <a:xfrm>
            <a:off x="0" y="4589253"/>
            <a:ext cx="9144000" cy="47445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9063" lvl="0" indent="-119063" fontAlgn="auto">
              <a:spcBef>
                <a:spcPts val="0"/>
              </a:spcBef>
              <a:spcAft>
                <a:spcPts val="0"/>
              </a:spcAft>
              <a:buNone/>
            </a:pPr>
            <a:r>
              <a:rPr lang="en-US" sz="1100" dirty="0">
                <a:solidFill>
                  <a:schemeClr val="accent4">
                    <a:lumMod val="50000"/>
                  </a:schemeClr>
                </a:solidFill>
                <a:latin typeface="Calibri" panose="020F0502020204030204" pitchFamily="34" charset="0"/>
              </a:rPr>
              <a:t>* 	 As of June 21, 2017. </a:t>
            </a:r>
            <a:endParaRPr lang="en-US" sz="1100" dirty="0" smtClean="0">
              <a:solidFill>
                <a:schemeClr val="accent4">
                  <a:lumMod val="50000"/>
                </a:schemeClr>
              </a:solidFill>
              <a:latin typeface="Calibri" panose="020F0502020204030204" pitchFamily="34" charset="0"/>
            </a:endParaRPr>
          </a:p>
          <a:p>
            <a:pPr marL="119063" lvl="0" indent="-119063" fontAlgn="auto">
              <a:spcBef>
                <a:spcPts val="0"/>
              </a:spcBef>
              <a:spcAft>
                <a:spcPts val="0"/>
              </a:spcAft>
              <a:buNone/>
            </a:pPr>
            <a:r>
              <a:rPr lang="en-US" sz="1100" b="1" dirty="0" smtClean="0">
                <a:solidFill>
                  <a:schemeClr val="accent4">
                    <a:lumMod val="50000"/>
                  </a:schemeClr>
                </a:solidFill>
                <a:latin typeface="Calibri" panose="020F0502020204030204" pitchFamily="34" charset="0"/>
              </a:rPr>
              <a:t>Note</a:t>
            </a:r>
            <a:r>
              <a:rPr lang="en-US" sz="1100" dirty="0" smtClean="0">
                <a:solidFill>
                  <a:schemeClr val="accent4">
                    <a:lumMod val="50000"/>
                  </a:schemeClr>
                </a:solidFill>
                <a:latin typeface="Calibri" panose="020F0502020204030204" pitchFamily="34" charset="0"/>
              </a:rPr>
              <a:t>: Based on initial isolates from persons with no prior history of TB.</a:t>
            </a:r>
            <a:r>
              <a:rPr lang="en-US" sz="1100" dirty="0">
                <a:solidFill>
                  <a:schemeClr val="accent4">
                    <a:lumMod val="50000"/>
                  </a:schemeClr>
                </a:solidFill>
                <a:latin typeface="Calibri" panose="020F0502020204030204" pitchFamily="34" charset="0"/>
              </a:rPr>
              <a:t>	</a:t>
            </a:r>
          </a:p>
        </p:txBody>
      </p:sp>
    </p:spTree>
    <p:extLst>
      <p:ext uri="{BB962C8B-B14F-4D97-AF65-F5344CB8AC3E}">
        <p14:creationId xmlns:p14="http://schemas.microsoft.com/office/powerpoint/2010/main" val="3216249104"/>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Primary MDR-TB Among U.S.-Born versus </a:t>
            </a:r>
            <a:r>
              <a:rPr lang="en-US" dirty="0" smtClean="0"/>
              <a:t>Non-U.S.–Born Persons, United </a:t>
            </a:r>
            <a:r>
              <a:rPr lang="en-US" dirty="0"/>
              <a:t>States, </a:t>
            </a:r>
            <a:r>
              <a:rPr lang="en-US" dirty="0" smtClean="0"/>
              <a:t>1993–2016*</a:t>
            </a:r>
            <a:endParaRPr lang="en-US" dirty="0"/>
          </a:p>
        </p:txBody>
      </p:sp>
      <p:sp>
        <p:nvSpPr>
          <p:cNvPr id="4" name="Text Placeholder 3"/>
          <p:cNvSpPr txBox="1">
            <a:spLocks/>
          </p:cNvSpPr>
          <p:nvPr/>
        </p:nvSpPr>
        <p:spPr>
          <a:xfrm>
            <a:off x="0" y="4425351"/>
            <a:ext cx="9144000" cy="63835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9063" lvl="0" indent="-119063" fontAlgn="auto">
              <a:spcBef>
                <a:spcPts val="0"/>
              </a:spcBef>
              <a:spcAft>
                <a:spcPts val="0"/>
              </a:spcAft>
              <a:buNone/>
            </a:pPr>
            <a:r>
              <a:rPr lang="en-US" sz="1100" dirty="0">
                <a:solidFill>
                  <a:schemeClr val="accent4">
                    <a:lumMod val="50000"/>
                  </a:schemeClr>
                </a:solidFill>
                <a:latin typeface="Calibri" panose="020F0502020204030204" pitchFamily="34" charset="0"/>
              </a:rPr>
              <a:t>* 	 As of June 21, 2017. </a:t>
            </a:r>
            <a:endParaRPr lang="en-US" sz="1100" dirty="0" smtClean="0">
              <a:solidFill>
                <a:schemeClr val="accent4">
                  <a:lumMod val="50000"/>
                </a:schemeClr>
              </a:solidFill>
              <a:latin typeface="Calibri" panose="020F0502020204030204" pitchFamily="34" charset="0"/>
            </a:endParaRPr>
          </a:p>
          <a:p>
            <a:pPr marL="119063" lvl="0" indent="-119063" fontAlgn="auto">
              <a:spcBef>
                <a:spcPts val="0"/>
              </a:spcBef>
              <a:spcAft>
                <a:spcPts val="0"/>
              </a:spcAft>
              <a:buNone/>
            </a:pPr>
            <a:r>
              <a:rPr lang="en-US" sz="1100" b="1" dirty="0" smtClean="0">
                <a:solidFill>
                  <a:schemeClr val="accent4">
                    <a:lumMod val="50000"/>
                  </a:schemeClr>
                </a:solidFill>
                <a:latin typeface="Calibri" panose="020F0502020204030204" pitchFamily="34" charset="0"/>
              </a:rPr>
              <a:t>Note</a:t>
            </a:r>
            <a:r>
              <a:rPr lang="en-US" sz="1100" dirty="0" smtClean="0">
                <a:solidFill>
                  <a:schemeClr val="accent4">
                    <a:lumMod val="50000"/>
                  </a:schemeClr>
                </a:solidFill>
                <a:latin typeface="Calibri" panose="020F0502020204030204" pitchFamily="34" charset="0"/>
              </a:rPr>
              <a:t>: Based on initial isolates from persons with no prior history of TB; multidrug-resistant TB (MDR-TB) is defined as resistance to at least isoniazid and </a:t>
            </a:r>
          </a:p>
          <a:p>
            <a:pPr marL="119063" lvl="0" indent="-119063" fontAlgn="auto">
              <a:spcBef>
                <a:spcPts val="0"/>
              </a:spcBef>
              <a:spcAft>
                <a:spcPts val="0"/>
              </a:spcAft>
              <a:buNone/>
            </a:pPr>
            <a:r>
              <a:rPr lang="en-US" sz="1100" dirty="0" smtClean="0">
                <a:solidFill>
                  <a:schemeClr val="accent4">
                    <a:lumMod val="50000"/>
                  </a:schemeClr>
                </a:solidFill>
                <a:latin typeface="Calibri" panose="020F0502020204030204" pitchFamily="34" charset="0"/>
              </a:rPr>
              <a:t>rifampin.</a:t>
            </a:r>
            <a:r>
              <a:rPr lang="en-US" sz="1100" dirty="0">
                <a:solidFill>
                  <a:schemeClr val="accent4">
                    <a:lumMod val="50000"/>
                  </a:schemeClr>
                </a:solidFill>
                <a:latin typeface="Calibri" panose="020F0502020204030204" pitchFamily="34" charset="0"/>
              </a:rPr>
              <a:t>	</a:t>
            </a:r>
          </a:p>
        </p:txBody>
      </p:sp>
      <p:sp>
        <p:nvSpPr>
          <p:cNvPr id="5" name="Text Box 4"/>
          <p:cNvSpPr txBox="1">
            <a:spLocks noChangeArrowheads="1"/>
          </p:cNvSpPr>
          <p:nvPr/>
        </p:nvSpPr>
        <p:spPr bwMode="auto">
          <a:xfrm rot="16200000">
            <a:off x="-1135159" y="2508254"/>
            <a:ext cx="3129275" cy="338554"/>
          </a:xfrm>
          <a:prstGeom prst="rect">
            <a:avLst/>
          </a:prstGeom>
          <a:noFill/>
          <a:ln w="9525">
            <a:noFill/>
            <a:miter lim="800000"/>
            <a:headEnd/>
            <a:tailEnd/>
          </a:ln>
          <a:effectLst/>
        </p:spPr>
        <p:txBody>
          <a:bodyPr wrap="square">
            <a:spAutoFit/>
          </a:bodyPr>
          <a:lstStyle/>
          <a:p>
            <a:pPr algn="ctr"/>
            <a:r>
              <a:rPr lang="en-US" sz="1600" b="1" dirty="0" smtClean="0">
                <a:solidFill>
                  <a:srgbClr val="000000"/>
                </a:solidFill>
              </a:rPr>
              <a:t>Resistant</a:t>
            </a:r>
            <a:r>
              <a:rPr lang="en-US" sz="1600" dirty="0" smtClean="0"/>
              <a:t> </a:t>
            </a:r>
            <a:r>
              <a:rPr lang="en-US" sz="1600" b="1" dirty="0" smtClean="0">
                <a:solidFill>
                  <a:srgbClr val="000000"/>
                </a:solidFill>
              </a:rPr>
              <a:t>(%)</a:t>
            </a:r>
            <a:endParaRPr lang="en-US" sz="1600" b="1" dirty="0">
              <a:solidFill>
                <a:srgbClr val="000000"/>
              </a:solidFill>
            </a:endParaRPr>
          </a:p>
        </p:txBody>
      </p:sp>
      <p:graphicFrame>
        <p:nvGraphicFramePr>
          <p:cNvPr id="6" name="Chart 5"/>
          <p:cNvGraphicFramePr/>
          <p:nvPr>
            <p:extLst>
              <p:ext uri="{D42A27DB-BD31-4B8C-83A1-F6EECF244321}">
                <p14:modId xmlns:p14="http://schemas.microsoft.com/office/powerpoint/2010/main" val="449865316"/>
              </p:ext>
            </p:extLst>
          </p:nvPr>
        </p:nvGraphicFramePr>
        <p:xfrm>
          <a:off x="609600" y="1158876"/>
          <a:ext cx="8077200" cy="34834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20528661"/>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XDR-TB* Case Count, Defined on Initial DST,</a:t>
            </a:r>
            <a:r>
              <a:rPr lang="en-US" baseline="30000" dirty="0"/>
              <a:t>†</a:t>
            </a:r>
            <a:r>
              <a:rPr lang="en-US" dirty="0"/>
              <a:t> </a:t>
            </a:r>
            <a:br>
              <a:rPr lang="en-US" dirty="0"/>
            </a:br>
            <a:r>
              <a:rPr lang="en-US" dirty="0"/>
              <a:t>by Year, </a:t>
            </a:r>
            <a:r>
              <a:rPr lang="en-US" dirty="0" smtClean="0"/>
              <a:t>1993–2016</a:t>
            </a:r>
            <a:r>
              <a:rPr lang="en-US" baseline="30000" dirty="0" smtClean="0"/>
              <a:t>§</a:t>
            </a:r>
            <a:endParaRPr lang="en-US" baseline="30000" dirty="0"/>
          </a:p>
        </p:txBody>
      </p:sp>
      <p:graphicFrame>
        <p:nvGraphicFramePr>
          <p:cNvPr id="4" name="Chart 3"/>
          <p:cNvGraphicFramePr/>
          <p:nvPr>
            <p:extLst>
              <p:ext uri="{D42A27DB-BD31-4B8C-83A1-F6EECF244321}">
                <p14:modId xmlns:p14="http://schemas.microsoft.com/office/powerpoint/2010/main" val="2700598570"/>
              </p:ext>
            </p:extLst>
          </p:nvPr>
        </p:nvGraphicFramePr>
        <p:xfrm>
          <a:off x="592878" y="1021139"/>
          <a:ext cx="7958244" cy="293199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3"/>
          <p:cNvSpPr txBox="1">
            <a:spLocks/>
          </p:cNvSpPr>
          <p:nvPr/>
        </p:nvSpPr>
        <p:spPr>
          <a:xfrm>
            <a:off x="0" y="4186518"/>
            <a:ext cx="9144000" cy="112122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9538" indent="-109538">
              <a:lnSpc>
                <a:spcPts val="1100"/>
              </a:lnSpc>
              <a:buFont typeface="Arial" pitchFamily="34" charset="0"/>
              <a:buNone/>
            </a:pPr>
            <a:r>
              <a:rPr lang="en-US" sz="1100" dirty="0" smtClean="0">
                <a:solidFill>
                  <a:schemeClr val="accent4">
                    <a:lumMod val="50000"/>
                  </a:schemeClr>
                </a:solidFill>
                <a:latin typeface="Calibri" panose="020F0502020204030204" pitchFamily="34" charset="0"/>
              </a:rPr>
              <a:t>*	XDR-TB , extensively drug-resistant TB.</a:t>
            </a:r>
          </a:p>
          <a:p>
            <a:pPr marL="109538" indent="-109538">
              <a:lnSpc>
                <a:spcPts val="1100"/>
              </a:lnSpc>
              <a:buFont typeface="Arial" pitchFamily="34" charset="0"/>
              <a:buNone/>
            </a:pPr>
            <a:r>
              <a:rPr lang="en-US" sz="1100" baseline="30000" dirty="0" smtClean="0">
                <a:solidFill>
                  <a:schemeClr val="accent4">
                    <a:lumMod val="50000"/>
                  </a:schemeClr>
                </a:solidFill>
                <a:latin typeface="Calibri" panose="020F0502020204030204" pitchFamily="34" charset="0"/>
              </a:rPr>
              <a:t>†</a:t>
            </a:r>
            <a:r>
              <a:rPr lang="en-US" sz="1100" dirty="0" smtClean="0">
                <a:solidFill>
                  <a:schemeClr val="accent4">
                    <a:lumMod val="50000"/>
                  </a:schemeClr>
                </a:solidFill>
                <a:latin typeface="Calibri" panose="020F0502020204030204" pitchFamily="34" charset="0"/>
              </a:rPr>
              <a:t>	DST, drug susceptibility test.</a:t>
            </a:r>
          </a:p>
          <a:p>
            <a:pPr marL="109538" indent="-109538">
              <a:lnSpc>
                <a:spcPts val="1100"/>
              </a:lnSpc>
              <a:buFont typeface="Arial" pitchFamily="34" charset="0"/>
              <a:buNone/>
            </a:pPr>
            <a:r>
              <a:rPr lang="en-US" sz="1100" baseline="30000" dirty="0" smtClean="0">
                <a:solidFill>
                  <a:schemeClr val="accent4">
                    <a:lumMod val="50000"/>
                  </a:schemeClr>
                </a:solidFill>
                <a:latin typeface="Calibri" panose="020F0502020204030204" pitchFamily="34" charset="0"/>
              </a:rPr>
              <a:t>§</a:t>
            </a:r>
            <a:r>
              <a:rPr lang="en-US" sz="1100" dirty="0" smtClean="0">
                <a:solidFill>
                  <a:schemeClr val="accent4">
                    <a:lumMod val="50000"/>
                  </a:schemeClr>
                </a:solidFill>
                <a:latin typeface="Calibri" panose="020F0502020204030204" pitchFamily="34" charset="0"/>
              </a:rPr>
              <a:t>	As of June 21, 2017.</a:t>
            </a:r>
          </a:p>
          <a:p>
            <a:pPr marL="0" indent="0">
              <a:lnSpc>
                <a:spcPts val="1100"/>
              </a:lnSpc>
              <a:buFont typeface="Arial" pitchFamily="34" charset="0"/>
              <a:buNone/>
            </a:pPr>
            <a:r>
              <a:rPr lang="en-US" sz="1100" b="1" dirty="0" smtClean="0">
                <a:solidFill>
                  <a:schemeClr val="accent4">
                    <a:lumMod val="50000"/>
                  </a:schemeClr>
                </a:solidFill>
                <a:latin typeface="Calibri" panose="020F0502020204030204" pitchFamily="34" charset="0"/>
              </a:rPr>
              <a:t>Note: </a:t>
            </a:r>
            <a:r>
              <a:rPr lang="en-US" sz="1100" dirty="0" smtClean="0">
                <a:solidFill>
                  <a:schemeClr val="accent4">
                    <a:lumMod val="50000"/>
                  </a:schemeClr>
                </a:solidFill>
                <a:latin typeface="Calibri" panose="020F0502020204030204" pitchFamily="34" charset="0"/>
              </a:rPr>
              <a:t>XDR-TB is defined as resistance to isoniazid and rifampin, plus resistance to any fluoroquinolone and at least one of three injectable second-line anti-TB drugs.</a:t>
            </a:r>
            <a:endParaRPr lang="en-US" sz="1100" dirty="0">
              <a:solidFill>
                <a:schemeClr val="accent4">
                  <a:lumMod val="50000"/>
                </a:schemeClr>
              </a:solidFill>
              <a:latin typeface="Calibri" panose="020F0502020204030204" pitchFamily="34" charset="0"/>
            </a:endParaRPr>
          </a:p>
        </p:txBody>
      </p:sp>
      <p:sp>
        <p:nvSpPr>
          <p:cNvPr id="6" name="Text Box 4"/>
          <p:cNvSpPr txBox="1">
            <a:spLocks noChangeArrowheads="1"/>
          </p:cNvSpPr>
          <p:nvPr/>
        </p:nvSpPr>
        <p:spPr bwMode="auto">
          <a:xfrm rot="16200000">
            <a:off x="-1635918" y="2129821"/>
            <a:ext cx="4186237" cy="338554"/>
          </a:xfrm>
          <a:prstGeom prst="rect">
            <a:avLst/>
          </a:prstGeom>
          <a:noFill/>
          <a:ln w="9525">
            <a:noFill/>
            <a:miter lim="800000"/>
            <a:headEnd/>
            <a:tailEnd/>
          </a:ln>
          <a:effectLst/>
        </p:spPr>
        <p:txBody>
          <a:bodyPr>
            <a:spAutoFit/>
          </a:bodyPr>
          <a:lstStyle/>
          <a:p>
            <a:pPr algn="ctr"/>
            <a:r>
              <a:rPr lang="en-US" sz="1600" b="1" dirty="0" smtClean="0">
                <a:solidFill>
                  <a:srgbClr val="000000"/>
                </a:solidFill>
              </a:rPr>
              <a:t>Case count</a:t>
            </a:r>
            <a:endParaRPr lang="en-US" sz="1600" b="1" dirty="0">
              <a:solidFill>
                <a:srgbClr val="000000"/>
              </a:solidFill>
            </a:endParaRPr>
          </a:p>
        </p:txBody>
      </p:sp>
      <p:sp>
        <p:nvSpPr>
          <p:cNvPr id="7" name="Text Box 4"/>
          <p:cNvSpPr txBox="1">
            <a:spLocks noChangeArrowheads="1"/>
          </p:cNvSpPr>
          <p:nvPr/>
        </p:nvSpPr>
        <p:spPr bwMode="auto">
          <a:xfrm>
            <a:off x="2237721" y="3847964"/>
            <a:ext cx="4186237" cy="338554"/>
          </a:xfrm>
          <a:prstGeom prst="rect">
            <a:avLst/>
          </a:prstGeom>
          <a:noFill/>
          <a:ln w="9525">
            <a:noFill/>
            <a:miter lim="800000"/>
            <a:headEnd/>
            <a:tailEnd/>
          </a:ln>
          <a:effectLst/>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rgbClr val="000000"/>
                </a:solidFill>
              </a:rPr>
              <a:t>Year of diagnosis</a:t>
            </a:r>
            <a:endParaRPr lang="en-US" sz="1600" b="1" dirty="0">
              <a:solidFill>
                <a:srgbClr val="000000"/>
              </a:solidFill>
            </a:endParaRPr>
          </a:p>
        </p:txBody>
      </p:sp>
    </p:spTree>
    <p:extLst>
      <p:ext uri="{BB962C8B-B14F-4D97-AF65-F5344CB8AC3E}">
        <p14:creationId xmlns:p14="http://schemas.microsoft.com/office/powerpoint/2010/main" val="2012189718"/>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Reporting of HIV Test Results Among Persons with TB, by Age Group, United States, </a:t>
            </a:r>
            <a:r>
              <a:rPr lang="en-US" dirty="0" smtClean="0"/>
              <a:t>1993–2016*</a:t>
            </a:r>
            <a:endParaRPr lang="en-US" dirty="0"/>
          </a:p>
        </p:txBody>
      </p:sp>
      <p:sp>
        <p:nvSpPr>
          <p:cNvPr id="4" name="Text Placeholder 3"/>
          <p:cNvSpPr txBox="1">
            <a:spLocks/>
          </p:cNvSpPr>
          <p:nvPr/>
        </p:nvSpPr>
        <p:spPr>
          <a:xfrm>
            <a:off x="0" y="4230357"/>
            <a:ext cx="9144000" cy="8333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9063" lvl="0" indent="-119063" fontAlgn="auto">
              <a:spcBef>
                <a:spcPts val="0"/>
              </a:spcBef>
              <a:spcAft>
                <a:spcPts val="0"/>
              </a:spcAft>
              <a:buNone/>
            </a:pPr>
            <a:r>
              <a:rPr lang="en-US" sz="1100" dirty="0">
                <a:solidFill>
                  <a:schemeClr val="accent4">
                    <a:lumMod val="50000"/>
                  </a:schemeClr>
                </a:solidFill>
                <a:latin typeface="Calibri" panose="020F0502020204030204" pitchFamily="34" charset="0"/>
              </a:rPr>
              <a:t>* 	 As of June 21, 2017. </a:t>
            </a:r>
            <a:endParaRPr lang="en-US" sz="1100" dirty="0" smtClean="0">
              <a:solidFill>
                <a:schemeClr val="accent4">
                  <a:lumMod val="50000"/>
                </a:schemeClr>
              </a:solidFill>
              <a:latin typeface="Calibri" panose="020F0502020204030204" pitchFamily="34" charset="0"/>
            </a:endParaRPr>
          </a:p>
          <a:p>
            <a:pPr marL="0" indent="0">
              <a:buNone/>
            </a:pPr>
            <a:r>
              <a:rPr lang="en-US" sz="1100" b="1" dirty="0">
                <a:solidFill>
                  <a:schemeClr val="accent4">
                    <a:lumMod val="50000"/>
                  </a:schemeClr>
                </a:solidFill>
                <a:latin typeface="Calibri" panose="020F0502020204030204" pitchFamily="34" charset="0"/>
              </a:rPr>
              <a:t>Note:</a:t>
            </a:r>
            <a:r>
              <a:rPr lang="en-US" sz="1100" dirty="0">
                <a:solidFill>
                  <a:schemeClr val="accent4">
                    <a:lumMod val="50000"/>
                  </a:schemeClr>
                </a:solidFill>
                <a:latin typeface="Calibri" panose="020F0502020204030204" pitchFamily="34" charset="0"/>
              </a:rPr>
              <a:t> Includes persons with positive, negative, or indeterminate human immunodeficiency virus (HIV) test results and persons from California with co-diagnosis of TB and acquired immunodeficiency syndrome (AIDS).  Rhode Island did not report HIV test results for years 1993–1997. HIV test results for Vermont are not included for </a:t>
            </a:r>
            <a:r>
              <a:rPr lang="en-US" sz="1100">
                <a:solidFill>
                  <a:schemeClr val="accent4">
                    <a:lumMod val="50000"/>
                  </a:schemeClr>
                </a:solidFill>
                <a:latin typeface="Calibri" panose="020F0502020204030204" pitchFamily="34" charset="0"/>
              </a:rPr>
              <a:t>years </a:t>
            </a:r>
            <a:r>
              <a:rPr lang="en-US" sz="1100" smtClean="0">
                <a:solidFill>
                  <a:schemeClr val="accent4">
                    <a:lumMod val="50000"/>
                  </a:schemeClr>
                </a:solidFill>
                <a:latin typeface="Calibri" panose="020F0502020204030204" pitchFamily="34" charset="0"/>
              </a:rPr>
              <a:t>2007–2013. </a:t>
            </a:r>
            <a:r>
              <a:rPr lang="en-US" sz="1100" dirty="0">
                <a:solidFill>
                  <a:schemeClr val="accent4">
                    <a:lumMod val="50000"/>
                  </a:schemeClr>
                </a:solidFill>
                <a:latin typeface="Calibri" panose="020F0502020204030204" pitchFamily="34" charset="0"/>
              </a:rPr>
              <a:t>HIV test results for California are not included for years 2005–2010.</a:t>
            </a:r>
          </a:p>
          <a:p>
            <a:pPr marL="119063" lvl="0" indent="-119063" fontAlgn="auto">
              <a:spcBef>
                <a:spcPts val="0"/>
              </a:spcBef>
              <a:spcAft>
                <a:spcPts val="0"/>
              </a:spcAft>
              <a:buNone/>
            </a:pPr>
            <a:r>
              <a:rPr lang="en-US" sz="1100" dirty="0" smtClean="0">
                <a:solidFill>
                  <a:schemeClr val="accent4">
                    <a:lumMod val="50000"/>
                  </a:schemeClr>
                </a:solidFill>
                <a:latin typeface="Calibri" panose="020F0502020204030204" pitchFamily="34" charset="0"/>
              </a:rPr>
              <a:t>	</a:t>
            </a:r>
            <a:endParaRPr lang="en-US" sz="1100" dirty="0">
              <a:solidFill>
                <a:schemeClr val="accent4">
                  <a:lumMod val="50000"/>
                </a:schemeClr>
              </a:solidFill>
              <a:latin typeface="Calibri" panose="020F0502020204030204" pitchFamily="34" charset="0"/>
            </a:endParaRPr>
          </a:p>
        </p:txBody>
      </p:sp>
      <p:graphicFrame>
        <p:nvGraphicFramePr>
          <p:cNvPr id="5" name="Chart 4"/>
          <p:cNvGraphicFramePr/>
          <p:nvPr>
            <p:extLst>
              <p:ext uri="{D42A27DB-BD31-4B8C-83A1-F6EECF244321}">
                <p14:modId xmlns:p14="http://schemas.microsoft.com/office/powerpoint/2010/main" val="4245637856"/>
              </p:ext>
            </p:extLst>
          </p:nvPr>
        </p:nvGraphicFramePr>
        <p:xfrm>
          <a:off x="974690" y="1158874"/>
          <a:ext cx="7712109" cy="333273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4"/>
          <p:cNvSpPr txBox="1">
            <a:spLocks noChangeArrowheads="1"/>
          </p:cNvSpPr>
          <p:nvPr/>
        </p:nvSpPr>
        <p:spPr bwMode="auto">
          <a:xfrm rot="16200000">
            <a:off x="-1224903" y="2213829"/>
            <a:ext cx="4186237" cy="369332"/>
          </a:xfrm>
          <a:prstGeom prst="rect">
            <a:avLst/>
          </a:prstGeom>
          <a:noFill/>
          <a:ln w="9525">
            <a:noFill/>
            <a:miter lim="800000"/>
            <a:headEnd/>
            <a:tailEnd/>
          </a:ln>
          <a:effectLst/>
        </p:spPr>
        <p:txBody>
          <a:bodyPr>
            <a:spAutoFit/>
          </a:bodyPr>
          <a:lstStyle/>
          <a:p>
            <a:pPr algn="ctr"/>
            <a:r>
              <a:rPr lang="en-US" b="1" dirty="0" smtClean="0">
                <a:solidFill>
                  <a:srgbClr val="000000"/>
                </a:solidFill>
              </a:rPr>
              <a:t>With test results (%)</a:t>
            </a:r>
            <a:endParaRPr lang="en-US" b="1" dirty="0">
              <a:solidFill>
                <a:srgbClr val="000000"/>
              </a:solidFill>
            </a:endParaRPr>
          </a:p>
        </p:txBody>
      </p:sp>
    </p:spTree>
    <p:extLst>
      <p:ext uri="{BB962C8B-B14F-4D97-AF65-F5344CB8AC3E}">
        <p14:creationId xmlns:p14="http://schemas.microsoft.com/office/powerpoint/2010/main" val="615227118"/>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Estimated HIV Coinfection Among Persons </a:t>
            </a:r>
            <a:br>
              <a:rPr lang="en-US" dirty="0"/>
            </a:br>
            <a:r>
              <a:rPr lang="en-US" dirty="0"/>
              <a:t>Reported with TB, United States, </a:t>
            </a:r>
            <a:r>
              <a:rPr lang="en-US" dirty="0" smtClean="0"/>
              <a:t>1993–2016*</a:t>
            </a:r>
            <a:endParaRPr lang="en-US" dirty="0"/>
          </a:p>
        </p:txBody>
      </p:sp>
      <p:sp>
        <p:nvSpPr>
          <p:cNvPr id="4" name="Text Box 4"/>
          <p:cNvSpPr txBox="1">
            <a:spLocks noChangeArrowheads="1"/>
          </p:cNvSpPr>
          <p:nvPr/>
        </p:nvSpPr>
        <p:spPr bwMode="auto">
          <a:xfrm rot="16200000">
            <a:off x="-1044900" y="2393140"/>
            <a:ext cx="3274658" cy="369332"/>
          </a:xfrm>
          <a:prstGeom prst="rect">
            <a:avLst/>
          </a:prstGeom>
          <a:noFill/>
          <a:ln w="9525">
            <a:noFill/>
            <a:miter lim="800000"/>
            <a:headEnd/>
            <a:tailEnd/>
          </a:ln>
          <a:effectLst/>
        </p:spPr>
        <p:txBody>
          <a:bodyPr wrap="square">
            <a:spAutoFit/>
          </a:bodyPr>
          <a:lstStyle/>
          <a:p>
            <a:pPr algn="ctr"/>
            <a:r>
              <a:rPr lang="en-US" b="1" dirty="0" smtClean="0">
                <a:solidFill>
                  <a:srgbClr val="000000"/>
                </a:solidFill>
              </a:rPr>
              <a:t>Coinfection (%)</a:t>
            </a:r>
          </a:p>
        </p:txBody>
      </p:sp>
      <p:graphicFrame>
        <p:nvGraphicFramePr>
          <p:cNvPr id="5" name="Chart 4"/>
          <p:cNvGraphicFramePr/>
          <p:nvPr>
            <p:extLst>
              <p:ext uri="{D42A27DB-BD31-4B8C-83A1-F6EECF244321}">
                <p14:modId xmlns:p14="http://schemas.microsoft.com/office/powerpoint/2010/main" val="996245175"/>
              </p:ext>
            </p:extLst>
          </p:nvPr>
        </p:nvGraphicFramePr>
        <p:xfrm>
          <a:off x="777095" y="1245140"/>
          <a:ext cx="7840693" cy="331823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3"/>
          <p:cNvSpPr txBox="1">
            <a:spLocks/>
          </p:cNvSpPr>
          <p:nvPr/>
        </p:nvSpPr>
        <p:spPr>
          <a:xfrm>
            <a:off x="0" y="4563374"/>
            <a:ext cx="9144000" cy="50033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9063" lvl="0" indent="-119063" fontAlgn="auto">
              <a:spcBef>
                <a:spcPts val="0"/>
              </a:spcBef>
              <a:spcAft>
                <a:spcPts val="0"/>
              </a:spcAft>
              <a:buNone/>
            </a:pPr>
            <a:r>
              <a:rPr lang="en-US" sz="1100" dirty="0">
                <a:solidFill>
                  <a:schemeClr val="accent4">
                    <a:lumMod val="50000"/>
                  </a:schemeClr>
                </a:solidFill>
                <a:latin typeface="Calibri" panose="020F0502020204030204" pitchFamily="34" charset="0"/>
              </a:rPr>
              <a:t>* 	 As of June 21, 2017. </a:t>
            </a:r>
            <a:endParaRPr lang="en-US" sz="1100" dirty="0" smtClean="0">
              <a:solidFill>
                <a:schemeClr val="accent4">
                  <a:lumMod val="50000"/>
                </a:schemeClr>
              </a:solidFill>
              <a:latin typeface="Calibri" panose="020F0502020204030204" pitchFamily="34" charset="0"/>
            </a:endParaRPr>
          </a:p>
          <a:p>
            <a:pPr marL="119063" lvl="0" indent="-119063" fontAlgn="auto">
              <a:spcBef>
                <a:spcPts val="0"/>
              </a:spcBef>
              <a:spcAft>
                <a:spcPts val="0"/>
              </a:spcAft>
              <a:buNone/>
            </a:pPr>
            <a:r>
              <a:rPr lang="en-US" sz="1100" b="1" dirty="0" smtClean="0">
                <a:solidFill>
                  <a:schemeClr val="accent4">
                    <a:lumMod val="50000"/>
                  </a:schemeClr>
                </a:solidFill>
                <a:latin typeface="Calibri" panose="020F0502020204030204" pitchFamily="34" charset="0"/>
              </a:rPr>
              <a:t>Note</a:t>
            </a:r>
            <a:r>
              <a:rPr lang="en-US" sz="1100" dirty="0" smtClean="0">
                <a:solidFill>
                  <a:schemeClr val="accent4">
                    <a:lumMod val="50000"/>
                  </a:schemeClr>
                </a:solidFill>
                <a:latin typeface="Calibri" panose="020F0502020204030204" pitchFamily="34" charset="0"/>
              </a:rPr>
              <a:t>: Minimum estimates are based on reported HIV-positive status among all TB patients in the age group.</a:t>
            </a:r>
            <a:r>
              <a:rPr lang="en-US" sz="1100" dirty="0">
                <a:solidFill>
                  <a:schemeClr val="accent4">
                    <a:lumMod val="50000"/>
                  </a:schemeClr>
                </a:solidFill>
                <a:latin typeface="Calibri" panose="020F0502020204030204" pitchFamily="34" charset="0"/>
              </a:rPr>
              <a:t>	</a:t>
            </a:r>
          </a:p>
        </p:txBody>
      </p:sp>
    </p:spTree>
    <p:extLst>
      <p:ext uri="{BB962C8B-B14F-4D97-AF65-F5344CB8AC3E}">
        <p14:creationId xmlns:p14="http://schemas.microsoft.com/office/powerpoint/2010/main" val="3651715982"/>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TB Cases Among Persons Aged ≥15 Years Residing in Correctional </a:t>
            </a:r>
            <a:r>
              <a:rPr lang="en-US" dirty="0" smtClean="0"/>
              <a:t>Facilities, United </a:t>
            </a:r>
            <a:r>
              <a:rPr lang="en-US" dirty="0"/>
              <a:t>States, </a:t>
            </a:r>
            <a:r>
              <a:rPr lang="en-US" dirty="0" smtClean="0"/>
              <a:t>1993–2016*</a:t>
            </a:r>
            <a:endParaRPr lang="en-US" dirty="0"/>
          </a:p>
        </p:txBody>
      </p:sp>
      <p:sp>
        <p:nvSpPr>
          <p:cNvPr id="4" name="TextBox 3"/>
          <p:cNvSpPr txBox="1"/>
          <p:nvPr/>
        </p:nvSpPr>
        <p:spPr>
          <a:xfrm>
            <a:off x="141808" y="1179063"/>
            <a:ext cx="1438264" cy="338554"/>
          </a:xfrm>
          <a:prstGeom prst="rect">
            <a:avLst/>
          </a:prstGeom>
          <a:noFill/>
        </p:spPr>
        <p:txBody>
          <a:bodyPr wrap="square" rtlCol="0">
            <a:spAutoFit/>
          </a:bodyPr>
          <a:lstStyle/>
          <a:p>
            <a:pPr algn="ctr"/>
            <a:r>
              <a:rPr lang="en-US" sz="1600" b="1" dirty="0" smtClean="0">
                <a:solidFill>
                  <a:srgbClr val="000000"/>
                </a:solidFill>
              </a:rPr>
              <a:t>No. of cases</a:t>
            </a:r>
            <a:endParaRPr lang="en-US" sz="1600" b="1" dirty="0">
              <a:solidFill>
                <a:srgbClr val="000000"/>
              </a:solidFill>
            </a:endParaRPr>
          </a:p>
        </p:txBody>
      </p:sp>
      <p:sp>
        <p:nvSpPr>
          <p:cNvPr id="5" name="TextBox 4"/>
          <p:cNvSpPr txBox="1"/>
          <p:nvPr/>
        </p:nvSpPr>
        <p:spPr>
          <a:xfrm>
            <a:off x="7248537" y="1158875"/>
            <a:ext cx="1438264" cy="338554"/>
          </a:xfrm>
          <a:prstGeom prst="rect">
            <a:avLst/>
          </a:prstGeom>
          <a:noFill/>
        </p:spPr>
        <p:txBody>
          <a:bodyPr wrap="square" rtlCol="0">
            <a:spAutoFit/>
          </a:bodyPr>
          <a:lstStyle/>
          <a:p>
            <a:pPr algn="ctr"/>
            <a:r>
              <a:rPr lang="en-US" sz="1600" b="1" dirty="0" smtClean="0">
                <a:solidFill>
                  <a:srgbClr val="000000"/>
                </a:solidFill>
              </a:rPr>
              <a:t>Percentage</a:t>
            </a:r>
            <a:endParaRPr lang="en-US" sz="1600" b="1" dirty="0">
              <a:solidFill>
                <a:srgbClr val="000000"/>
              </a:solidFill>
            </a:endParaRPr>
          </a:p>
        </p:txBody>
      </p:sp>
      <p:graphicFrame>
        <p:nvGraphicFramePr>
          <p:cNvPr id="6" name="Chart 5"/>
          <p:cNvGraphicFramePr/>
          <p:nvPr>
            <p:extLst>
              <p:ext uri="{D42A27DB-BD31-4B8C-83A1-F6EECF244321}">
                <p14:modId xmlns:p14="http://schemas.microsoft.com/office/powerpoint/2010/main" val="978155612"/>
              </p:ext>
            </p:extLst>
          </p:nvPr>
        </p:nvGraphicFramePr>
        <p:xfrm>
          <a:off x="543464" y="1414733"/>
          <a:ext cx="7838537" cy="308583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3"/>
          <p:cNvSpPr txBox="1">
            <a:spLocks/>
          </p:cNvSpPr>
          <p:nvPr/>
        </p:nvSpPr>
        <p:spPr>
          <a:xfrm>
            <a:off x="0" y="4589253"/>
            <a:ext cx="9144000" cy="47445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9063" lvl="0" indent="-119063" fontAlgn="auto">
              <a:spcBef>
                <a:spcPts val="0"/>
              </a:spcBef>
              <a:spcAft>
                <a:spcPts val="0"/>
              </a:spcAft>
              <a:buNone/>
            </a:pPr>
            <a:r>
              <a:rPr lang="en-US" sz="1100" dirty="0">
                <a:solidFill>
                  <a:schemeClr val="accent4">
                    <a:lumMod val="50000"/>
                  </a:schemeClr>
                </a:solidFill>
                <a:latin typeface="Calibri" panose="020F0502020204030204" pitchFamily="34" charset="0"/>
              </a:rPr>
              <a:t>* 	 As of June 21, 2017. </a:t>
            </a:r>
            <a:endParaRPr lang="en-US" sz="1100" dirty="0" smtClean="0">
              <a:solidFill>
                <a:schemeClr val="accent4">
                  <a:lumMod val="50000"/>
                </a:schemeClr>
              </a:solidFill>
              <a:latin typeface="Calibri" panose="020F0502020204030204" pitchFamily="34" charset="0"/>
            </a:endParaRPr>
          </a:p>
          <a:p>
            <a:pPr marL="119063" lvl="0" indent="-119063" fontAlgn="auto">
              <a:spcBef>
                <a:spcPts val="0"/>
              </a:spcBef>
              <a:spcAft>
                <a:spcPts val="0"/>
              </a:spcAft>
              <a:buNone/>
            </a:pPr>
            <a:r>
              <a:rPr lang="en-US" sz="1100" b="1" dirty="0" smtClean="0">
                <a:solidFill>
                  <a:schemeClr val="accent4">
                    <a:lumMod val="50000"/>
                  </a:schemeClr>
                </a:solidFill>
                <a:latin typeface="Calibri" panose="020F0502020204030204" pitchFamily="34" charset="0"/>
              </a:rPr>
              <a:t>Note</a:t>
            </a:r>
            <a:r>
              <a:rPr lang="en-US" sz="1100" dirty="0" smtClean="0">
                <a:solidFill>
                  <a:schemeClr val="accent4">
                    <a:lumMod val="50000"/>
                  </a:schemeClr>
                </a:solidFill>
                <a:latin typeface="Calibri" panose="020F0502020204030204" pitchFamily="34" charset="0"/>
              </a:rPr>
              <a:t>: Resident of correctional facility at time of TB diagnosis.</a:t>
            </a:r>
            <a:r>
              <a:rPr lang="en-US" sz="1100" dirty="0">
                <a:solidFill>
                  <a:schemeClr val="accent4">
                    <a:lumMod val="50000"/>
                  </a:schemeClr>
                </a:solidFill>
                <a:latin typeface="Calibri" panose="020F0502020204030204" pitchFamily="34" charset="0"/>
              </a:rPr>
              <a:t>	</a:t>
            </a:r>
          </a:p>
        </p:txBody>
      </p:sp>
    </p:spTree>
    <p:extLst>
      <p:ext uri="{BB962C8B-B14F-4D97-AF65-F5344CB8AC3E}">
        <p14:creationId xmlns:p14="http://schemas.microsoft.com/office/powerpoint/2010/main" val="2614998567"/>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1080210"/>
          </a:xfrm>
        </p:spPr>
        <p:txBody>
          <a:bodyPr/>
          <a:lstStyle/>
          <a:p>
            <a:pPr algn="ctr"/>
            <a:r>
              <a:rPr lang="en-US" dirty="0"/>
              <a:t>TB Cases Reported Among Homeless </a:t>
            </a:r>
            <a:r>
              <a:rPr lang="en-US" dirty="0" smtClean="0"/>
              <a:t>Persons During </a:t>
            </a:r>
            <a:r>
              <a:rPr lang="en-US" dirty="0"/>
              <a:t>the 12 Months Before Diagnosis, </a:t>
            </a:r>
            <a:r>
              <a:rPr lang="en-US" dirty="0" smtClean="0"/>
              <a:t>Ages </a:t>
            </a:r>
            <a:r>
              <a:rPr lang="en-US" dirty="0"/>
              <a:t>≥15 Years, United States, </a:t>
            </a:r>
            <a:r>
              <a:rPr lang="en-US" dirty="0" smtClean="0"/>
              <a:t>1993–2016*</a:t>
            </a:r>
            <a:endParaRPr lang="en-US" dirty="0"/>
          </a:p>
        </p:txBody>
      </p:sp>
      <p:graphicFrame>
        <p:nvGraphicFramePr>
          <p:cNvPr id="4" name="Chart 3"/>
          <p:cNvGraphicFramePr/>
          <p:nvPr>
            <p:extLst>
              <p:ext uri="{D42A27DB-BD31-4B8C-83A1-F6EECF244321}">
                <p14:modId xmlns:p14="http://schemas.microsoft.com/office/powerpoint/2010/main" val="3987207213"/>
              </p:ext>
            </p:extLst>
          </p:nvPr>
        </p:nvGraphicFramePr>
        <p:xfrm>
          <a:off x="457201" y="1497429"/>
          <a:ext cx="8229599" cy="300313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69902" y="1173372"/>
            <a:ext cx="1422313" cy="338554"/>
          </a:xfrm>
          <a:prstGeom prst="rect">
            <a:avLst/>
          </a:prstGeom>
          <a:noFill/>
        </p:spPr>
        <p:txBody>
          <a:bodyPr wrap="square" rtlCol="0">
            <a:spAutoFit/>
          </a:bodyPr>
          <a:lstStyle/>
          <a:p>
            <a:pPr algn="ctr"/>
            <a:r>
              <a:rPr lang="en-US" sz="1600" b="1" dirty="0" smtClean="0">
                <a:solidFill>
                  <a:srgbClr val="000000"/>
                </a:solidFill>
              </a:rPr>
              <a:t>No. of cases</a:t>
            </a:r>
            <a:endParaRPr lang="en-US" sz="1600" b="1" dirty="0">
              <a:solidFill>
                <a:srgbClr val="000000"/>
              </a:solidFill>
            </a:endParaRPr>
          </a:p>
        </p:txBody>
      </p:sp>
      <p:sp>
        <p:nvSpPr>
          <p:cNvPr id="6" name="TextBox 5"/>
          <p:cNvSpPr txBox="1"/>
          <p:nvPr/>
        </p:nvSpPr>
        <p:spPr>
          <a:xfrm>
            <a:off x="7618170" y="1170437"/>
            <a:ext cx="1422313" cy="338554"/>
          </a:xfrm>
          <a:prstGeom prst="rect">
            <a:avLst/>
          </a:prstGeom>
          <a:noFill/>
        </p:spPr>
        <p:txBody>
          <a:bodyPr wrap="square" rtlCol="0">
            <a:spAutoFit/>
          </a:bodyPr>
          <a:lstStyle/>
          <a:p>
            <a:pPr algn="ctr"/>
            <a:r>
              <a:rPr lang="en-US" sz="1600" b="1" dirty="0" smtClean="0">
                <a:solidFill>
                  <a:srgbClr val="000000"/>
                </a:solidFill>
              </a:rPr>
              <a:t>Percentage</a:t>
            </a:r>
            <a:endParaRPr lang="en-US" sz="1600" b="1" dirty="0">
              <a:solidFill>
                <a:srgbClr val="000000"/>
              </a:solidFill>
            </a:endParaRPr>
          </a:p>
        </p:txBody>
      </p:sp>
      <p:sp>
        <p:nvSpPr>
          <p:cNvPr id="7" name="Text Placeholder 3"/>
          <p:cNvSpPr txBox="1">
            <a:spLocks/>
          </p:cNvSpPr>
          <p:nvPr/>
        </p:nvSpPr>
        <p:spPr>
          <a:xfrm>
            <a:off x="0" y="4589253"/>
            <a:ext cx="9144000" cy="47445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9063" lvl="0" indent="-119063" fontAlgn="auto">
              <a:spcBef>
                <a:spcPts val="0"/>
              </a:spcBef>
              <a:spcAft>
                <a:spcPts val="0"/>
              </a:spcAft>
              <a:buNone/>
            </a:pPr>
            <a:r>
              <a:rPr lang="en-US" sz="1100" dirty="0">
                <a:solidFill>
                  <a:schemeClr val="accent4">
                    <a:lumMod val="50000"/>
                  </a:schemeClr>
                </a:solidFill>
                <a:latin typeface="Calibri" panose="020F0502020204030204" pitchFamily="34" charset="0"/>
              </a:rPr>
              <a:t>* 	 As of June 21, 2017. </a:t>
            </a:r>
            <a:endParaRPr lang="en-US" sz="1100" dirty="0" smtClean="0">
              <a:solidFill>
                <a:schemeClr val="accent4">
                  <a:lumMod val="50000"/>
                </a:schemeClr>
              </a:solidFill>
              <a:latin typeface="Calibri" panose="020F0502020204030204" pitchFamily="34" charset="0"/>
            </a:endParaRPr>
          </a:p>
          <a:p>
            <a:pPr marL="119063" lvl="0" indent="-119063" fontAlgn="auto">
              <a:spcBef>
                <a:spcPts val="0"/>
              </a:spcBef>
              <a:spcAft>
                <a:spcPts val="0"/>
              </a:spcAft>
              <a:buNone/>
            </a:pPr>
            <a:r>
              <a:rPr lang="en-US" sz="1100" b="1" dirty="0" smtClean="0">
                <a:solidFill>
                  <a:schemeClr val="accent4">
                    <a:lumMod val="50000"/>
                  </a:schemeClr>
                </a:solidFill>
                <a:latin typeface="Calibri" panose="020F0502020204030204" pitchFamily="34" charset="0"/>
              </a:rPr>
              <a:t>Note</a:t>
            </a:r>
            <a:r>
              <a:rPr lang="en-US" sz="1100" dirty="0" smtClean="0">
                <a:solidFill>
                  <a:schemeClr val="accent4">
                    <a:lumMod val="50000"/>
                  </a:schemeClr>
                </a:solidFill>
                <a:latin typeface="Calibri" panose="020F0502020204030204" pitchFamily="34" charset="0"/>
              </a:rPr>
              <a:t>: Homeless during the 12 months before TB diagnosis.</a:t>
            </a:r>
            <a:r>
              <a:rPr lang="en-US" sz="1100" dirty="0">
                <a:solidFill>
                  <a:schemeClr val="accent4">
                    <a:lumMod val="50000"/>
                  </a:schemeClr>
                </a:solidFill>
                <a:latin typeface="Calibri" panose="020F0502020204030204" pitchFamily="34" charset="0"/>
              </a:rPr>
              <a:t>	</a:t>
            </a:r>
          </a:p>
        </p:txBody>
      </p:sp>
    </p:spTree>
    <p:extLst>
      <p:ext uri="{BB962C8B-B14F-4D97-AF65-F5344CB8AC3E}">
        <p14:creationId xmlns:p14="http://schemas.microsoft.com/office/powerpoint/2010/main" val="130814477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cs typeface="Arial" panose="020B0604020202020204" pitchFamily="34" charset="0"/>
              </a:rPr>
              <a:t>TB Morbidity United States, </a:t>
            </a:r>
            <a:r>
              <a:rPr lang="en-US" dirty="0" smtClean="0">
                <a:cs typeface="Arial" panose="020B0604020202020204" pitchFamily="34" charset="0"/>
              </a:rPr>
              <a:t>2011–2016</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691335648"/>
              </p:ext>
            </p:extLst>
          </p:nvPr>
        </p:nvGraphicFramePr>
        <p:xfrm>
          <a:off x="2944166" y="1445746"/>
          <a:ext cx="3271996" cy="2651760"/>
        </p:xfrm>
        <a:graphic>
          <a:graphicData uri="http://schemas.openxmlformats.org/drawingml/2006/table">
            <a:tbl>
              <a:tblPr firstRow="1" bandRow="1">
                <a:tableStyleId>{46F890A9-2807-4EBB-B81D-B2AA78EC7F39}</a:tableStyleId>
              </a:tblPr>
              <a:tblGrid>
                <a:gridCol w="1256045">
                  <a:extLst>
                    <a:ext uri="{9D8B030D-6E8A-4147-A177-3AD203B41FA5}">
                      <a16:colId xmlns:a16="http://schemas.microsoft.com/office/drawing/2014/main" val="20000"/>
                    </a:ext>
                  </a:extLst>
                </a:gridCol>
                <a:gridCol w="854110">
                  <a:extLst>
                    <a:ext uri="{9D8B030D-6E8A-4147-A177-3AD203B41FA5}">
                      <a16:colId xmlns:a16="http://schemas.microsoft.com/office/drawing/2014/main" val="20001"/>
                    </a:ext>
                  </a:extLst>
                </a:gridCol>
                <a:gridCol w="1161841">
                  <a:extLst>
                    <a:ext uri="{9D8B030D-6E8A-4147-A177-3AD203B41FA5}">
                      <a16:colId xmlns:a16="http://schemas.microsoft.com/office/drawing/2014/main" val="20002"/>
                    </a:ext>
                  </a:extLst>
                </a:gridCol>
              </a:tblGrid>
              <a:tr h="364645">
                <a:tc>
                  <a:txBody>
                    <a:bodyPr/>
                    <a:lstStyle/>
                    <a:p>
                      <a:r>
                        <a:rPr lang="en-US" sz="2400" dirty="0" smtClean="0">
                          <a:latin typeface="Calibri" panose="020F0502020204030204" pitchFamily="34" charset="0"/>
                        </a:rPr>
                        <a:t>Year</a:t>
                      </a:r>
                      <a:endParaRPr lang="en-US" sz="2400" dirty="0">
                        <a:latin typeface="Calibri" panose="020F0502020204030204" pitchFamily="34" charset="0"/>
                      </a:endParaRPr>
                    </a:p>
                  </a:txBody>
                  <a:tcPr/>
                </a:tc>
                <a:tc>
                  <a:txBody>
                    <a:bodyPr/>
                    <a:lstStyle/>
                    <a:p>
                      <a:pPr algn="ctr"/>
                      <a:r>
                        <a:rPr lang="en-US" sz="2400" dirty="0" smtClean="0">
                          <a:latin typeface="Calibri" panose="020F0502020204030204" pitchFamily="34" charset="0"/>
                        </a:rPr>
                        <a:t>No.</a:t>
                      </a:r>
                      <a:endParaRPr lang="en-US" sz="2400" dirty="0">
                        <a:latin typeface="Calibri" panose="020F0502020204030204" pitchFamily="34" charset="0"/>
                      </a:endParaRPr>
                    </a:p>
                  </a:txBody>
                  <a:tcPr/>
                </a:tc>
                <a:tc>
                  <a:txBody>
                    <a:bodyPr/>
                    <a:lstStyle/>
                    <a:p>
                      <a:pPr algn="ctr"/>
                      <a:r>
                        <a:rPr lang="en-US" sz="2400" dirty="0" smtClean="0">
                          <a:latin typeface="Calibri" panose="020F0502020204030204" pitchFamily="34" charset="0"/>
                        </a:rPr>
                        <a:t> Rate*</a:t>
                      </a:r>
                      <a:endParaRPr lang="en-US" sz="2400" dirty="0">
                        <a:latin typeface="Calibri" panose="020F0502020204030204" pitchFamily="34" charset="0"/>
                      </a:endParaRPr>
                    </a:p>
                  </a:txBody>
                  <a:tcPr/>
                </a:tc>
                <a:extLst>
                  <a:ext uri="{0D108BD9-81ED-4DB2-BD59-A6C34878D82A}">
                    <a16:rowId xmlns:a16="http://schemas.microsoft.com/office/drawing/2014/main" val="10000"/>
                  </a:ext>
                </a:extLst>
              </a:tr>
              <a:tr h="364645">
                <a:tc>
                  <a:txBody>
                    <a:bodyPr/>
                    <a:lstStyle/>
                    <a:p>
                      <a:r>
                        <a:rPr lang="en-US" sz="1800" dirty="0" smtClean="0">
                          <a:latin typeface="Calibri" panose="020F0502020204030204" pitchFamily="34" charset="0"/>
                        </a:rPr>
                        <a:t>2011</a:t>
                      </a:r>
                    </a:p>
                  </a:txBody>
                  <a:tcPr/>
                </a:tc>
                <a:tc>
                  <a:txBody>
                    <a:bodyPr/>
                    <a:lstStyle/>
                    <a:p>
                      <a:pPr algn="r"/>
                      <a:r>
                        <a:rPr lang="en-US" sz="1800" dirty="0" smtClean="0">
                          <a:latin typeface="Calibri" panose="020F0502020204030204" pitchFamily="34" charset="0"/>
                        </a:rPr>
                        <a:t>10,509</a:t>
                      </a:r>
                      <a:endParaRPr lang="en-US" sz="1800" dirty="0">
                        <a:latin typeface="Calibri" panose="020F0502020204030204" pitchFamily="34" charset="0"/>
                      </a:endParaRPr>
                    </a:p>
                  </a:txBody>
                  <a:tcPr/>
                </a:tc>
                <a:tc>
                  <a:txBody>
                    <a:bodyPr/>
                    <a:lstStyle/>
                    <a:p>
                      <a:pPr lvl="0" algn="ctr"/>
                      <a:r>
                        <a:rPr lang="en-US" sz="1800" dirty="0" smtClean="0">
                          <a:latin typeface="Calibri" panose="020F0502020204030204" pitchFamily="34" charset="0"/>
                        </a:rPr>
                        <a:t>   3.4</a:t>
                      </a:r>
                    </a:p>
                  </a:txBody>
                  <a:tcPr/>
                </a:tc>
                <a:extLst>
                  <a:ext uri="{0D108BD9-81ED-4DB2-BD59-A6C34878D82A}">
                    <a16:rowId xmlns:a16="http://schemas.microsoft.com/office/drawing/2014/main" val="10001"/>
                  </a:ext>
                </a:extLst>
              </a:tr>
              <a:tr h="364645">
                <a:tc>
                  <a:txBody>
                    <a:bodyPr/>
                    <a:lstStyle/>
                    <a:p>
                      <a:r>
                        <a:rPr lang="en-US" sz="1800" dirty="0" smtClean="0">
                          <a:latin typeface="Calibri" panose="020F0502020204030204" pitchFamily="34" charset="0"/>
                        </a:rPr>
                        <a:t>2012</a:t>
                      </a:r>
                      <a:endParaRPr lang="en-US" sz="1800" dirty="0">
                        <a:latin typeface="Calibri" panose="020F0502020204030204" pitchFamily="34" charset="0"/>
                      </a:endParaRPr>
                    </a:p>
                  </a:txBody>
                  <a:tcPr/>
                </a:tc>
                <a:tc>
                  <a:txBody>
                    <a:bodyPr/>
                    <a:lstStyle/>
                    <a:p>
                      <a:pPr algn="r"/>
                      <a:r>
                        <a:rPr lang="en-US" sz="1800" dirty="0" smtClean="0">
                          <a:latin typeface="Calibri" panose="020F0502020204030204" pitchFamily="34" charset="0"/>
                        </a:rPr>
                        <a:t>9,940</a:t>
                      </a:r>
                      <a:endParaRPr lang="en-US" sz="1800" dirty="0">
                        <a:latin typeface="Calibri" panose="020F0502020204030204" pitchFamily="34" charset="0"/>
                      </a:endParaRPr>
                    </a:p>
                  </a:txBody>
                  <a:tcPr/>
                </a:tc>
                <a:tc>
                  <a:txBody>
                    <a:bodyPr/>
                    <a:lstStyle/>
                    <a:p>
                      <a:pPr lvl="0" algn="ctr"/>
                      <a:r>
                        <a:rPr lang="en-US" sz="1800" dirty="0" smtClean="0">
                          <a:latin typeface="Calibri" panose="020F0502020204030204" pitchFamily="34" charset="0"/>
                        </a:rPr>
                        <a:t>   3.2</a:t>
                      </a:r>
                      <a:endParaRPr lang="en-US" sz="1800" dirty="0">
                        <a:latin typeface="Calibri" panose="020F0502020204030204" pitchFamily="34" charset="0"/>
                      </a:endParaRPr>
                    </a:p>
                  </a:txBody>
                  <a:tcPr/>
                </a:tc>
                <a:extLst>
                  <a:ext uri="{0D108BD9-81ED-4DB2-BD59-A6C34878D82A}">
                    <a16:rowId xmlns:a16="http://schemas.microsoft.com/office/drawing/2014/main" val="10002"/>
                  </a:ext>
                </a:extLst>
              </a:tr>
              <a:tr h="364645">
                <a:tc>
                  <a:txBody>
                    <a:bodyPr/>
                    <a:lstStyle/>
                    <a:p>
                      <a:r>
                        <a:rPr lang="en-US" sz="1800" dirty="0" smtClean="0">
                          <a:latin typeface="Calibri" panose="020F0502020204030204" pitchFamily="34" charset="0"/>
                        </a:rPr>
                        <a:t>2013</a:t>
                      </a:r>
                      <a:endParaRPr lang="en-US" sz="1800" dirty="0">
                        <a:latin typeface="Calibri" panose="020F0502020204030204" pitchFamily="34" charset="0"/>
                      </a:endParaRPr>
                    </a:p>
                  </a:txBody>
                  <a:tcPr/>
                </a:tc>
                <a:tc>
                  <a:txBody>
                    <a:bodyPr/>
                    <a:lstStyle/>
                    <a:p>
                      <a:pPr algn="r"/>
                      <a:r>
                        <a:rPr lang="en-US" sz="1800" dirty="0" smtClean="0">
                          <a:latin typeface="Calibri" panose="020F0502020204030204" pitchFamily="34" charset="0"/>
                        </a:rPr>
                        <a:t>9,561</a:t>
                      </a:r>
                      <a:endParaRPr lang="en-US" sz="1800" dirty="0">
                        <a:latin typeface="Calibri" panose="020F0502020204030204" pitchFamily="34" charset="0"/>
                      </a:endParaRPr>
                    </a:p>
                  </a:txBody>
                  <a:tcPr/>
                </a:tc>
                <a:tc>
                  <a:txBody>
                    <a:bodyPr/>
                    <a:lstStyle/>
                    <a:p>
                      <a:pPr lvl="0" algn="ctr"/>
                      <a:r>
                        <a:rPr lang="en-US" sz="1800" dirty="0" smtClean="0">
                          <a:latin typeface="Calibri" panose="020F0502020204030204" pitchFamily="34" charset="0"/>
                        </a:rPr>
                        <a:t>   3.0</a:t>
                      </a:r>
                      <a:endParaRPr lang="en-US" sz="1800" dirty="0">
                        <a:latin typeface="Calibri" panose="020F0502020204030204" pitchFamily="34" charset="0"/>
                      </a:endParaRPr>
                    </a:p>
                  </a:txBody>
                  <a:tcPr/>
                </a:tc>
                <a:extLst>
                  <a:ext uri="{0D108BD9-81ED-4DB2-BD59-A6C34878D82A}">
                    <a16:rowId xmlns:a16="http://schemas.microsoft.com/office/drawing/2014/main" val="10003"/>
                  </a:ext>
                </a:extLst>
              </a:tr>
              <a:tr h="364645">
                <a:tc>
                  <a:txBody>
                    <a:bodyPr/>
                    <a:lstStyle/>
                    <a:p>
                      <a:r>
                        <a:rPr lang="en-US" sz="1800" dirty="0" smtClean="0">
                          <a:latin typeface="Calibri" panose="020F0502020204030204" pitchFamily="34" charset="0"/>
                        </a:rPr>
                        <a:t>2014</a:t>
                      </a:r>
                      <a:endParaRPr lang="en-US" sz="1800" dirty="0">
                        <a:latin typeface="Calibri" panose="020F0502020204030204" pitchFamily="34" charset="0"/>
                      </a:endParaRPr>
                    </a:p>
                  </a:txBody>
                  <a:tcPr/>
                </a:tc>
                <a:tc>
                  <a:txBody>
                    <a:bodyPr/>
                    <a:lstStyle/>
                    <a:p>
                      <a:pPr algn="r"/>
                      <a:r>
                        <a:rPr lang="en-US" sz="1800" dirty="0" smtClean="0">
                          <a:latin typeface="Calibri" panose="020F0502020204030204" pitchFamily="34" charset="0"/>
                        </a:rPr>
                        <a:t>9,398</a:t>
                      </a:r>
                      <a:endParaRPr lang="en-US" sz="1800" dirty="0">
                        <a:latin typeface="Calibri" panose="020F0502020204030204" pitchFamily="34" charset="0"/>
                      </a:endParaRPr>
                    </a:p>
                  </a:txBody>
                  <a:tcPr/>
                </a:tc>
                <a:tc>
                  <a:txBody>
                    <a:bodyPr/>
                    <a:lstStyle/>
                    <a:p>
                      <a:pPr lvl="0" algn="ctr"/>
                      <a:r>
                        <a:rPr lang="en-US" sz="1800" dirty="0" smtClean="0">
                          <a:latin typeface="Calibri" panose="020F0502020204030204" pitchFamily="34" charset="0"/>
                        </a:rPr>
                        <a:t>   3.0</a:t>
                      </a:r>
                      <a:endParaRPr lang="en-US" sz="1800" dirty="0">
                        <a:latin typeface="Calibri" panose="020F0502020204030204" pitchFamily="34" charset="0"/>
                      </a:endParaRPr>
                    </a:p>
                  </a:txBody>
                  <a:tcPr/>
                </a:tc>
                <a:extLst>
                  <a:ext uri="{0D108BD9-81ED-4DB2-BD59-A6C34878D82A}">
                    <a16:rowId xmlns:a16="http://schemas.microsoft.com/office/drawing/2014/main" val="10004"/>
                  </a:ext>
                </a:extLst>
              </a:tr>
              <a:tr h="364645">
                <a:tc>
                  <a:txBody>
                    <a:bodyPr/>
                    <a:lstStyle/>
                    <a:p>
                      <a:r>
                        <a:rPr lang="en-US" sz="1800" dirty="0" smtClean="0">
                          <a:latin typeface="Calibri" panose="020F0502020204030204" pitchFamily="34" charset="0"/>
                        </a:rPr>
                        <a:t>2015</a:t>
                      </a:r>
                      <a:endParaRPr lang="en-US" sz="1800" dirty="0">
                        <a:latin typeface="Calibri" panose="020F0502020204030204" pitchFamily="34" charset="0"/>
                      </a:endParaRPr>
                    </a:p>
                  </a:txBody>
                  <a:tcPr/>
                </a:tc>
                <a:tc>
                  <a:txBody>
                    <a:bodyPr/>
                    <a:lstStyle/>
                    <a:p>
                      <a:pPr algn="r"/>
                      <a:r>
                        <a:rPr lang="en-US" sz="1800" dirty="0" smtClean="0">
                          <a:latin typeface="Calibri" panose="020F0502020204030204" pitchFamily="34" charset="0"/>
                        </a:rPr>
                        <a:t>9,547</a:t>
                      </a:r>
                      <a:endParaRPr lang="en-US" sz="1800" dirty="0">
                        <a:latin typeface="Calibri" panose="020F0502020204030204" pitchFamily="34" charset="0"/>
                      </a:endParaRPr>
                    </a:p>
                  </a:txBody>
                  <a:tcPr/>
                </a:tc>
                <a:tc>
                  <a:txBody>
                    <a:bodyPr/>
                    <a:lstStyle/>
                    <a:p>
                      <a:pPr lvl="0" algn="ctr"/>
                      <a:r>
                        <a:rPr lang="en-US" sz="1800" dirty="0" smtClean="0">
                          <a:latin typeface="Calibri" panose="020F0502020204030204" pitchFamily="34" charset="0"/>
                        </a:rPr>
                        <a:t>   3.0</a:t>
                      </a:r>
                      <a:endParaRPr lang="en-US" sz="1800" dirty="0">
                        <a:latin typeface="Calibri" panose="020F0502020204030204" pitchFamily="34" charset="0"/>
                      </a:endParaRPr>
                    </a:p>
                  </a:txBody>
                  <a:tcPr/>
                </a:tc>
                <a:extLst>
                  <a:ext uri="{0D108BD9-81ED-4DB2-BD59-A6C34878D82A}">
                    <a16:rowId xmlns:a16="http://schemas.microsoft.com/office/drawing/2014/main" val="10005"/>
                  </a:ext>
                </a:extLst>
              </a:tr>
              <a:tr h="364645">
                <a:tc>
                  <a:txBody>
                    <a:bodyPr/>
                    <a:lstStyle/>
                    <a:p>
                      <a:r>
                        <a:rPr lang="en-US" sz="1800" dirty="0" smtClean="0">
                          <a:latin typeface="Calibri" panose="020F0502020204030204" pitchFamily="34" charset="0"/>
                        </a:rPr>
                        <a:t>2016</a:t>
                      </a:r>
                      <a:endParaRPr lang="en-US" sz="1800" dirty="0">
                        <a:latin typeface="Calibri" panose="020F0502020204030204" pitchFamily="34" charset="0"/>
                      </a:endParaRPr>
                    </a:p>
                  </a:txBody>
                  <a:tcPr/>
                </a:tc>
                <a:tc>
                  <a:txBody>
                    <a:bodyPr/>
                    <a:lstStyle/>
                    <a:p>
                      <a:pPr algn="r"/>
                      <a:r>
                        <a:rPr lang="en-US" sz="1800" dirty="0" smtClean="0">
                          <a:latin typeface="Calibri" panose="020F0502020204030204" pitchFamily="34" charset="0"/>
                        </a:rPr>
                        <a:t>9,272</a:t>
                      </a:r>
                      <a:endParaRPr lang="en-US" sz="1800" dirty="0">
                        <a:latin typeface="Calibri" panose="020F0502020204030204" pitchFamily="34" charset="0"/>
                      </a:endParaRPr>
                    </a:p>
                  </a:txBody>
                  <a:tcPr/>
                </a:tc>
                <a:tc>
                  <a:txBody>
                    <a:bodyPr/>
                    <a:lstStyle/>
                    <a:p>
                      <a:pPr lvl="0" algn="ctr"/>
                      <a:r>
                        <a:rPr lang="en-US" sz="1800" dirty="0" smtClean="0">
                          <a:latin typeface="Calibri" panose="020F0502020204030204" pitchFamily="34" charset="0"/>
                        </a:rPr>
                        <a:t>   2.9</a:t>
                      </a:r>
                      <a:endParaRPr lang="en-US" sz="1800" dirty="0">
                        <a:latin typeface="Calibri" panose="020F0502020204030204" pitchFamily="34" charset="0"/>
                      </a:endParaRPr>
                    </a:p>
                  </a:txBody>
                  <a:tcPr/>
                </a:tc>
                <a:extLst>
                  <a:ext uri="{0D108BD9-81ED-4DB2-BD59-A6C34878D82A}">
                    <a16:rowId xmlns:a16="http://schemas.microsoft.com/office/drawing/2014/main" val="10006"/>
                  </a:ext>
                </a:extLst>
              </a:tr>
            </a:tbl>
          </a:graphicData>
        </a:graphic>
      </p:graphicFrame>
      <p:sp>
        <p:nvSpPr>
          <p:cNvPr id="8" name="Text Placeholder 6"/>
          <p:cNvSpPr txBox="1">
            <a:spLocks/>
          </p:cNvSpPr>
          <p:nvPr/>
        </p:nvSpPr>
        <p:spPr>
          <a:xfrm>
            <a:off x="2844053" y="4097506"/>
            <a:ext cx="3990474" cy="33480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9063" marR="0" lvl="0" indent="-119063"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100" b="0" i="0" u="none" strike="noStrike" kern="1200" cap="none" spc="0" normalizeH="0" baseline="0" noProof="0" dirty="0" smtClean="0">
                <a:ln>
                  <a:noFill/>
                </a:ln>
                <a:solidFill>
                  <a:schemeClr val="accent4">
                    <a:lumMod val="50000"/>
                  </a:schemeClr>
                </a:solidFill>
                <a:effectLst/>
                <a:uLnTx/>
                <a:uFillTx/>
                <a:latin typeface="Calibri" panose="020F0502020204030204" pitchFamily="34" charset="0"/>
              </a:rPr>
              <a:t>*	Cases per 100,000 population; as of June 21, 2017.</a:t>
            </a:r>
            <a:endParaRPr kumimoji="0" lang="en-US" sz="1100" b="0" i="0" u="none" strike="noStrike" kern="1200" cap="none" spc="0" normalizeH="0" baseline="0" noProof="0" dirty="0">
              <a:ln>
                <a:noFill/>
              </a:ln>
              <a:solidFill>
                <a:schemeClr val="accent4">
                  <a:lumMod val="50000"/>
                </a:schemeClr>
              </a:solidFill>
              <a:effectLst/>
              <a:uLnTx/>
              <a:uFillTx/>
              <a:latin typeface="Calibri" panose="020F0502020204030204" pitchFamily="34" charset="0"/>
            </a:endParaRPr>
          </a:p>
        </p:txBody>
      </p:sp>
    </p:spTree>
    <p:extLst>
      <p:ext uri="{BB962C8B-B14F-4D97-AF65-F5344CB8AC3E}">
        <p14:creationId xmlns:p14="http://schemas.microsoft.com/office/powerpoint/2010/main" val="3480916641"/>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Mode of Treatment </a:t>
            </a:r>
            <a:r>
              <a:rPr lang="en-US" dirty="0" smtClean="0"/>
              <a:t>Administration Among </a:t>
            </a:r>
            <a:r>
              <a:rPr lang="en-US" dirty="0"/>
              <a:t>Persons Reported with TB</a:t>
            </a:r>
            <a:r>
              <a:rPr lang="en-US" dirty="0" smtClean="0"/>
              <a:t>, United </a:t>
            </a:r>
            <a:r>
              <a:rPr lang="en-US" dirty="0"/>
              <a:t>States, </a:t>
            </a:r>
            <a:r>
              <a:rPr lang="en-US" dirty="0" smtClean="0"/>
              <a:t>1993–2014*</a:t>
            </a:r>
            <a:endParaRPr lang="en-US" dirty="0"/>
          </a:p>
        </p:txBody>
      </p:sp>
      <p:sp>
        <p:nvSpPr>
          <p:cNvPr id="4" name="Text Box 4"/>
          <p:cNvSpPr txBox="1">
            <a:spLocks noChangeArrowheads="1"/>
          </p:cNvSpPr>
          <p:nvPr/>
        </p:nvSpPr>
        <p:spPr bwMode="auto">
          <a:xfrm rot="16200000">
            <a:off x="-434548" y="2388480"/>
            <a:ext cx="2941564" cy="338554"/>
          </a:xfrm>
          <a:prstGeom prst="rect">
            <a:avLst/>
          </a:prstGeom>
          <a:noFill/>
          <a:ln w="9525">
            <a:noFill/>
            <a:miter lim="800000"/>
            <a:headEnd/>
            <a:tailEnd/>
          </a:ln>
          <a:effectLst/>
        </p:spPr>
        <p:txBody>
          <a:bodyPr wrap="square">
            <a:spAutoFit/>
          </a:bodyPr>
          <a:lstStyle/>
          <a:p>
            <a:pPr algn="ctr"/>
            <a:r>
              <a:rPr lang="en-US" sz="1600" b="1" dirty="0" smtClean="0">
                <a:solidFill>
                  <a:srgbClr val="000000"/>
                </a:solidFill>
              </a:rPr>
              <a:t>Percentage</a:t>
            </a:r>
            <a:r>
              <a:rPr lang="en-US" sz="1600" b="1" baseline="30000" dirty="0" smtClean="0">
                <a:solidFill>
                  <a:srgbClr val="000000"/>
                </a:solidFill>
              </a:rPr>
              <a:t>†</a:t>
            </a:r>
          </a:p>
        </p:txBody>
      </p:sp>
      <p:graphicFrame>
        <p:nvGraphicFramePr>
          <p:cNvPr id="5" name="Chart 4"/>
          <p:cNvGraphicFramePr/>
          <p:nvPr>
            <p:extLst>
              <p:ext uri="{D42A27DB-BD31-4B8C-83A1-F6EECF244321}">
                <p14:modId xmlns:p14="http://schemas.microsoft.com/office/powerpoint/2010/main" val="1115114320"/>
              </p:ext>
            </p:extLst>
          </p:nvPr>
        </p:nvGraphicFramePr>
        <p:xfrm>
          <a:off x="1205511" y="1293986"/>
          <a:ext cx="7213871" cy="263966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flipH="1">
            <a:off x="4145658" y="3933646"/>
            <a:ext cx="1333576" cy="33854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rgbClr val="000000"/>
                </a:solidFill>
              </a:rPr>
              <a:t>Year</a:t>
            </a:r>
            <a:endParaRPr lang="en-US" sz="1600" b="1" dirty="0">
              <a:solidFill>
                <a:srgbClr val="000000"/>
              </a:solidFill>
            </a:endParaRPr>
          </a:p>
        </p:txBody>
      </p:sp>
      <p:sp>
        <p:nvSpPr>
          <p:cNvPr id="7" name="Text Placeholder 3"/>
          <p:cNvSpPr txBox="1">
            <a:spLocks/>
          </p:cNvSpPr>
          <p:nvPr/>
        </p:nvSpPr>
        <p:spPr>
          <a:xfrm>
            <a:off x="0" y="4272193"/>
            <a:ext cx="8441323" cy="68191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1200"/>
              </a:lnSpc>
              <a:buFont typeface="Arial" pitchFamily="34" charset="0"/>
              <a:buNone/>
            </a:pPr>
            <a:r>
              <a:rPr lang="en-US" sz="1100" dirty="0" smtClean="0">
                <a:solidFill>
                  <a:schemeClr val="accent4">
                    <a:lumMod val="50000"/>
                  </a:schemeClr>
                </a:solidFill>
                <a:latin typeface="Calibri" panose="020F0502020204030204" pitchFamily="34" charset="0"/>
              </a:rPr>
              <a:t>DOT, directly observed therapy; SA, self-administered therapy.</a:t>
            </a:r>
          </a:p>
          <a:p>
            <a:pPr marL="109538" indent="-109538">
              <a:lnSpc>
                <a:spcPts val="1200"/>
              </a:lnSpc>
              <a:buFont typeface="Arial" pitchFamily="34" charset="0"/>
              <a:buNone/>
            </a:pPr>
            <a:r>
              <a:rPr lang="en-US" sz="1100" dirty="0" smtClean="0">
                <a:solidFill>
                  <a:schemeClr val="accent4">
                    <a:lumMod val="50000"/>
                  </a:schemeClr>
                </a:solidFill>
                <a:latin typeface="Calibri" panose="020F0502020204030204" pitchFamily="34" charset="0"/>
              </a:rPr>
              <a:t>*	As of June 21, 2017; data available through 2014 only.</a:t>
            </a:r>
          </a:p>
          <a:p>
            <a:pPr marL="109538" indent="-109538">
              <a:lnSpc>
                <a:spcPts val="1200"/>
              </a:lnSpc>
              <a:buFont typeface="Arial" pitchFamily="34" charset="0"/>
              <a:buNone/>
            </a:pPr>
            <a:r>
              <a:rPr lang="en-US" sz="1100" baseline="30000" dirty="0" smtClean="0">
                <a:solidFill>
                  <a:schemeClr val="accent4">
                    <a:lumMod val="50000"/>
                  </a:schemeClr>
                </a:solidFill>
                <a:latin typeface="Calibri" panose="020F0502020204030204" pitchFamily="34" charset="0"/>
              </a:rPr>
              <a:t>†	</a:t>
            </a:r>
            <a:r>
              <a:rPr lang="en-US" sz="1100" dirty="0" smtClean="0">
                <a:solidFill>
                  <a:schemeClr val="accent4">
                    <a:lumMod val="50000"/>
                  </a:schemeClr>
                </a:solidFill>
                <a:latin typeface="Calibri" panose="020F0502020204030204" pitchFamily="34" charset="0"/>
              </a:rPr>
              <a:t>Percentage of total cases among persons alive at diagnosis, with an initial regimen of one or more drugs prescribed and excluding cases with unknown mode of treatment administration.</a:t>
            </a:r>
          </a:p>
        </p:txBody>
      </p:sp>
    </p:spTree>
    <p:extLst>
      <p:ext uri="{BB962C8B-B14F-4D97-AF65-F5344CB8AC3E}">
        <p14:creationId xmlns:p14="http://schemas.microsoft.com/office/powerpoint/2010/main" val="1039328238"/>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Completion of TB Treatment Therapy,</a:t>
            </a:r>
            <a:br>
              <a:rPr lang="en-US" dirty="0"/>
            </a:br>
            <a:r>
              <a:rPr lang="en-US" dirty="0"/>
              <a:t>United States, </a:t>
            </a:r>
            <a:r>
              <a:rPr lang="en-US" dirty="0" smtClean="0"/>
              <a:t>1993–2014*</a:t>
            </a:r>
            <a:endParaRPr lang="en-US" dirty="0"/>
          </a:p>
        </p:txBody>
      </p:sp>
      <p:sp>
        <p:nvSpPr>
          <p:cNvPr id="4" name="Text Placeholder 3"/>
          <p:cNvSpPr txBox="1">
            <a:spLocks/>
          </p:cNvSpPr>
          <p:nvPr/>
        </p:nvSpPr>
        <p:spPr>
          <a:xfrm>
            <a:off x="0" y="4140679"/>
            <a:ext cx="9144000" cy="92302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9063" lvl="0" indent="-119063" fontAlgn="auto">
              <a:spcBef>
                <a:spcPts val="0"/>
              </a:spcBef>
              <a:spcAft>
                <a:spcPts val="0"/>
              </a:spcAft>
              <a:buNone/>
            </a:pPr>
            <a:r>
              <a:rPr lang="en-US" sz="1100" dirty="0">
                <a:solidFill>
                  <a:schemeClr val="accent4">
                    <a:lumMod val="50000"/>
                  </a:schemeClr>
                </a:solidFill>
                <a:latin typeface="Calibri" panose="020F0502020204030204" pitchFamily="34" charset="0"/>
              </a:rPr>
              <a:t>* 	 As of June 21, </a:t>
            </a:r>
            <a:r>
              <a:rPr lang="en-US" sz="1100" dirty="0" smtClean="0">
                <a:solidFill>
                  <a:schemeClr val="accent4">
                    <a:lumMod val="50000"/>
                  </a:schemeClr>
                </a:solidFill>
                <a:latin typeface="Calibri" panose="020F0502020204030204" pitchFamily="34" charset="0"/>
              </a:rPr>
              <a:t>2017; data available through 2014 only.</a:t>
            </a:r>
          </a:p>
          <a:p>
            <a:pPr marL="119063" lvl="0" indent="-119063" fontAlgn="auto">
              <a:spcBef>
                <a:spcPts val="0"/>
              </a:spcBef>
              <a:spcAft>
                <a:spcPts val="0"/>
              </a:spcAft>
              <a:buNone/>
            </a:pPr>
            <a:r>
              <a:rPr lang="en-US" sz="1100" b="1" dirty="0" smtClean="0">
                <a:solidFill>
                  <a:schemeClr val="accent4">
                    <a:lumMod val="50000"/>
                  </a:schemeClr>
                </a:solidFill>
                <a:latin typeface="Calibri" panose="020F0502020204030204" pitchFamily="34" charset="0"/>
              </a:rPr>
              <a:t>Note</a:t>
            </a:r>
            <a:r>
              <a:rPr lang="en-US" sz="1100" dirty="0" smtClean="0">
                <a:solidFill>
                  <a:schemeClr val="accent4">
                    <a:lumMod val="50000"/>
                  </a:schemeClr>
                </a:solidFill>
                <a:latin typeface="Calibri" panose="020F0502020204030204" pitchFamily="34" charset="0"/>
              </a:rPr>
              <a:t>: </a:t>
            </a:r>
            <a:r>
              <a:rPr lang="en-US" sz="1100" dirty="0">
                <a:solidFill>
                  <a:schemeClr val="accent4">
                    <a:lumMod val="50000"/>
                  </a:schemeClr>
                </a:solidFill>
                <a:latin typeface="Calibri" panose="020F0502020204030204" pitchFamily="34" charset="0"/>
              </a:rPr>
              <a:t>Includes persons alive at diagnosis, with initial drug regimen of one or more drugs prescribed, who did not die within one year of initiating </a:t>
            </a:r>
            <a:r>
              <a:rPr lang="en-US" sz="1100" dirty="0" smtClean="0">
                <a:solidFill>
                  <a:schemeClr val="accent4">
                    <a:lumMod val="50000"/>
                  </a:schemeClr>
                </a:solidFill>
                <a:latin typeface="Calibri" panose="020F0502020204030204" pitchFamily="34" charset="0"/>
              </a:rPr>
              <a:t>treatment;</a:t>
            </a:r>
          </a:p>
          <a:p>
            <a:pPr marL="119063" lvl="0" indent="-119063" fontAlgn="auto">
              <a:spcBef>
                <a:spcPts val="0"/>
              </a:spcBef>
              <a:spcAft>
                <a:spcPts val="0"/>
              </a:spcAft>
              <a:buNone/>
            </a:pPr>
            <a:r>
              <a:rPr lang="en-US" sz="1100" dirty="0" smtClean="0">
                <a:solidFill>
                  <a:schemeClr val="accent4">
                    <a:lumMod val="50000"/>
                  </a:schemeClr>
                </a:solidFill>
                <a:latin typeface="Calibri" panose="020F0502020204030204" pitchFamily="34" charset="0"/>
              </a:rPr>
              <a:t>excludes </a:t>
            </a:r>
            <a:r>
              <a:rPr lang="en-US" sz="1100" dirty="0">
                <a:solidFill>
                  <a:schemeClr val="accent4">
                    <a:lumMod val="50000"/>
                  </a:schemeClr>
                </a:solidFill>
                <a:latin typeface="Calibri" panose="020F0502020204030204" pitchFamily="34" charset="0"/>
              </a:rPr>
              <a:t>persons with initial rifampin-resistant isolate, patients with bone and joint disease, meningeal disease, or disease of the central nervous system, </a:t>
            </a:r>
            <a:r>
              <a:rPr lang="en-US" sz="1100" dirty="0" smtClean="0">
                <a:solidFill>
                  <a:schemeClr val="accent4">
                    <a:lumMod val="50000"/>
                  </a:schemeClr>
                </a:solidFill>
                <a:latin typeface="Calibri" panose="020F0502020204030204" pitchFamily="34" charset="0"/>
              </a:rPr>
              <a:t>or</a:t>
            </a:r>
          </a:p>
          <a:p>
            <a:pPr marL="119063" lvl="0" indent="-119063" fontAlgn="auto">
              <a:spcBef>
                <a:spcPts val="0"/>
              </a:spcBef>
              <a:spcAft>
                <a:spcPts val="0"/>
              </a:spcAft>
              <a:buNone/>
            </a:pPr>
            <a:r>
              <a:rPr lang="en-US" sz="1100" dirty="0" smtClean="0">
                <a:solidFill>
                  <a:schemeClr val="accent4">
                    <a:lumMod val="50000"/>
                  </a:schemeClr>
                </a:solidFill>
                <a:latin typeface="Calibri" panose="020F0502020204030204" pitchFamily="34" charset="0"/>
              </a:rPr>
              <a:t>pediatric </a:t>
            </a:r>
            <a:r>
              <a:rPr lang="en-US" sz="1100" dirty="0">
                <a:solidFill>
                  <a:schemeClr val="accent4">
                    <a:lumMod val="50000"/>
                  </a:schemeClr>
                </a:solidFill>
                <a:latin typeface="Calibri" panose="020F0502020204030204" pitchFamily="34" charset="0"/>
              </a:rPr>
              <a:t>patients (ages 0–14 years) with </a:t>
            </a:r>
            <a:r>
              <a:rPr lang="en-US" sz="1100" dirty="0" err="1">
                <a:solidFill>
                  <a:schemeClr val="accent4">
                    <a:lumMod val="50000"/>
                  </a:schemeClr>
                </a:solidFill>
                <a:latin typeface="Calibri" panose="020F0502020204030204" pitchFamily="34" charset="0"/>
              </a:rPr>
              <a:t>miliary</a:t>
            </a:r>
            <a:r>
              <a:rPr lang="en-US" sz="1100" dirty="0">
                <a:solidFill>
                  <a:schemeClr val="accent4">
                    <a:lumMod val="50000"/>
                  </a:schemeClr>
                </a:solidFill>
                <a:latin typeface="Calibri" panose="020F0502020204030204" pitchFamily="34" charset="0"/>
              </a:rPr>
              <a:t> disease or positive blood culture or a positive nucleic acid amplification test on a blood specimen, and </a:t>
            </a:r>
            <a:r>
              <a:rPr lang="en-US" sz="1100" dirty="0" smtClean="0">
                <a:solidFill>
                  <a:schemeClr val="accent4">
                    <a:lumMod val="50000"/>
                  </a:schemeClr>
                </a:solidFill>
                <a:latin typeface="Calibri" panose="020F0502020204030204" pitchFamily="34" charset="0"/>
              </a:rPr>
              <a:t>those</a:t>
            </a:r>
          </a:p>
          <a:p>
            <a:pPr marL="119063" lvl="0" indent="-119063" fontAlgn="auto">
              <a:spcBef>
                <a:spcPts val="0"/>
              </a:spcBef>
              <a:spcAft>
                <a:spcPts val="0"/>
              </a:spcAft>
              <a:buNone/>
            </a:pPr>
            <a:r>
              <a:rPr lang="en-US" sz="1100" dirty="0" smtClean="0">
                <a:solidFill>
                  <a:schemeClr val="accent4">
                    <a:lumMod val="50000"/>
                  </a:schemeClr>
                </a:solidFill>
                <a:latin typeface="Calibri" panose="020F0502020204030204" pitchFamily="34" charset="0"/>
              </a:rPr>
              <a:t>who </a:t>
            </a:r>
            <a:r>
              <a:rPr lang="en-US" sz="1100" dirty="0">
                <a:solidFill>
                  <a:schemeClr val="accent4">
                    <a:lumMod val="50000"/>
                  </a:schemeClr>
                </a:solidFill>
                <a:latin typeface="Calibri" panose="020F0502020204030204" pitchFamily="34" charset="0"/>
              </a:rPr>
              <a:t>moved out of the country within one year of initiating treatment.</a:t>
            </a:r>
          </a:p>
          <a:p>
            <a:pPr marL="119063" lvl="0" indent="-119063" fontAlgn="auto">
              <a:spcBef>
                <a:spcPts val="0"/>
              </a:spcBef>
              <a:spcAft>
                <a:spcPts val="0"/>
              </a:spcAft>
              <a:buNone/>
            </a:pPr>
            <a:r>
              <a:rPr lang="en-US" sz="1100" dirty="0">
                <a:solidFill>
                  <a:schemeClr val="accent4">
                    <a:lumMod val="50000"/>
                  </a:schemeClr>
                </a:solidFill>
                <a:latin typeface="Calibri" panose="020F0502020204030204" pitchFamily="34" charset="0"/>
              </a:rPr>
              <a:t>	</a:t>
            </a:r>
          </a:p>
        </p:txBody>
      </p:sp>
      <p:sp>
        <p:nvSpPr>
          <p:cNvPr id="5" name="Text Box 4"/>
          <p:cNvSpPr txBox="1">
            <a:spLocks noChangeArrowheads="1"/>
          </p:cNvSpPr>
          <p:nvPr/>
        </p:nvSpPr>
        <p:spPr bwMode="auto">
          <a:xfrm rot="16200000">
            <a:off x="-794852" y="2315282"/>
            <a:ext cx="2842659" cy="338554"/>
          </a:xfrm>
          <a:prstGeom prst="rect">
            <a:avLst/>
          </a:prstGeom>
          <a:noFill/>
          <a:ln w="9525">
            <a:noFill/>
            <a:miter lim="800000"/>
            <a:headEnd/>
            <a:tailEnd/>
          </a:ln>
          <a:effectLst/>
        </p:spPr>
        <p:txBody>
          <a:bodyPr wrap="square">
            <a:spAutoFit/>
          </a:bodyPr>
          <a:lstStyle/>
          <a:p>
            <a:pPr algn="ctr"/>
            <a:r>
              <a:rPr lang="en-US" sz="1600" b="1" dirty="0" smtClean="0">
                <a:solidFill>
                  <a:srgbClr val="000000"/>
                </a:solidFill>
              </a:rPr>
              <a:t>Percentage</a:t>
            </a:r>
          </a:p>
        </p:txBody>
      </p:sp>
      <p:graphicFrame>
        <p:nvGraphicFramePr>
          <p:cNvPr id="6" name="Chart 5"/>
          <p:cNvGraphicFramePr/>
          <p:nvPr>
            <p:extLst>
              <p:ext uri="{D42A27DB-BD31-4B8C-83A1-F6EECF244321}">
                <p14:modId xmlns:p14="http://schemas.microsoft.com/office/powerpoint/2010/main" val="3656655110"/>
              </p:ext>
            </p:extLst>
          </p:nvPr>
        </p:nvGraphicFramePr>
        <p:xfrm>
          <a:off x="679191" y="1208547"/>
          <a:ext cx="8007609" cy="30097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58323466"/>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Definition for Tuberculosis Genotyping</a:t>
            </a:r>
            <a:br>
              <a:rPr lang="en-US" dirty="0"/>
            </a:br>
            <a:r>
              <a:rPr lang="en-US" dirty="0"/>
              <a:t>in the United States</a:t>
            </a:r>
          </a:p>
        </p:txBody>
      </p:sp>
      <p:sp>
        <p:nvSpPr>
          <p:cNvPr id="9" name="AutoShape 19"/>
          <p:cNvSpPr>
            <a:spLocks/>
          </p:cNvSpPr>
          <p:nvPr/>
        </p:nvSpPr>
        <p:spPr bwMode="auto">
          <a:xfrm rot="-5400000">
            <a:off x="4146354" y="262907"/>
            <a:ext cx="651272" cy="3800477"/>
          </a:xfrm>
          <a:prstGeom prst="leftBrace">
            <a:avLst>
              <a:gd name="adj1" fmla="val 185374"/>
              <a:gd name="adj2" fmla="val 48627"/>
            </a:avLst>
          </a:prstGeom>
          <a:noFill/>
          <a:ln w="50800">
            <a:solidFill>
              <a:srgbClr val="BF311A"/>
            </a:solidFill>
            <a:round/>
            <a:headEnd/>
            <a:tailEnd/>
          </a:ln>
        </p:spPr>
        <p:txBody>
          <a:bodyPr vert="eaVert" wrap="none" anchor="ctr"/>
          <a:lstStyle/>
          <a:p>
            <a:endParaRPr lang="en-US" b="0" dirty="0">
              <a:solidFill>
                <a:srgbClr val="BF311A"/>
              </a:solidFill>
              <a:latin typeface="Calibri" panose="020F0502020204030204" pitchFamily="34" charset="0"/>
            </a:endParaRPr>
          </a:p>
        </p:txBody>
      </p:sp>
      <p:sp>
        <p:nvSpPr>
          <p:cNvPr id="5" name="Text Box 15"/>
          <p:cNvSpPr txBox="1">
            <a:spLocks noChangeArrowheads="1"/>
          </p:cNvSpPr>
          <p:nvPr/>
        </p:nvSpPr>
        <p:spPr bwMode="auto">
          <a:xfrm>
            <a:off x="4572000" y="1200151"/>
            <a:ext cx="3086100" cy="646331"/>
          </a:xfrm>
          <a:prstGeom prst="rect">
            <a:avLst/>
          </a:prstGeom>
          <a:noFill/>
          <a:ln w="25400">
            <a:solidFill>
              <a:srgbClr val="9A4E9E"/>
            </a:solidFill>
            <a:miter lim="800000"/>
            <a:headEnd/>
            <a:tailEnd/>
          </a:ln>
        </p:spPr>
        <p:txBody>
          <a:bodyPr wrap="square">
            <a:spAutoFit/>
          </a:bodyPr>
          <a:lstStyle/>
          <a:p>
            <a:pPr>
              <a:spcBef>
                <a:spcPct val="50000"/>
              </a:spcBef>
            </a:pPr>
            <a:r>
              <a:rPr lang="en-US" b="1" dirty="0">
                <a:solidFill>
                  <a:srgbClr val="9A4E9E"/>
                </a:solidFill>
                <a:latin typeface="Calibri" panose="020F0502020204030204" pitchFamily="34" charset="0"/>
              </a:rPr>
              <a:t>Initial 12-locus </a:t>
            </a:r>
            <a:r>
              <a:rPr lang="en-US" b="1" dirty="0" smtClean="0">
                <a:solidFill>
                  <a:srgbClr val="9A4E9E"/>
                </a:solidFill>
                <a:latin typeface="Calibri" panose="020F0502020204030204" pitchFamily="34" charset="0"/>
              </a:rPr>
              <a:t>MIRU-VNTR</a:t>
            </a:r>
            <a:r>
              <a:rPr lang="en-US" baseline="30000" dirty="0" smtClean="0">
                <a:solidFill>
                  <a:srgbClr val="9A4E9E"/>
                </a:solidFill>
                <a:latin typeface="Calibri" panose="020F0502020204030204" pitchFamily="34" charset="0"/>
              </a:rPr>
              <a:t>*</a:t>
            </a:r>
            <a:r>
              <a:rPr lang="en-US" b="1" dirty="0" smtClean="0">
                <a:solidFill>
                  <a:srgbClr val="9A4E9E"/>
                </a:solidFill>
                <a:latin typeface="Calibri" panose="020F0502020204030204" pitchFamily="34" charset="0"/>
              </a:rPr>
              <a:t>: </a:t>
            </a:r>
            <a:r>
              <a:rPr lang="en-US" b="1" dirty="0">
                <a:solidFill>
                  <a:srgbClr val="9A4E9E"/>
                </a:solidFill>
                <a:latin typeface="Calibri" panose="020F0502020204030204" pitchFamily="34" charset="0"/>
              </a:rPr>
              <a:t/>
            </a:r>
            <a:br>
              <a:rPr lang="en-US" b="1" dirty="0">
                <a:solidFill>
                  <a:srgbClr val="9A4E9E"/>
                </a:solidFill>
                <a:latin typeface="Calibri" panose="020F0502020204030204" pitchFamily="34" charset="0"/>
              </a:rPr>
            </a:br>
            <a:r>
              <a:rPr lang="en-US" b="1" dirty="0">
                <a:solidFill>
                  <a:srgbClr val="9A4E9E"/>
                </a:solidFill>
                <a:latin typeface="Calibri" panose="020F0502020204030204" pitchFamily="34" charset="0"/>
              </a:rPr>
              <a:t>223325173533</a:t>
            </a:r>
          </a:p>
        </p:txBody>
      </p:sp>
      <p:sp>
        <p:nvSpPr>
          <p:cNvPr id="7" name="Text Box 16"/>
          <p:cNvSpPr txBox="1">
            <a:spLocks noChangeArrowheads="1"/>
          </p:cNvSpPr>
          <p:nvPr/>
        </p:nvSpPr>
        <p:spPr bwMode="auto">
          <a:xfrm>
            <a:off x="1828800" y="1200151"/>
            <a:ext cx="2171700" cy="646331"/>
          </a:xfrm>
          <a:prstGeom prst="rect">
            <a:avLst/>
          </a:prstGeom>
          <a:noFill/>
          <a:ln w="25400">
            <a:solidFill>
              <a:srgbClr val="9A4E9E"/>
            </a:solidFill>
            <a:miter lim="800000"/>
            <a:headEnd/>
            <a:tailEnd/>
          </a:ln>
        </p:spPr>
        <p:txBody>
          <a:bodyPr wrap="square">
            <a:spAutoFit/>
          </a:bodyPr>
          <a:lstStyle/>
          <a:p>
            <a:pPr>
              <a:spcBef>
                <a:spcPct val="50000"/>
              </a:spcBef>
            </a:pPr>
            <a:r>
              <a:rPr lang="en-US" b="1" dirty="0">
                <a:solidFill>
                  <a:srgbClr val="9A4E9E"/>
                </a:solidFill>
                <a:latin typeface="Calibri" panose="020F0502020204030204" pitchFamily="34" charset="0"/>
              </a:rPr>
              <a:t>Spoligotype: 000000000003771</a:t>
            </a:r>
          </a:p>
        </p:txBody>
      </p:sp>
      <p:sp>
        <p:nvSpPr>
          <p:cNvPr id="10" name="Text Box 20"/>
          <p:cNvSpPr txBox="1">
            <a:spLocks noChangeArrowheads="1"/>
          </p:cNvSpPr>
          <p:nvPr/>
        </p:nvSpPr>
        <p:spPr bwMode="auto">
          <a:xfrm>
            <a:off x="3317790" y="2497250"/>
            <a:ext cx="1690358" cy="692497"/>
          </a:xfrm>
          <a:prstGeom prst="rect">
            <a:avLst/>
          </a:prstGeom>
          <a:noFill/>
          <a:ln w="47625">
            <a:solidFill>
              <a:srgbClr val="BF311A"/>
            </a:solidFill>
            <a:miter lim="800000"/>
            <a:headEnd/>
            <a:tailEnd/>
          </a:ln>
        </p:spPr>
        <p:txBody>
          <a:bodyPr wrap="square">
            <a:spAutoFit/>
          </a:bodyPr>
          <a:lstStyle/>
          <a:p>
            <a:pPr algn="ctr">
              <a:spcBef>
                <a:spcPct val="50000"/>
              </a:spcBef>
            </a:pPr>
            <a:r>
              <a:rPr lang="en-US" b="1" dirty="0">
                <a:solidFill>
                  <a:srgbClr val="BF311A"/>
                </a:solidFill>
                <a:latin typeface="Calibri" panose="020F0502020204030204" pitchFamily="34" charset="0"/>
              </a:rPr>
              <a:t>PCRType:</a:t>
            </a:r>
            <a:br>
              <a:rPr lang="en-US" b="1" dirty="0">
                <a:solidFill>
                  <a:srgbClr val="BF311A"/>
                </a:solidFill>
                <a:latin typeface="Calibri" panose="020F0502020204030204" pitchFamily="34" charset="0"/>
              </a:rPr>
            </a:br>
            <a:r>
              <a:rPr lang="en-US" sz="2100" b="1" dirty="0" smtClean="0">
                <a:solidFill>
                  <a:srgbClr val="BF311A"/>
                </a:solidFill>
                <a:latin typeface="Calibri" panose="020F0502020204030204" pitchFamily="34" charset="0"/>
              </a:rPr>
              <a:t>PCR00002</a:t>
            </a:r>
          </a:p>
        </p:txBody>
      </p:sp>
      <p:sp>
        <p:nvSpPr>
          <p:cNvPr id="11" name="Text Box 15"/>
          <p:cNvSpPr txBox="1">
            <a:spLocks noChangeArrowheads="1"/>
          </p:cNvSpPr>
          <p:nvPr/>
        </p:nvSpPr>
        <p:spPr bwMode="auto">
          <a:xfrm>
            <a:off x="5372100" y="2357303"/>
            <a:ext cx="2343150" cy="923330"/>
          </a:xfrm>
          <a:prstGeom prst="rect">
            <a:avLst/>
          </a:prstGeom>
          <a:noFill/>
          <a:ln w="47625">
            <a:solidFill>
              <a:srgbClr val="BF311A"/>
            </a:solidFill>
            <a:miter lim="800000"/>
            <a:headEnd/>
            <a:tailEnd/>
          </a:ln>
        </p:spPr>
        <p:txBody>
          <a:bodyPr wrap="square">
            <a:spAutoFit/>
          </a:bodyPr>
          <a:lstStyle/>
          <a:p>
            <a:pPr>
              <a:spcBef>
                <a:spcPct val="50000"/>
              </a:spcBef>
            </a:pPr>
            <a:r>
              <a:rPr lang="en-US" b="1" dirty="0">
                <a:solidFill>
                  <a:srgbClr val="BF311A"/>
                </a:solidFill>
                <a:latin typeface="Calibri" panose="020F0502020204030204" pitchFamily="34" charset="0"/>
              </a:rPr>
              <a:t>Additional 12-locus MIRU-VNTR (MIRU2): </a:t>
            </a:r>
            <a:br>
              <a:rPr lang="en-US" b="1" dirty="0">
                <a:solidFill>
                  <a:srgbClr val="BF311A"/>
                </a:solidFill>
                <a:latin typeface="Calibri" panose="020F0502020204030204" pitchFamily="34" charset="0"/>
              </a:rPr>
            </a:br>
            <a:r>
              <a:rPr lang="en-US" b="1" dirty="0" smtClean="0">
                <a:solidFill>
                  <a:srgbClr val="BF311A"/>
                </a:solidFill>
                <a:latin typeface="Calibri" panose="020F0502020204030204" pitchFamily="34" charset="0"/>
              </a:rPr>
              <a:t>444534423428</a:t>
            </a:r>
            <a:r>
              <a:rPr lang="en-US" b="1" baseline="30000" dirty="0">
                <a:solidFill>
                  <a:srgbClr val="BF311A"/>
                </a:solidFill>
                <a:latin typeface="Calibri" panose="020F0502020204030204" pitchFamily="34" charset="0"/>
              </a:rPr>
              <a:t>†</a:t>
            </a:r>
          </a:p>
        </p:txBody>
      </p:sp>
      <p:sp>
        <p:nvSpPr>
          <p:cNvPr id="12" name="Text Box 15"/>
          <p:cNvSpPr txBox="1">
            <a:spLocks noChangeArrowheads="1"/>
          </p:cNvSpPr>
          <p:nvPr/>
        </p:nvSpPr>
        <p:spPr bwMode="auto">
          <a:xfrm>
            <a:off x="5029200" y="2568401"/>
            <a:ext cx="342900" cy="369332"/>
          </a:xfrm>
          <a:prstGeom prst="rect">
            <a:avLst/>
          </a:prstGeom>
          <a:noFill/>
          <a:ln w="9525">
            <a:noFill/>
            <a:miter lim="800000"/>
            <a:headEnd/>
            <a:tailEnd/>
          </a:ln>
        </p:spPr>
        <p:txBody>
          <a:bodyPr wrap="square">
            <a:spAutoFit/>
          </a:bodyPr>
          <a:lstStyle/>
          <a:p>
            <a:pPr algn="ctr">
              <a:spcBef>
                <a:spcPct val="50000"/>
              </a:spcBef>
            </a:pPr>
            <a:r>
              <a:rPr lang="en-US" b="1" dirty="0">
                <a:solidFill>
                  <a:srgbClr val="BF311A"/>
                </a:solidFill>
                <a:latin typeface="Calibri" panose="020F0502020204030204" pitchFamily="34" charset="0"/>
              </a:rPr>
              <a:t>+</a:t>
            </a:r>
          </a:p>
        </p:txBody>
      </p:sp>
      <p:sp>
        <p:nvSpPr>
          <p:cNvPr id="13" name="AutoShape 19"/>
          <p:cNvSpPr>
            <a:spLocks/>
          </p:cNvSpPr>
          <p:nvPr/>
        </p:nvSpPr>
        <p:spPr bwMode="auto">
          <a:xfrm rot="16200000">
            <a:off x="5340779" y="1626027"/>
            <a:ext cx="491267" cy="3800478"/>
          </a:xfrm>
          <a:prstGeom prst="leftBrace">
            <a:avLst>
              <a:gd name="adj1" fmla="val 185374"/>
              <a:gd name="adj2" fmla="val 49755"/>
            </a:avLst>
          </a:prstGeom>
          <a:noFill/>
          <a:ln w="50800">
            <a:solidFill>
              <a:srgbClr val="005DAA"/>
            </a:solidFill>
            <a:round/>
            <a:headEnd/>
            <a:tailEnd/>
          </a:ln>
        </p:spPr>
        <p:txBody>
          <a:bodyPr vert="eaVert" wrap="none" anchor="ctr"/>
          <a:lstStyle/>
          <a:p>
            <a:endParaRPr lang="en-US" b="0" dirty="0">
              <a:solidFill>
                <a:srgbClr val="FF0000"/>
              </a:solidFill>
              <a:latin typeface="Calibri" panose="020F0502020204030204" pitchFamily="34" charset="0"/>
            </a:endParaRPr>
          </a:p>
        </p:txBody>
      </p:sp>
      <p:sp>
        <p:nvSpPr>
          <p:cNvPr id="14" name="Text Box 20"/>
          <p:cNvSpPr txBox="1">
            <a:spLocks noChangeArrowheads="1"/>
          </p:cNvSpPr>
          <p:nvPr/>
        </p:nvSpPr>
        <p:spPr bwMode="auto">
          <a:xfrm>
            <a:off x="4800600" y="3771900"/>
            <a:ext cx="1690358" cy="692497"/>
          </a:xfrm>
          <a:prstGeom prst="rect">
            <a:avLst/>
          </a:prstGeom>
          <a:noFill/>
          <a:ln w="47625">
            <a:solidFill>
              <a:srgbClr val="005DAA"/>
            </a:solidFill>
            <a:miter lim="800000"/>
            <a:headEnd/>
            <a:tailEnd/>
          </a:ln>
        </p:spPr>
        <p:txBody>
          <a:bodyPr wrap="square">
            <a:spAutoFit/>
          </a:bodyPr>
          <a:lstStyle/>
          <a:p>
            <a:pPr algn="ctr"/>
            <a:r>
              <a:rPr lang="en-US" b="1" dirty="0" err="1">
                <a:solidFill>
                  <a:srgbClr val="005DAA"/>
                </a:solidFill>
                <a:latin typeface="Calibri" panose="020F0502020204030204" pitchFamily="34" charset="0"/>
              </a:rPr>
              <a:t>GENType</a:t>
            </a:r>
            <a:r>
              <a:rPr lang="en-US" b="1" dirty="0">
                <a:solidFill>
                  <a:srgbClr val="005DAA"/>
                </a:solidFill>
                <a:latin typeface="Calibri" panose="020F0502020204030204" pitchFamily="34" charset="0"/>
              </a:rPr>
              <a:t>:</a:t>
            </a:r>
          </a:p>
          <a:p>
            <a:pPr algn="ctr"/>
            <a:r>
              <a:rPr lang="en-US" sz="2100" b="1" dirty="0">
                <a:solidFill>
                  <a:srgbClr val="005DAA"/>
                </a:solidFill>
                <a:latin typeface="Calibri" panose="020F0502020204030204" pitchFamily="34" charset="0"/>
              </a:rPr>
              <a:t>G00010</a:t>
            </a:r>
          </a:p>
        </p:txBody>
      </p:sp>
      <p:sp>
        <p:nvSpPr>
          <p:cNvPr id="15" name="TextBox 14"/>
          <p:cNvSpPr txBox="1"/>
          <p:nvPr/>
        </p:nvSpPr>
        <p:spPr>
          <a:xfrm>
            <a:off x="1516482" y="2418606"/>
            <a:ext cx="1808015" cy="830997"/>
          </a:xfrm>
          <a:prstGeom prst="rect">
            <a:avLst/>
          </a:prstGeom>
          <a:noFill/>
          <a:ln>
            <a:noFill/>
          </a:ln>
        </p:spPr>
        <p:txBody>
          <a:bodyPr wrap="square" rtlCol="0">
            <a:spAutoFit/>
          </a:bodyPr>
          <a:lstStyle/>
          <a:p>
            <a:r>
              <a:rPr lang="en-US" sz="1200" dirty="0">
                <a:solidFill>
                  <a:srgbClr val="BF311A"/>
                </a:solidFill>
                <a:latin typeface="Calibri" panose="020F0502020204030204" pitchFamily="34" charset="0"/>
              </a:rPr>
              <a:t>Sequentially assigned for each unique spoligotype and initial 12-locus MIRU-VNTR combination</a:t>
            </a:r>
          </a:p>
        </p:txBody>
      </p:sp>
      <p:sp>
        <p:nvSpPr>
          <p:cNvPr id="16" name="TextBox 15"/>
          <p:cNvSpPr txBox="1"/>
          <p:nvPr/>
        </p:nvSpPr>
        <p:spPr>
          <a:xfrm>
            <a:off x="2588007" y="3818066"/>
            <a:ext cx="2215859" cy="646331"/>
          </a:xfrm>
          <a:prstGeom prst="rect">
            <a:avLst/>
          </a:prstGeom>
          <a:noFill/>
          <a:ln>
            <a:noFill/>
          </a:ln>
        </p:spPr>
        <p:txBody>
          <a:bodyPr wrap="square" rtlCol="0">
            <a:spAutoFit/>
          </a:bodyPr>
          <a:lstStyle/>
          <a:p>
            <a:r>
              <a:rPr lang="en-US" sz="1200" dirty="0">
                <a:solidFill>
                  <a:srgbClr val="005DAA"/>
                </a:solidFill>
                <a:latin typeface="Calibri" panose="020F0502020204030204" pitchFamily="34" charset="0"/>
              </a:rPr>
              <a:t>Sequentially assigned for each unique spoligotype and 24-locus MIRU-VNTR combination</a:t>
            </a:r>
          </a:p>
        </p:txBody>
      </p:sp>
      <p:sp>
        <p:nvSpPr>
          <p:cNvPr id="18" name="Text Placeholder 3"/>
          <p:cNvSpPr txBox="1">
            <a:spLocks/>
          </p:cNvSpPr>
          <p:nvPr/>
        </p:nvSpPr>
        <p:spPr>
          <a:xfrm>
            <a:off x="0" y="3509443"/>
            <a:ext cx="9144000" cy="157683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9063" lvl="0" indent="-119063" fontAlgn="auto">
              <a:spcBef>
                <a:spcPts val="0"/>
              </a:spcBef>
              <a:spcAft>
                <a:spcPts val="0"/>
              </a:spcAft>
              <a:buNone/>
            </a:pPr>
            <a:endParaRPr lang="en-US" sz="1100" dirty="0">
              <a:solidFill>
                <a:schemeClr val="accent4">
                  <a:lumMod val="50000"/>
                </a:schemeClr>
              </a:solidFill>
              <a:latin typeface="Calibri" panose="020F0502020204030204" pitchFamily="34" charset="0"/>
            </a:endParaRPr>
          </a:p>
        </p:txBody>
      </p:sp>
      <p:sp>
        <p:nvSpPr>
          <p:cNvPr id="19" name="Text Placeholder 3"/>
          <p:cNvSpPr txBox="1">
            <a:spLocks/>
          </p:cNvSpPr>
          <p:nvPr/>
        </p:nvSpPr>
        <p:spPr>
          <a:xfrm>
            <a:off x="0" y="4636009"/>
            <a:ext cx="9144000" cy="45027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9063" lvl="0" indent="-119063" fontAlgn="auto">
              <a:spcBef>
                <a:spcPts val="0"/>
              </a:spcBef>
              <a:spcAft>
                <a:spcPts val="0"/>
              </a:spcAft>
              <a:buNone/>
            </a:pPr>
            <a:r>
              <a:rPr lang="en-US" sz="1100" dirty="0" smtClean="0">
                <a:solidFill>
                  <a:schemeClr val="accent4">
                    <a:lumMod val="50000"/>
                  </a:schemeClr>
                </a:solidFill>
                <a:latin typeface="Calibri" panose="020F0502020204030204" pitchFamily="34" charset="0"/>
              </a:rPr>
              <a:t>*</a:t>
            </a:r>
            <a:r>
              <a:rPr lang="en-US" sz="1100" dirty="0">
                <a:solidFill>
                  <a:schemeClr val="accent4">
                    <a:lumMod val="50000"/>
                  </a:schemeClr>
                </a:solidFill>
                <a:latin typeface="Calibri" panose="020F0502020204030204" pitchFamily="34" charset="0"/>
              </a:rPr>
              <a:t>	Mycobacterial interspersed repetitive unit–variable number tandem repeat.</a:t>
            </a:r>
          </a:p>
          <a:p>
            <a:pPr marL="109538" indent="-109538">
              <a:lnSpc>
                <a:spcPts val="1100"/>
              </a:lnSpc>
              <a:buNone/>
            </a:pPr>
            <a:r>
              <a:rPr lang="en-US" sz="1100" baseline="30000" dirty="0" smtClean="0">
                <a:solidFill>
                  <a:schemeClr val="accent4">
                    <a:lumMod val="50000"/>
                  </a:schemeClr>
                </a:solidFill>
                <a:latin typeface="Calibri" panose="020F0502020204030204" pitchFamily="34" charset="0"/>
              </a:rPr>
              <a:t>†</a:t>
            </a:r>
            <a:r>
              <a:rPr lang="en-US" sz="1100" dirty="0" smtClean="0">
                <a:solidFill>
                  <a:schemeClr val="accent4">
                    <a:lumMod val="50000"/>
                  </a:schemeClr>
                </a:solidFill>
                <a:latin typeface="Calibri" panose="020F0502020204030204" pitchFamily="34" charset="0"/>
              </a:rPr>
              <a:t>	</a:t>
            </a:r>
            <a:r>
              <a:rPr lang="en-US" sz="1100" dirty="0">
                <a:solidFill>
                  <a:schemeClr val="accent4">
                    <a:lumMod val="50000"/>
                  </a:schemeClr>
                </a:solidFill>
                <a:latin typeface="Calibri" panose="020F0502020204030204" pitchFamily="34" charset="0"/>
              </a:rPr>
              <a:t>The complete set of 24 loci is referred to as 24-locus MIRU-VNTR and is used for </a:t>
            </a:r>
            <a:r>
              <a:rPr lang="en-US" sz="1100" dirty="0" err="1">
                <a:solidFill>
                  <a:schemeClr val="accent4">
                    <a:lumMod val="50000"/>
                  </a:schemeClr>
                </a:solidFill>
                <a:latin typeface="Calibri" panose="020F0502020204030204" pitchFamily="34" charset="0"/>
              </a:rPr>
              <a:t>GENType</a:t>
            </a:r>
            <a:r>
              <a:rPr lang="en-US" sz="1100" dirty="0">
                <a:solidFill>
                  <a:schemeClr val="accent4">
                    <a:lumMod val="50000"/>
                  </a:schemeClr>
                </a:solidFill>
                <a:latin typeface="Calibri" panose="020F0502020204030204" pitchFamily="34" charset="0"/>
              </a:rPr>
              <a:t> designation for genotype in the United States</a:t>
            </a:r>
            <a:r>
              <a:rPr lang="en-US" sz="1100" dirty="0" smtClean="0">
                <a:solidFill>
                  <a:schemeClr val="accent4">
                    <a:lumMod val="50000"/>
                  </a:schemeClr>
                </a:solidFill>
                <a:latin typeface="Calibri" panose="020F0502020204030204" pitchFamily="34" charset="0"/>
              </a:rPr>
              <a:t>.</a:t>
            </a:r>
            <a:endParaRPr lang="en-US" sz="1100" dirty="0">
              <a:solidFill>
                <a:schemeClr val="accent4">
                  <a:lumMod val="50000"/>
                </a:schemeClr>
              </a:solidFill>
              <a:latin typeface="Calibri" panose="020F0502020204030204" pitchFamily="34" charset="0"/>
            </a:endParaRPr>
          </a:p>
        </p:txBody>
      </p:sp>
    </p:spTree>
    <p:extLst>
      <p:ext uri="{BB962C8B-B14F-4D97-AF65-F5344CB8AC3E}">
        <p14:creationId xmlns:p14="http://schemas.microsoft.com/office/powerpoint/2010/main" val="4285704547"/>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p:cNvGraphicFramePr>
            <a:graphicFrameLocks/>
          </p:cNvGraphicFramePr>
          <p:nvPr>
            <p:extLst/>
          </p:nvPr>
        </p:nvGraphicFramePr>
        <p:xfrm>
          <a:off x="984069" y="984067"/>
          <a:ext cx="6470468" cy="3460341"/>
        </p:xfrm>
        <a:graphic>
          <a:graphicData uri="http://schemas.openxmlformats.org/drawingml/2006/chart">
            <c:chart xmlns:c="http://schemas.openxmlformats.org/drawingml/2006/chart" xmlns:r="http://schemas.openxmlformats.org/officeDocument/2006/relationships" r:id="rId3"/>
          </a:graphicData>
        </a:graphic>
      </p:graphicFrame>
      <p:sp>
        <p:nvSpPr>
          <p:cNvPr id="16" name="Title 15"/>
          <p:cNvSpPr>
            <a:spLocks noGrp="1"/>
          </p:cNvSpPr>
          <p:nvPr>
            <p:ph type="title"/>
          </p:nvPr>
        </p:nvSpPr>
        <p:spPr>
          <a:xfrm>
            <a:off x="457199" y="205979"/>
            <a:ext cx="8229605" cy="857250"/>
          </a:xfrm>
        </p:spPr>
        <p:txBody>
          <a:bodyPr/>
          <a:lstStyle/>
          <a:p>
            <a:pPr algn="ctr"/>
            <a:r>
              <a:rPr lang="en-US" dirty="0"/>
              <a:t>National Tuberculosis Genotyping Surveillance Coverage</a:t>
            </a:r>
            <a:r>
              <a:rPr lang="en-US" baseline="30000" dirty="0"/>
              <a:t>*</a:t>
            </a:r>
            <a:r>
              <a:rPr lang="en-US" dirty="0"/>
              <a:t> by Year: United </a:t>
            </a:r>
            <a:r>
              <a:rPr lang="en-US" dirty="0" smtClean="0"/>
              <a:t>States</a:t>
            </a:r>
            <a:r>
              <a:rPr lang="en-US" baseline="30000" dirty="0"/>
              <a:t>†</a:t>
            </a:r>
            <a:r>
              <a:rPr lang="en-US" dirty="0" smtClean="0"/>
              <a:t>, 2004–2016</a:t>
            </a:r>
            <a:endParaRPr lang="en-US" dirty="0"/>
          </a:p>
        </p:txBody>
      </p:sp>
      <p:grpSp>
        <p:nvGrpSpPr>
          <p:cNvPr id="12" name="Group 11"/>
          <p:cNvGrpSpPr/>
          <p:nvPr/>
        </p:nvGrpSpPr>
        <p:grpSpPr>
          <a:xfrm>
            <a:off x="1985558" y="1610548"/>
            <a:ext cx="6470468" cy="400110"/>
            <a:chOff x="1752600" y="1960680"/>
            <a:chExt cx="8110725" cy="533480"/>
          </a:xfrm>
        </p:grpSpPr>
        <p:cxnSp>
          <p:nvCxnSpPr>
            <p:cNvPr id="13" name="Straight Connector 12"/>
            <p:cNvCxnSpPr/>
            <p:nvPr/>
          </p:nvCxnSpPr>
          <p:spPr>
            <a:xfrm flipH="1" flipV="1">
              <a:off x="1752600" y="1981199"/>
              <a:ext cx="6629400" cy="2"/>
            </a:xfrm>
            <a:prstGeom prst="line">
              <a:avLst/>
            </a:prstGeom>
            <a:ln w="19050">
              <a:solidFill>
                <a:srgbClr val="BF311A"/>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382000" y="1960680"/>
              <a:ext cx="1481325" cy="533480"/>
            </a:xfrm>
            <a:prstGeom prst="rect">
              <a:avLst/>
            </a:prstGeom>
            <a:noFill/>
            <a:ln w="15875">
              <a:solidFill>
                <a:srgbClr val="BF311A"/>
              </a:solidFill>
            </a:ln>
          </p:spPr>
          <p:txBody>
            <a:bodyPr wrap="square" rtlCol="0" anchor="ctr">
              <a:spAutoFit/>
            </a:bodyPr>
            <a:lstStyle/>
            <a:p>
              <a:pPr algn="ctr"/>
              <a:r>
                <a:rPr lang="en-US" sz="1000" b="1" dirty="0" smtClean="0">
                  <a:solidFill>
                    <a:srgbClr val="BF311A"/>
                  </a:solidFill>
                  <a:latin typeface="+mj-lt"/>
                </a:rPr>
                <a:t>National Goal, </a:t>
              </a:r>
            </a:p>
            <a:p>
              <a:pPr algn="ctr"/>
              <a:r>
                <a:rPr lang="en-US" sz="1000" b="1" dirty="0" smtClean="0">
                  <a:solidFill>
                    <a:srgbClr val="BF311A"/>
                  </a:solidFill>
                  <a:latin typeface="+mj-lt"/>
                </a:rPr>
                <a:t>94% </a:t>
              </a:r>
              <a:r>
                <a:rPr lang="en-US" sz="1000" b="1" baseline="30000" dirty="0" smtClean="0">
                  <a:solidFill>
                    <a:srgbClr val="BF311A"/>
                  </a:solidFill>
                  <a:latin typeface="+mj-lt"/>
                </a:rPr>
                <a:t>§</a:t>
              </a:r>
              <a:endParaRPr lang="en-US" sz="1000" b="1" baseline="30000" dirty="0">
                <a:solidFill>
                  <a:srgbClr val="BF311A"/>
                </a:solidFill>
                <a:latin typeface="+mj-lt"/>
              </a:endParaRPr>
            </a:p>
          </p:txBody>
        </p:sp>
      </p:grpSp>
      <p:sp>
        <p:nvSpPr>
          <p:cNvPr id="8" name="Text Placeholder 3"/>
          <p:cNvSpPr txBox="1">
            <a:spLocks/>
          </p:cNvSpPr>
          <p:nvPr/>
        </p:nvSpPr>
        <p:spPr>
          <a:xfrm>
            <a:off x="0" y="4459796"/>
            <a:ext cx="9144000" cy="53193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9063" lvl="0" indent="-119063" fontAlgn="auto">
              <a:spcBef>
                <a:spcPts val="0"/>
              </a:spcBef>
              <a:spcAft>
                <a:spcPts val="0"/>
              </a:spcAft>
              <a:buNone/>
            </a:pPr>
            <a:r>
              <a:rPr lang="en-US" sz="1100" dirty="0" smtClean="0">
                <a:solidFill>
                  <a:schemeClr val="accent4">
                    <a:lumMod val="50000"/>
                  </a:schemeClr>
                </a:solidFill>
                <a:latin typeface="Calibri" panose="020F0502020204030204" pitchFamily="34" charset="0"/>
              </a:rPr>
              <a:t>*</a:t>
            </a:r>
            <a:r>
              <a:rPr lang="en-US" sz="1100" dirty="0">
                <a:solidFill>
                  <a:schemeClr val="accent4">
                    <a:lumMod val="50000"/>
                  </a:schemeClr>
                </a:solidFill>
                <a:latin typeface="Calibri" panose="020F0502020204030204" pitchFamily="34" charset="0"/>
              </a:rPr>
              <a:t>	</a:t>
            </a:r>
            <a:r>
              <a:rPr lang="en-US" sz="1100" dirty="0" smtClean="0">
                <a:solidFill>
                  <a:schemeClr val="accent4">
                    <a:lumMod val="50000"/>
                  </a:schemeClr>
                </a:solidFill>
                <a:latin typeface="Calibri" panose="020F0502020204030204" pitchFamily="34" charset="0"/>
              </a:rPr>
              <a:t>The proportion of positive cultures with at least one genotyped isolate.</a:t>
            </a:r>
            <a:endParaRPr lang="en-US" sz="1100" dirty="0">
              <a:solidFill>
                <a:schemeClr val="accent4">
                  <a:lumMod val="50000"/>
                </a:schemeClr>
              </a:solidFill>
              <a:latin typeface="Calibri" panose="020F0502020204030204" pitchFamily="34" charset="0"/>
            </a:endParaRPr>
          </a:p>
          <a:p>
            <a:pPr marL="109538" indent="-109538">
              <a:lnSpc>
                <a:spcPts val="1100"/>
              </a:lnSpc>
              <a:buNone/>
            </a:pPr>
            <a:r>
              <a:rPr lang="en-US" sz="1100" baseline="30000" dirty="0" smtClean="0">
                <a:solidFill>
                  <a:schemeClr val="accent4">
                    <a:lumMod val="50000"/>
                  </a:schemeClr>
                </a:solidFill>
                <a:latin typeface="Calibri" panose="020F0502020204030204" pitchFamily="34" charset="0"/>
              </a:rPr>
              <a:t>†</a:t>
            </a:r>
            <a:r>
              <a:rPr lang="en-US" sz="1100" dirty="0" smtClean="0">
                <a:solidFill>
                  <a:schemeClr val="accent4">
                    <a:lumMod val="50000"/>
                  </a:schemeClr>
                </a:solidFill>
                <a:latin typeface="Calibri" panose="020F0502020204030204" pitchFamily="34" charset="0"/>
              </a:rPr>
              <a:t>	Includes 50 states and the District of Columbia.</a:t>
            </a:r>
          </a:p>
          <a:p>
            <a:pPr marL="109538" indent="-109538">
              <a:lnSpc>
                <a:spcPts val="1100"/>
              </a:lnSpc>
              <a:buNone/>
            </a:pPr>
            <a:r>
              <a:rPr lang="en-US" sz="1100" baseline="30000" dirty="0" smtClean="0">
                <a:solidFill>
                  <a:schemeClr val="accent4">
                    <a:lumMod val="50000"/>
                  </a:schemeClr>
                </a:solidFill>
                <a:latin typeface="Calibri" panose="020F0502020204030204" pitchFamily="34" charset="0"/>
              </a:rPr>
              <a:t>§ </a:t>
            </a:r>
            <a:r>
              <a:rPr lang="en-US" sz="1100" dirty="0">
                <a:solidFill>
                  <a:schemeClr val="accent4">
                    <a:lumMod val="50000"/>
                  </a:schemeClr>
                </a:solidFill>
                <a:latin typeface="Calibri" panose="020F0502020204030204" pitchFamily="34" charset="0"/>
              </a:rPr>
              <a:t>	</a:t>
            </a:r>
            <a:r>
              <a:rPr lang="en-US" sz="1100" dirty="0" smtClean="0">
                <a:solidFill>
                  <a:schemeClr val="accent4">
                    <a:lumMod val="50000"/>
                  </a:schemeClr>
                </a:solidFill>
                <a:latin typeface="Calibri" panose="020F0502020204030204" pitchFamily="34" charset="0"/>
              </a:rPr>
              <a:t>For the year 2020, the national goal for TB genotyping surveillance coverage will change to 100%.</a:t>
            </a:r>
            <a:r>
              <a:rPr lang="en-US" sz="1100" baseline="30000" dirty="0" smtClean="0">
                <a:solidFill>
                  <a:schemeClr val="accent4">
                    <a:lumMod val="50000"/>
                  </a:schemeClr>
                </a:solidFill>
                <a:latin typeface="Calibri" panose="020F0502020204030204" pitchFamily="34" charset="0"/>
              </a:rPr>
              <a:t> </a:t>
            </a:r>
            <a:endParaRPr lang="en-US" sz="1100" dirty="0">
              <a:solidFill>
                <a:schemeClr val="accent4">
                  <a:lumMod val="50000"/>
                </a:schemeClr>
              </a:solidFill>
              <a:latin typeface="Calibri" panose="020F0502020204030204" pitchFamily="34" charset="0"/>
            </a:endParaRPr>
          </a:p>
        </p:txBody>
      </p:sp>
    </p:spTree>
    <p:extLst>
      <p:ext uri="{BB962C8B-B14F-4D97-AF65-F5344CB8AC3E}">
        <p14:creationId xmlns:p14="http://schemas.microsoft.com/office/powerpoint/2010/main" val="3853456918"/>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457199" y="205979"/>
            <a:ext cx="8229605" cy="857250"/>
          </a:xfrm>
        </p:spPr>
        <p:txBody>
          <a:bodyPr/>
          <a:lstStyle/>
          <a:p>
            <a:pPr algn="ctr"/>
            <a:r>
              <a:rPr lang="en-US" dirty="0"/>
              <a:t>Number of </a:t>
            </a:r>
            <a:r>
              <a:rPr lang="en-US" dirty="0" smtClean="0"/>
              <a:t>County-Based </a:t>
            </a:r>
            <a:r>
              <a:rPr lang="en-US" dirty="0"/>
              <a:t>Tuberculosis Genotype Clusters</a:t>
            </a:r>
            <a:r>
              <a:rPr lang="en-US" baseline="30000" dirty="0"/>
              <a:t>*</a:t>
            </a:r>
            <a:r>
              <a:rPr lang="en-US" dirty="0"/>
              <a:t> by Cluster Size, United States, </a:t>
            </a:r>
            <a:r>
              <a:rPr lang="en-US" dirty="0" smtClean="0"/>
              <a:t>2014–2016</a:t>
            </a:r>
            <a:endParaRPr lang="en-US" dirty="0"/>
          </a:p>
        </p:txBody>
      </p:sp>
      <p:graphicFrame>
        <p:nvGraphicFramePr>
          <p:cNvPr id="11" name="Chart 10"/>
          <p:cNvGraphicFramePr>
            <a:graphicFrameLocks/>
          </p:cNvGraphicFramePr>
          <p:nvPr>
            <p:extLst>
              <p:ext uri="{D42A27DB-BD31-4B8C-83A1-F6EECF244321}">
                <p14:modId xmlns:p14="http://schemas.microsoft.com/office/powerpoint/2010/main" val="3292768324"/>
              </p:ext>
            </p:extLst>
          </p:nvPr>
        </p:nvGraphicFramePr>
        <p:xfrm>
          <a:off x="1322614" y="1124189"/>
          <a:ext cx="6498771" cy="364810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3"/>
          <p:cNvSpPr txBox="1">
            <a:spLocks/>
          </p:cNvSpPr>
          <p:nvPr/>
        </p:nvSpPr>
        <p:spPr>
          <a:xfrm>
            <a:off x="0" y="4612193"/>
            <a:ext cx="9144000" cy="44394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9063" lvl="0" indent="-119063" fontAlgn="auto">
              <a:spcBef>
                <a:spcPts val="0"/>
              </a:spcBef>
              <a:spcAft>
                <a:spcPts val="0"/>
              </a:spcAft>
              <a:buNone/>
            </a:pPr>
            <a:r>
              <a:rPr lang="en-US" sz="1100" dirty="0" smtClean="0">
                <a:solidFill>
                  <a:schemeClr val="accent4">
                    <a:lumMod val="50000"/>
                  </a:schemeClr>
                </a:solidFill>
                <a:latin typeface="Calibri" panose="020F0502020204030204" pitchFamily="34" charset="0"/>
              </a:rPr>
              <a:t>*</a:t>
            </a:r>
            <a:r>
              <a:rPr lang="en-US" sz="1100" dirty="0">
                <a:solidFill>
                  <a:schemeClr val="accent4">
                    <a:lumMod val="50000"/>
                  </a:schemeClr>
                </a:solidFill>
                <a:latin typeface="Calibri" panose="020F0502020204030204" pitchFamily="34" charset="0"/>
              </a:rPr>
              <a:t>	Genotype cluster is defined as two or more cases with matching </a:t>
            </a:r>
            <a:r>
              <a:rPr lang="en-US" sz="1100" dirty="0" err="1">
                <a:solidFill>
                  <a:schemeClr val="accent4">
                    <a:lumMod val="50000"/>
                  </a:schemeClr>
                </a:solidFill>
                <a:latin typeface="Calibri" panose="020F0502020204030204" pitchFamily="34" charset="0"/>
              </a:rPr>
              <a:t>spoligotype</a:t>
            </a:r>
            <a:r>
              <a:rPr lang="en-US" sz="1100" dirty="0">
                <a:solidFill>
                  <a:schemeClr val="accent4">
                    <a:lumMod val="50000"/>
                  </a:schemeClr>
                </a:solidFill>
                <a:latin typeface="Calibri" panose="020F0502020204030204" pitchFamily="34" charset="0"/>
              </a:rPr>
              <a:t> and 24-locus MIRU-VNTR (</a:t>
            </a:r>
            <a:r>
              <a:rPr lang="en-US" sz="1100" dirty="0" err="1">
                <a:solidFill>
                  <a:schemeClr val="accent4">
                    <a:lumMod val="50000"/>
                  </a:schemeClr>
                </a:solidFill>
                <a:latin typeface="Calibri" panose="020F0502020204030204" pitchFamily="34" charset="0"/>
              </a:rPr>
              <a:t>GENType</a:t>
            </a:r>
            <a:r>
              <a:rPr lang="en-US" sz="1100" dirty="0">
                <a:solidFill>
                  <a:schemeClr val="accent4">
                    <a:lumMod val="50000"/>
                  </a:schemeClr>
                </a:solidFill>
                <a:latin typeface="Calibri" panose="020F0502020204030204" pitchFamily="34" charset="0"/>
              </a:rPr>
              <a:t>) within a county  during the specified 3-year time period</a:t>
            </a:r>
            <a:r>
              <a:rPr lang="en-US" sz="1100" dirty="0" smtClean="0">
                <a:solidFill>
                  <a:schemeClr val="accent4">
                    <a:lumMod val="50000"/>
                  </a:schemeClr>
                </a:solidFill>
                <a:latin typeface="Calibri" panose="020F0502020204030204" pitchFamily="34" charset="0"/>
              </a:rPr>
              <a:t>.</a:t>
            </a:r>
            <a:endParaRPr lang="en-US" sz="1100" dirty="0">
              <a:solidFill>
                <a:schemeClr val="accent4">
                  <a:lumMod val="50000"/>
                </a:schemeClr>
              </a:solidFill>
              <a:latin typeface="Calibri" panose="020F0502020204030204" pitchFamily="34" charset="0"/>
            </a:endParaRPr>
          </a:p>
        </p:txBody>
      </p:sp>
    </p:spTree>
    <p:extLst>
      <p:ext uri="{BB962C8B-B14F-4D97-AF65-F5344CB8AC3E}">
        <p14:creationId xmlns:p14="http://schemas.microsoft.com/office/powerpoint/2010/main" val="4163247246"/>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457199" y="205979"/>
            <a:ext cx="8229605" cy="857250"/>
          </a:xfrm>
        </p:spPr>
        <p:txBody>
          <a:bodyPr/>
          <a:lstStyle/>
          <a:p>
            <a:pPr algn="ctr"/>
            <a:r>
              <a:rPr lang="en-US" dirty="0"/>
              <a:t>Tuberculosis Genotype Clusters by TB GIMS</a:t>
            </a:r>
            <a:r>
              <a:rPr lang="en-US" baseline="30000" dirty="0"/>
              <a:t>*</a:t>
            </a:r>
            <a:r>
              <a:rPr lang="en-US" dirty="0"/>
              <a:t> </a:t>
            </a:r>
            <a:br>
              <a:rPr lang="en-US" dirty="0"/>
            </a:br>
            <a:r>
              <a:rPr lang="en-US" dirty="0"/>
              <a:t>Alert </a:t>
            </a:r>
            <a:r>
              <a:rPr lang="en-US" dirty="0" smtClean="0"/>
              <a:t>Levels</a:t>
            </a:r>
            <a:r>
              <a:rPr lang="en-US" baseline="30000" dirty="0"/>
              <a:t>†</a:t>
            </a:r>
            <a:r>
              <a:rPr lang="en-US" dirty="0" smtClean="0"/>
              <a:t>, </a:t>
            </a:r>
            <a:r>
              <a:rPr lang="en-US" dirty="0"/>
              <a:t>United States, </a:t>
            </a:r>
            <a:r>
              <a:rPr lang="en-US" dirty="0" smtClean="0"/>
              <a:t>2014-2016</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985996667"/>
              </p:ext>
            </p:extLst>
          </p:nvPr>
        </p:nvGraphicFramePr>
        <p:xfrm>
          <a:off x="1489165" y="1063229"/>
          <a:ext cx="6006905" cy="340828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3"/>
          <p:cNvSpPr txBox="1">
            <a:spLocks/>
          </p:cNvSpPr>
          <p:nvPr/>
        </p:nvSpPr>
        <p:spPr>
          <a:xfrm>
            <a:off x="0" y="4350937"/>
            <a:ext cx="9144000" cy="70520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9063" lvl="0" indent="-119063" fontAlgn="auto">
              <a:spcBef>
                <a:spcPts val="0"/>
              </a:spcBef>
              <a:spcAft>
                <a:spcPts val="0"/>
              </a:spcAft>
              <a:buNone/>
            </a:pPr>
            <a:r>
              <a:rPr lang="en-US" sz="1100" dirty="0" smtClean="0">
                <a:solidFill>
                  <a:schemeClr val="accent4">
                    <a:lumMod val="50000"/>
                  </a:schemeClr>
                </a:solidFill>
                <a:latin typeface="Calibri" panose="020F0502020204030204" pitchFamily="34" charset="0"/>
              </a:rPr>
              <a:t>*</a:t>
            </a:r>
            <a:r>
              <a:rPr lang="en-US" sz="1100" dirty="0">
                <a:solidFill>
                  <a:schemeClr val="accent4">
                    <a:lumMod val="50000"/>
                  </a:schemeClr>
                </a:solidFill>
                <a:latin typeface="Calibri" panose="020F0502020204030204" pitchFamily="34" charset="0"/>
              </a:rPr>
              <a:t>	Tuberculosis  Genotyping Information Management </a:t>
            </a:r>
            <a:r>
              <a:rPr lang="en-US" sz="1100" dirty="0" smtClean="0">
                <a:solidFill>
                  <a:schemeClr val="accent4">
                    <a:lumMod val="50000"/>
                  </a:schemeClr>
                </a:solidFill>
                <a:latin typeface="Calibri" panose="020F0502020204030204" pitchFamily="34" charset="0"/>
              </a:rPr>
              <a:t>System.</a:t>
            </a:r>
            <a:endParaRPr lang="en-US" sz="1100" dirty="0">
              <a:solidFill>
                <a:schemeClr val="accent4">
                  <a:lumMod val="50000"/>
                </a:schemeClr>
              </a:solidFill>
              <a:latin typeface="Calibri" panose="020F0502020204030204" pitchFamily="34" charset="0"/>
            </a:endParaRPr>
          </a:p>
          <a:p>
            <a:pPr marL="109538" indent="-109538">
              <a:lnSpc>
                <a:spcPts val="1100"/>
              </a:lnSpc>
              <a:buNone/>
            </a:pPr>
            <a:r>
              <a:rPr lang="en-US" sz="1100" baseline="30000" dirty="0" smtClean="0">
                <a:solidFill>
                  <a:schemeClr val="accent4">
                    <a:lumMod val="50000"/>
                  </a:schemeClr>
                </a:solidFill>
                <a:latin typeface="Calibri" panose="020F0502020204030204" pitchFamily="34" charset="0"/>
              </a:rPr>
              <a:t>†</a:t>
            </a:r>
            <a:r>
              <a:rPr lang="en-US" sz="1100" dirty="0" smtClean="0">
                <a:solidFill>
                  <a:schemeClr val="accent4">
                    <a:lumMod val="50000"/>
                  </a:schemeClr>
                </a:solidFill>
                <a:latin typeface="Calibri" panose="020F0502020204030204" pitchFamily="34" charset="0"/>
              </a:rPr>
              <a:t>	</a:t>
            </a:r>
            <a:r>
              <a:rPr lang="en-US" sz="1100" dirty="0">
                <a:solidFill>
                  <a:schemeClr val="accent4">
                    <a:lumMod val="50000"/>
                  </a:schemeClr>
                </a:solidFill>
                <a:latin typeface="Calibri" panose="020F0502020204030204" pitchFamily="34" charset="0"/>
              </a:rPr>
              <a:t>Alert level is determined by the log likelihood ratio statistic (LLR) for a given cluster, identifying higher than expected geospatial concentrations for a TB genotype cluster in a specific county, compared to the national distribution of that genotype; TB GIMS generates alert level notifications based on this statistic: “No alert” is indicated if LLR  is between 0 – &lt;5, “medium” is for LLR of 5 – &lt;10 and “high” alert is for clusters with LLR ≥ 10.</a:t>
            </a:r>
          </a:p>
        </p:txBody>
      </p:sp>
    </p:spTree>
    <p:extLst>
      <p:ext uri="{BB962C8B-B14F-4D97-AF65-F5344CB8AC3E}">
        <p14:creationId xmlns:p14="http://schemas.microsoft.com/office/powerpoint/2010/main" val="742207666"/>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7445" y="415675"/>
            <a:ext cx="8448261" cy="2800767"/>
          </a:xfrm>
          <a:prstGeom prst="rect">
            <a:avLst/>
          </a:prstGeom>
          <a:noFill/>
        </p:spPr>
        <p:txBody>
          <a:bodyPr wrap="square" rtlCol="0">
            <a:spAutoFit/>
          </a:bodyPr>
          <a:lstStyle/>
          <a:p>
            <a:r>
              <a:rPr lang="en-US" sz="1600" b="1" dirty="0">
                <a:solidFill>
                  <a:srgbClr val="000000"/>
                </a:solidFill>
                <a:latin typeface="Calibri" panose="020F0502020204030204" pitchFamily="34" charset="0"/>
              </a:rPr>
              <a:t>Division of Tuberculosis Elimination </a:t>
            </a:r>
          </a:p>
          <a:p>
            <a:r>
              <a:rPr lang="en-US" sz="1600" dirty="0">
                <a:solidFill>
                  <a:srgbClr val="000000"/>
                </a:solidFill>
                <a:latin typeface="Calibri" panose="020F0502020204030204" pitchFamily="34" charset="0"/>
              </a:rPr>
              <a:t>National Center for HIV/AIDS, Viral Hepatitis, STD, and TB Prevention</a:t>
            </a:r>
          </a:p>
          <a:p>
            <a:r>
              <a:rPr lang="en-US" sz="1600" dirty="0">
                <a:solidFill>
                  <a:srgbClr val="000000"/>
                </a:solidFill>
                <a:latin typeface="Calibri" panose="020F0502020204030204" pitchFamily="34" charset="0"/>
              </a:rPr>
              <a:t>Centers for Disease Control and Prevention </a:t>
            </a:r>
          </a:p>
          <a:p>
            <a:r>
              <a:rPr lang="en-US" sz="1600" dirty="0">
                <a:solidFill>
                  <a:srgbClr val="000000"/>
                </a:solidFill>
                <a:latin typeface="Calibri" panose="020F0502020204030204" pitchFamily="34" charset="0"/>
              </a:rPr>
              <a:t>1600 Clifton Road NE</a:t>
            </a:r>
          </a:p>
          <a:p>
            <a:r>
              <a:rPr lang="en-US" sz="1600" dirty="0">
                <a:solidFill>
                  <a:srgbClr val="000000"/>
                </a:solidFill>
                <a:latin typeface="Calibri" panose="020F0502020204030204" pitchFamily="34" charset="0"/>
              </a:rPr>
              <a:t>MS E-10</a:t>
            </a:r>
          </a:p>
          <a:p>
            <a:r>
              <a:rPr lang="en-US" sz="1600" dirty="0">
                <a:solidFill>
                  <a:srgbClr val="000000"/>
                </a:solidFill>
                <a:latin typeface="Calibri" panose="020F0502020204030204" pitchFamily="34" charset="0"/>
              </a:rPr>
              <a:t>Atlanta, GA 30329</a:t>
            </a:r>
          </a:p>
          <a:p>
            <a:r>
              <a:rPr lang="en-US" sz="1600" dirty="0">
                <a:solidFill>
                  <a:srgbClr val="000000"/>
                </a:solidFill>
                <a:latin typeface="Calibri" panose="020F0502020204030204" pitchFamily="34" charset="0"/>
              </a:rPr>
              <a:t>Phone: 404-639-8120</a:t>
            </a:r>
          </a:p>
          <a:p>
            <a:r>
              <a:rPr lang="en-US" sz="1600" dirty="0">
                <a:solidFill>
                  <a:srgbClr val="000000"/>
                </a:solidFill>
                <a:latin typeface="Calibri" panose="020F0502020204030204" pitchFamily="34" charset="0"/>
              </a:rPr>
              <a:t>Internet Address: http://www.cdc.gov/tb/</a:t>
            </a:r>
          </a:p>
          <a:p>
            <a:r>
              <a:rPr lang="en-US" sz="1600" dirty="0">
                <a:solidFill>
                  <a:srgbClr val="695E4A"/>
                </a:solidFill>
                <a:latin typeface="Calibri" panose="020F0502020204030204" pitchFamily="34" charset="0"/>
              </a:rPr>
              <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
            </a:r>
            <a:br>
              <a:rPr lang="en-US" sz="1600" dirty="0">
                <a:solidFill>
                  <a:srgbClr val="695E4A"/>
                </a:solidFill>
                <a:latin typeface="Calibri" panose="020F0502020204030204" pitchFamily="34" charset="0"/>
              </a:rPr>
            </a:br>
            <a:endParaRPr lang="en-US" sz="1600" dirty="0">
              <a:solidFill>
                <a:srgbClr val="695E4A"/>
              </a:solidFill>
              <a:latin typeface="Calibri" panose="020F0502020204030204" pitchFamily="34" charset="0"/>
            </a:endParaRPr>
          </a:p>
        </p:txBody>
      </p:sp>
    </p:spTree>
    <p:extLst>
      <p:ext uri="{BB962C8B-B14F-4D97-AF65-F5344CB8AC3E}">
        <p14:creationId xmlns:p14="http://schemas.microsoft.com/office/powerpoint/2010/main" val="7362494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88"/>
            <a:ext cx="8229600" cy="857250"/>
          </a:xfrm>
        </p:spPr>
        <p:txBody>
          <a:bodyPr/>
          <a:lstStyle/>
          <a:p>
            <a:pPr algn="ctr"/>
            <a:r>
              <a:rPr lang="en-US" dirty="0" smtClean="0"/>
              <a:t>TB Case Rates,* United States, 2016</a:t>
            </a:r>
            <a:endParaRPr lang="en-US" dirty="0"/>
          </a:p>
        </p:txBody>
      </p:sp>
      <p:sp>
        <p:nvSpPr>
          <p:cNvPr id="4" name="Text Placeholder 3"/>
          <p:cNvSpPr txBox="1">
            <a:spLocks/>
          </p:cNvSpPr>
          <p:nvPr/>
        </p:nvSpPr>
        <p:spPr>
          <a:xfrm>
            <a:off x="8964" y="4466866"/>
            <a:ext cx="4692042" cy="58383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buFont typeface="Arial" pitchFamily="34" charset="0"/>
              <a:buNone/>
            </a:pPr>
            <a:r>
              <a:rPr lang="en-US" sz="1100" dirty="0" smtClean="0">
                <a:solidFill>
                  <a:schemeClr val="accent4">
                    <a:lumMod val="50000"/>
                  </a:schemeClr>
                </a:solidFill>
                <a:latin typeface="Calibri" panose="020F0502020204030204" pitchFamily="34" charset="0"/>
              </a:rPr>
              <a:t>*Cases per 100,000; as </a:t>
            </a:r>
            <a:r>
              <a:rPr lang="en-US" sz="1100" dirty="0">
                <a:solidFill>
                  <a:schemeClr val="accent4">
                    <a:lumMod val="50000"/>
                  </a:schemeClr>
                </a:solidFill>
                <a:latin typeface="Calibri" panose="020F0502020204030204" pitchFamily="34" charset="0"/>
              </a:rPr>
              <a:t>of </a:t>
            </a:r>
            <a:r>
              <a:rPr lang="en-US" sz="1100" dirty="0" smtClean="0">
                <a:solidFill>
                  <a:schemeClr val="accent4">
                    <a:lumMod val="50000"/>
                  </a:schemeClr>
                </a:solidFill>
                <a:latin typeface="Calibri" panose="020F0502020204030204" pitchFamily="34" charset="0"/>
              </a:rPr>
              <a:t>June 21, 2017.</a:t>
            </a:r>
          </a:p>
          <a:p>
            <a:pPr>
              <a:spcBef>
                <a:spcPts val="0"/>
              </a:spcBef>
              <a:buFont typeface="Arial" pitchFamily="34" charset="0"/>
              <a:buNone/>
            </a:pPr>
            <a:r>
              <a:rPr lang="en-US" sz="1100" dirty="0" smtClean="0">
                <a:solidFill>
                  <a:schemeClr val="accent4">
                    <a:lumMod val="50000"/>
                  </a:schemeClr>
                </a:solidFill>
                <a:latin typeface="Calibri" panose="020F0502020204030204" pitchFamily="34" charset="0"/>
              </a:rPr>
              <a:t> DC, District of Columbia; NYC, New York City (excluded from New York state)</a:t>
            </a:r>
          </a:p>
        </p:txBody>
      </p:sp>
      <p:grpSp>
        <p:nvGrpSpPr>
          <p:cNvPr id="6" name="Group 4"/>
          <p:cNvGrpSpPr>
            <a:grpSpLocks/>
          </p:cNvGrpSpPr>
          <p:nvPr/>
        </p:nvGrpSpPr>
        <p:grpSpPr bwMode="auto">
          <a:xfrm>
            <a:off x="669550" y="3346352"/>
            <a:ext cx="877887" cy="585788"/>
            <a:chOff x="1547" y="3474"/>
            <a:chExt cx="767" cy="591"/>
          </a:xfrm>
          <a:solidFill>
            <a:schemeClr val="accent1"/>
          </a:solidFill>
        </p:grpSpPr>
        <p:grpSp>
          <p:nvGrpSpPr>
            <p:cNvPr id="7" name="Group 5"/>
            <p:cNvGrpSpPr>
              <a:grpSpLocks/>
            </p:cNvGrpSpPr>
            <p:nvPr/>
          </p:nvGrpSpPr>
          <p:grpSpPr bwMode="auto">
            <a:xfrm>
              <a:off x="1547" y="3474"/>
              <a:ext cx="767" cy="591"/>
              <a:chOff x="1547" y="3474"/>
              <a:chExt cx="767" cy="591"/>
            </a:xfrm>
            <a:grpFill/>
          </p:grpSpPr>
          <p:sp>
            <p:nvSpPr>
              <p:cNvPr id="9" name="Freeform 6"/>
              <p:cNvSpPr>
                <a:spLocks/>
              </p:cNvSpPr>
              <p:nvPr/>
            </p:nvSpPr>
            <p:spPr bwMode="auto">
              <a:xfrm>
                <a:off x="1547" y="3549"/>
                <a:ext cx="59" cy="85"/>
              </a:xfrm>
              <a:custGeom>
                <a:avLst/>
                <a:gdLst/>
                <a:ahLst/>
                <a:cxnLst>
                  <a:cxn ang="0">
                    <a:pos x="0" y="85"/>
                  </a:cxn>
                  <a:cxn ang="0">
                    <a:pos x="0" y="60"/>
                  </a:cxn>
                  <a:cxn ang="0">
                    <a:pos x="33" y="0"/>
                  </a:cxn>
                  <a:cxn ang="0">
                    <a:pos x="59" y="17"/>
                  </a:cxn>
                  <a:cxn ang="0">
                    <a:pos x="31" y="85"/>
                  </a:cxn>
                  <a:cxn ang="0">
                    <a:pos x="0" y="85"/>
                  </a:cxn>
                </a:cxnLst>
                <a:rect l="0" t="0" r="r" b="b"/>
                <a:pathLst>
                  <a:path w="59" h="85">
                    <a:moveTo>
                      <a:pt x="0" y="85"/>
                    </a:moveTo>
                    <a:lnTo>
                      <a:pt x="0" y="60"/>
                    </a:lnTo>
                    <a:lnTo>
                      <a:pt x="33" y="0"/>
                    </a:lnTo>
                    <a:lnTo>
                      <a:pt x="59" y="17"/>
                    </a:lnTo>
                    <a:lnTo>
                      <a:pt x="31" y="85"/>
                    </a:lnTo>
                    <a:lnTo>
                      <a:pt x="0" y="85"/>
                    </a:lnTo>
                    <a:close/>
                  </a:path>
                </a:pathLst>
              </a:custGeom>
              <a:grp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 name="Freeform 7"/>
              <p:cNvSpPr>
                <a:spLocks/>
              </p:cNvSpPr>
              <p:nvPr/>
            </p:nvSpPr>
            <p:spPr bwMode="auto">
              <a:xfrm>
                <a:off x="1631" y="3474"/>
                <a:ext cx="110" cy="108"/>
              </a:xfrm>
              <a:custGeom>
                <a:avLst/>
                <a:gdLst/>
                <a:ahLst/>
                <a:cxnLst>
                  <a:cxn ang="0">
                    <a:pos x="24" y="12"/>
                  </a:cxn>
                  <a:cxn ang="0">
                    <a:pos x="0" y="64"/>
                  </a:cxn>
                  <a:cxn ang="0">
                    <a:pos x="42" y="99"/>
                  </a:cxn>
                  <a:cxn ang="0">
                    <a:pos x="92" y="108"/>
                  </a:cxn>
                  <a:cxn ang="0">
                    <a:pos x="110" y="65"/>
                  </a:cxn>
                  <a:cxn ang="0">
                    <a:pos x="98" y="0"/>
                  </a:cxn>
                  <a:cxn ang="0">
                    <a:pos x="24" y="12"/>
                  </a:cxn>
                </a:cxnLst>
                <a:rect l="0" t="0" r="r" b="b"/>
                <a:pathLst>
                  <a:path w="110" h="108">
                    <a:moveTo>
                      <a:pt x="24" y="12"/>
                    </a:moveTo>
                    <a:lnTo>
                      <a:pt x="0" y="64"/>
                    </a:lnTo>
                    <a:lnTo>
                      <a:pt x="42" y="99"/>
                    </a:lnTo>
                    <a:lnTo>
                      <a:pt x="92" y="108"/>
                    </a:lnTo>
                    <a:lnTo>
                      <a:pt x="110" y="65"/>
                    </a:lnTo>
                    <a:lnTo>
                      <a:pt x="98" y="0"/>
                    </a:lnTo>
                    <a:lnTo>
                      <a:pt x="24" y="12"/>
                    </a:lnTo>
                    <a:close/>
                  </a:path>
                </a:pathLst>
              </a:custGeom>
              <a:grp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 name="Freeform 8"/>
              <p:cNvSpPr>
                <a:spLocks/>
              </p:cNvSpPr>
              <p:nvPr/>
            </p:nvSpPr>
            <p:spPr bwMode="auto">
              <a:xfrm>
                <a:off x="1735" y="3549"/>
                <a:ext cx="163" cy="121"/>
              </a:xfrm>
              <a:custGeom>
                <a:avLst/>
                <a:gdLst/>
                <a:ahLst/>
                <a:cxnLst>
                  <a:cxn ang="0">
                    <a:pos x="0" y="42"/>
                  </a:cxn>
                  <a:cxn ang="0">
                    <a:pos x="111" y="0"/>
                  </a:cxn>
                  <a:cxn ang="0">
                    <a:pos x="133" y="52"/>
                  </a:cxn>
                  <a:cxn ang="0">
                    <a:pos x="154" y="64"/>
                  </a:cxn>
                  <a:cxn ang="0">
                    <a:pos x="163" y="106"/>
                  </a:cxn>
                  <a:cxn ang="0">
                    <a:pos x="107" y="113"/>
                  </a:cxn>
                  <a:cxn ang="0">
                    <a:pos x="67" y="121"/>
                  </a:cxn>
                  <a:cxn ang="0">
                    <a:pos x="0" y="42"/>
                  </a:cxn>
                </a:cxnLst>
                <a:rect l="0" t="0" r="r" b="b"/>
                <a:pathLst>
                  <a:path w="163" h="121">
                    <a:moveTo>
                      <a:pt x="0" y="42"/>
                    </a:moveTo>
                    <a:lnTo>
                      <a:pt x="111" y="0"/>
                    </a:lnTo>
                    <a:lnTo>
                      <a:pt x="133" y="52"/>
                    </a:lnTo>
                    <a:lnTo>
                      <a:pt x="154" y="64"/>
                    </a:lnTo>
                    <a:lnTo>
                      <a:pt x="163" y="106"/>
                    </a:lnTo>
                    <a:lnTo>
                      <a:pt x="107" y="113"/>
                    </a:lnTo>
                    <a:lnTo>
                      <a:pt x="67" y="121"/>
                    </a:lnTo>
                    <a:lnTo>
                      <a:pt x="0" y="42"/>
                    </a:lnTo>
                    <a:close/>
                  </a:path>
                </a:pathLst>
              </a:custGeom>
              <a:grp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 name="Freeform 9"/>
              <p:cNvSpPr>
                <a:spLocks/>
              </p:cNvSpPr>
              <p:nvPr/>
            </p:nvSpPr>
            <p:spPr bwMode="auto">
              <a:xfrm>
                <a:off x="1903" y="3641"/>
                <a:ext cx="131" cy="63"/>
              </a:xfrm>
              <a:custGeom>
                <a:avLst/>
                <a:gdLst/>
                <a:ahLst/>
                <a:cxnLst>
                  <a:cxn ang="0">
                    <a:pos x="20" y="2"/>
                  </a:cxn>
                  <a:cxn ang="0">
                    <a:pos x="0" y="60"/>
                  </a:cxn>
                  <a:cxn ang="0">
                    <a:pos x="35" y="63"/>
                  </a:cxn>
                  <a:cxn ang="0">
                    <a:pos x="56" y="50"/>
                  </a:cxn>
                  <a:cxn ang="0">
                    <a:pos x="96" y="52"/>
                  </a:cxn>
                  <a:cxn ang="0">
                    <a:pos x="131" y="26"/>
                  </a:cxn>
                  <a:cxn ang="0">
                    <a:pos x="108" y="17"/>
                  </a:cxn>
                  <a:cxn ang="0">
                    <a:pos x="91" y="0"/>
                  </a:cxn>
                  <a:cxn ang="0">
                    <a:pos x="20" y="2"/>
                  </a:cxn>
                </a:cxnLst>
                <a:rect l="0" t="0" r="r" b="b"/>
                <a:pathLst>
                  <a:path w="131" h="63">
                    <a:moveTo>
                      <a:pt x="20" y="2"/>
                    </a:moveTo>
                    <a:lnTo>
                      <a:pt x="0" y="60"/>
                    </a:lnTo>
                    <a:lnTo>
                      <a:pt x="35" y="63"/>
                    </a:lnTo>
                    <a:lnTo>
                      <a:pt x="56" y="50"/>
                    </a:lnTo>
                    <a:lnTo>
                      <a:pt x="96" y="52"/>
                    </a:lnTo>
                    <a:lnTo>
                      <a:pt x="131" y="26"/>
                    </a:lnTo>
                    <a:lnTo>
                      <a:pt x="108" y="17"/>
                    </a:lnTo>
                    <a:lnTo>
                      <a:pt x="91" y="0"/>
                    </a:lnTo>
                    <a:lnTo>
                      <a:pt x="20" y="2"/>
                    </a:lnTo>
                    <a:close/>
                  </a:path>
                </a:pathLst>
              </a:custGeom>
              <a:grp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 name="Freeform 10"/>
              <p:cNvSpPr>
                <a:spLocks/>
              </p:cNvSpPr>
              <p:nvPr/>
            </p:nvSpPr>
            <p:spPr bwMode="auto">
              <a:xfrm>
                <a:off x="1942" y="3731"/>
                <a:ext cx="53" cy="47"/>
              </a:xfrm>
              <a:custGeom>
                <a:avLst/>
                <a:gdLst/>
                <a:ahLst/>
                <a:cxnLst>
                  <a:cxn ang="0">
                    <a:pos x="46" y="0"/>
                  </a:cxn>
                  <a:cxn ang="0">
                    <a:pos x="0" y="4"/>
                  </a:cxn>
                  <a:cxn ang="0">
                    <a:pos x="8" y="47"/>
                  </a:cxn>
                  <a:cxn ang="0">
                    <a:pos x="53" y="36"/>
                  </a:cxn>
                  <a:cxn ang="0">
                    <a:pos x="46" y="0"/>
                  </a:cxn>
                </a:cxnLst>
                <a:rect l="0" t="0" r="r" b="b"/>
                <a:pathLst>
                  <a:path w="53" h="47">
                    <a:moveTo>
                      <a:pt x="46" y="0"/>
                    </a:moveTo>
                    <a:lnTo>
                      <a:pt x="0" y="4"/>
                    </a:lnTo>
                    <a:lnTo>
                      <a:pt x="8" y="47"/>
                    </a:lnTo>
                    <a:lnTo>
                      <a:pt x="53" y="36"/>
                    </a:lnTo>
                    <a:lnTo>
                      <a:pt x="46" y="0"/>
                    </a:lnTo>
                    <a:close/>
                  </a:path>
                </a:pathLst>
              </a:custGeom>
              <a:grp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 name="Freeform 11"/>
              <p:cNvSpPr>
                <a:spLocks/>
              </p:cNvSpPr>
              <p:nvPr/>
            </p:nvSpPr>
            <p:spPr bwMode="auto">
              <a:xfrm>
                <a:off x="2000" y="3782"/>
                <a:ext cx="36" cy="45"/>
              </a:xfrm>
              <a:custGeom>
                <a:avLst/>
                <a:gdLst/>
                <a:ahLst/>
                <a:cxnLst>
                  <a:cxn ang="0">
                    <a:pos x="0" y="17"/>
                  </a:cxn>
                  <a:cxn ang="0">
                    <a:pos x="36" y="0"/>
                  </a:cxn>
                  <a:cxn ang="0">
                    <a:pos x="36" y="40"/>
                  </a:cxn>
                  <a:cxn ang="0">
                    <a:pos x="12" y="45"/>
                  </a:cxn>
                  <a:cxn ang="0">
                    <a:pos x="0" y="17"/>
                  </a:cxn>
                </a:cxnLst>
                <a:rect l="0" t="0" r="r" b="b"/>
                <a:pathLst>
                  <a:path w="36" h="45">
                    <a:moveTo>
                      <a:pt x="0" y="17"/>
                    </a:moveTo>
                    <a:lnTo>
                      <a:pt x="36" y="0"/>
                    </a:lnTo>
                    <a:lnTo>
                      <a:pt x="36" y="40"/>
                    </a:lnTo>
                    <a:lnTo>
                      <a:pt x="12" y="45"/>
                    </a:lnTo>
                    <a:lnTo>
                      <a:pt x="0" y="17"/>
                    </a:lnTo>
                    <a:close/>
                  </a:path>
                </a:pathLst>
              </a:custGeom>
              <a:grp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 name="Freeform 12"/>
              <p:cNvSpPr>
                <a:spLocks/>
              </p:cNvSpPr>
              <p:nvPr/>
            </p:nvSpPr>
            <p:spPr bwMode="auto">
              <a:xfrm>
                <a:off x="2092" y="3803"/>
                <a:ext cx="222" cy="262"/>
              </a:xfrm>
              <a:custGeom>
                <a:avLst/>
                <a:gdLst/>
                <a:ahLst/>
                <a:cxnLst>
                  <a:cxn ang="0">
                    <a:pos x="37" y="0"/>
                  </a:cxn>
                  <a:cxn ang="0">
                    <a:pos x="0" y="100"/>
                  </a:cxn>
                  <a:cxn ang="0">
                    <a:pos x="27" y="149"/>
                  </a:cxn>
                  <a:cxn ang="0">
                    <a:pos x="27" y="238"/>
                  </a:cxn>
                  <a:cxn ang="0">
                    <a:pos x="80" y="262"/>
                  </a:cxn>
                  <a:cxn ang="0">
                    <a:pos x="104" y="210"/>
                  </a:cxn>
                  <a:cxn ang="0">
                    <a:pos x="172" y="198"/>
                  </a:cxn>
                  <a:cxn ang="0">
                    <a:pos x="222" y="141"/>
                  </a:cxn>
                  <a:cxn ang="0">
                    <a:pos x="169" y="52"/>
                  </a:cxn>
                  <a:cxn ang="0">
                    <a:pos x="37" y="0"/>
                  </a:cxn>
                </a:cxnLst>
                <a:rect l="0" t="0" r="r" b="b"/>
                <a:pathLst>
                  <a:path w="222" h="262">
                    <a:moveTo>
                      <a:pt x="37" y="0"/>
                    </a:moveTo>
                    <a:lnTo>
                      <a:pt x="0" y="100"/>
                    </a:lnTo>
                    <a:lnTo>
                      <a:pt x="27" y="149"/>
                    </a:lnTo>
                    <a:lnTo>
                      <a:pt x="27" y="238"/>
                    </a:lnTo>
                    <a:lnTo>
                      <a:pt x="80" y="262"/>
                    </a:lnTo>
                    <a:lnTo>
                      <a:pt x="104" y="210"/>
                    </a:lnTo>
                    <a:lnTo>
                      <a:pt x="172" y="198"/>
                    </a:lnTo>
                    <a:lnTo>
                      <a:pt x="222" y="141"/>
                    </a:lnTo>
                    <a:lnTo>
                      <a:pt x="169" y="52"/>
                    </a:lnTo>
                    <a:lnTo>
                      <a:pt x="37" y="0"/>
                    </a:lnTo>
                    <a:close/>
                  </a:path>
                </a:pathLst>
              </a:custGeom>
              <a:grp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8" name="Freeform 13"/>
            <p:cNvSpPr>
              <a:spLocks/>
            </p:cNvSpPr>
            <p:nvPr/>
          </p:nvSpPr>
          <p:spPr bwMode="auto">
            <a:xfrm>
              <a:off x="2014" y="3681"/>
              <a:ext cx="122" cy="102"/>
            </a:xfrm>
            <a:custGeom>
              <a:avLst/>
              <a:gdLst/>
              <a:ahLst/>
              <a:cxnLst>
                <a:cxn ang="0">
                  <a:pos x="25" y="0"/>
                </a:cxn>
                <a:cxn ang="0">
                  <a:pos x="0" y="30"/>
                </a:cxn>
                <a:cxn ang="0">
                  <a:pos x="10" y="54"/>
                </a:cxn>
                <a:cxn ang="0">
                  <a:pos x="33" y="62"/>
                </a:cxn>
                <a:cxn ang="0">
                  <a:pos x="57" y="102"/>
                </a:cxn>
                <a:cxn ang="0">
                  <a:pos x="121" y="86"/>
                </a:cxn>
                <a:cxn ang="0">
                  <a:pos x="122" y="43"/>
                </a:cxn>
                <a:cxn ang="0">
                  <a:pos x="75" y="8"/>
                </a:cxn>
                <a:cxn ang="0">
                  <a:pos x="25" y="0"/>
                </a:cxn>
              </a:cxnLst>
              <a:rect l="0" t="0" r="r" b="b"/>
              <a:pathLst>
                <a:path w="122" h="102">
                  <a:moveTo>
                    <a:pt x="25" y="0"/>
                  </a:moveTo>
                  <a:lnTo>
                    <a:pt x="0" y="30"/>
                  </a:lnTo>
                  <a:lnTo>
                    <a:pt x="10" y="54"/>
                  </a:lnTo>
                  <a:lnTo>
                    <a:pt x="33" y="62"/>
                  </a:lnTo>
                  <a:lnTo>
                    <a:pt x="57" y="102"/>
                  </a:lnTo>
                  <a:lnTo>
                    <a:pt x="121" y="86"/>
                  </a:lnTo>
                  <a:lnTo>
                    <a:pt x="122" y="43"/>
                  </a:lnTo>
                  <a:lnTo>
                    <a:pt x="75" y="8"/>
                  </a:lnTo>
                  <a:lnTo>
                    <a:pt x="25" y="0"/>
                  </a:lnTo>
                  <a:close/>
                </a:path>
              </a:pathLst>
            </a:custGeom>
            <a:grp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16" name="Freeform 15"/>
          <p:cNvSpPr>
            <a:spLocks/>
          </p:cNvSpPr>
          <p:nvPr/>
        </p:nvSpPr>
        <p:spPr bwMode="auto">
          <a:xfrm>
            <a:off x="7028281" y="856358"/>
            <a:ext cx="433388" cy="684213"/>
          </a:xfrm>
          <a:custGeom>
            <a:avLst/>
            <a:gdLst/>
            <a:ahLst/>
            <a:cxnLst>
              <a:cxn ang="0">
                <a:pos x="65" y="13"/>
              </a:cxn>
              <a:cxn ang="0">
                <a:pos x="24" y="92"/>
              </a:cxn>
              <a:cxn ang="0">
                <a:pos x="44" y="121"/>
              </a:cxn>
              <a:cxn ang="0">
                <a:pos x="24" y="157"/>
              </a:cxn>
              <a:cxn ang="0">
                <a:pos x="36" y="169"/>
              </a:cxn>
              <a:cxn ang="0">
                <a:pos x="28" y="193"/>
              </a:cxn>
              <a:cxn ang="0">
                <a:pos x="28" y="233"/>
              </a:cxn>
              <a:cxn ang="0">
                <a:pos x="0" y="248"/>
              </a:cxn>
              <a:cxn ang="0">
                <a:pos x="11" y="260"/>
              </a:cxn>
              <a:cxn ang="0">
                <a:pos x="69" y="409"/>
              </a:cxn>
              <a:cxn ang="0">
                <a:pos x="116" y="427"/>
              </a:cxn>
              <a:cxn ang="0">
                <a:pos x="113" y="397"/>
              </a:cxn>
              <a:cxn ang="0">
                <a:pos x="135" y="373"/>
              </a:cxn>
              <a:cxn ang="0">
                <a:pos x="128" y="348"/>
              </a:cxn>
              <a:cxn ang="0">
                <a:pos x="185" y="317"/>
              </a:cxn>
              <a:cxn ang="0">
                <a:pos x="187" y="276"/>
              </a:cxn>
              <a:cxn ang="0">
                <a:pos x="221" y="273"/>
              </a:cxn>
              <a:cxn ang="0">
                <a:pos x="247" y="241"/>
              </a:cxn>
              <a:cxn ang="0">
                <a:pos x="279" y="220"/>
              </a:cxn>
              <a:cxn ang="0">
                <a:pos x="279" y="193"/>
              </a:cxn>
              <a:cxn ang="0">
                <a:pos x="235" y="185"/>
              </a:cxn>
              <a:cxn ang="0">
                <a:pos x="227" y="156"/>
              </a:cxn>
              <a:cxn ang="0">
                <a:pos x="183" y="152"/>
              </a:cxn>
              <a:cxn ang="0">
                <a:pos x="147" y="25"/>
              </a:cxn>
              <a:cxn ang="0">
                <a:pos x="132" y="0"/>
              </a:cxn>
              <a:cxn ang="0">
                <a:pos x="88" y="11"/>
              </a:cxn>
              <a:cxn ang="0">
                <a:pos x="80" y="23"/>
              </a:cxn>
              <a:cxn ang="0">
                <a:pos x="65" y="13"/>
              </a:cxn>
            </a:cxnLst>
            <a:rect l="0" t="0" r="r" b="b"/>
            <a:pathLst>
              <a:path w="279" h="427">
                <a:moveTo>
                  <a:pt x="65" y="13"/>
                </a:moveTo>
                <a:lnTo>
                  <a:pt x="24" y="92"/>
                </a:lnTo>
                <a:lnTo>
                  <a:pt x="44" y="121"/>
                </a:lnTo>
                <a:lnTo>
                  <a:pt x="24" y="157"/>
                </a:lnTo>
                <a:lnTo>
                  <a:pt x="36" y="169"/>
                </a:lnTo>
                <a:lnTo>
                  <a:pt x="28" y="193"/>
                </a:lnTo>
                <a:lnTo>
                  <a:pt x="28" y="233"/>
                </a:lnTo>
                <a:lnTo>
                  <a:pt x="0" y="248"/>
                </a:lnTo>
                <a:lnTo>
                  <a:pt x="11" y="260"/>
                </a:lnTo>
                <a:lnTo>
                  <a:pt x="69" y="409"/>
                </a:lnTo>
                <a:lnTo>
                  <a:pt x="116" y="427"/>
                </a:lnTo>
                <a:lnTo>
                  <a:pt x="113" y="397"/>
                </a:lnTo>
                <a:lnTo>
                  <a:pt x="135" y="373"/>
                </a:lnTo>
                <a:lnTo>
                  <a:pt x="128" y="348"/>
                </a:lnTo>
                <a:lnTo>
                  <a:pt x="185" y="317"/>
                </a:lnTo>
                <a:lnTo>
                  <a:pt x="187" y="276"/>
                </a:lnTo>
                <a:lnTo>
                  <a:pt x="221" y="273"/>
                </a:lnTo>
                <a:lnTo>
                  <a:pt x="247" y="241"/>
                </a:lnTo>
                <a:lnTo>
                  <a:pt x="279" y="220"/>
                </a:lnTo>
                <a:lnTo>
                  <a:pt x="279" y="193"/>
                </a:lnTo>
                <a:lnTo>
                  <a:pt x="235" y="185"/>
                </a:lnTo>
                <a:lnTo>
                  <a:pt x="227" y="156"/>
                </a:lnTo>
                <a:lnTo>
                  <a:pt x="183" y="152"/>
                </a:lnTo>
                <a:lnTo>
                  <a:pt x="147" y="25"/>
                </a:lnTo>
                <a:lnTo>
                  <a:pt x="132" y="0"/>
                </a:lnTo>
                <a:lnTo>
                  <a:pt x="88" y="11"/>
                </a:lnTo>
                <a:lnTo>
                  <a:pt x="80" y="23"/>
                </a:lnTo>
                <a:lnTo>
                  <a:pt x="65" y="13"/>
                </a:lnTo>
                <a:close/>
              </a:path>
            </a:pathLst>
          </a:custGeom>
          <a:solidFill>
            <a:schemeClr val="bg1"/>
          </a:solid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7" name="Freeform 16"/>
          <p:cNvSpPr>
            <a:spLocks/>
          </p:cNvSpPr>
          <p:nvPr/>
        </p:nvSpPr>
        <p:spPr bwMode="auto">
          <a:xfrm>
            <a:off x="6382169" y="2207321"/>
            <a:ext cx="557212" cy="236537"/>
          </a:xfrm>
          <a:custGeom>
            <a:avLst/>
            <a:gdLst/>
            <a:ahLst/>
            <a:cxnLst>
              <a:cxn ang="0">
                <a:pos x="0" y="51"/>
              </a:cxn>
              <a:cxn ang="0">
                <a:pos x="267" y="0"/>
              </a:cxn>
              <a:cxn ang="0">
                <a:pos x="311" y="101"/>
              </a:cxn>
              <a:cxn ang="0">
                <a:pos x="357" y="91"/>
              </a:cxn>
              <a:cxn ang="0">
                <a:pos x="359" y="141"/>
              </a:cxn>
              <a:cxn ang="0">
                <a:pos x="322" y="148"/>
              </a:cxn>
              <a:cxn ang="0">
                <a:pos x="288" y="115"/>
              </a:cxn>
              <a:cxn ang="0">
                <a:pos x="267" y="75"/>
              </a:cxn>
              <a:cxn ang="0">
                <a:pos x="263" y="19"/>
              </a:cxn>
              <a:cxn ang="0">
                <a:pos x="247" y="47"/>
              </a:cxn>
              <a:cxn ang="0">
                <a:pos x="266" y="131"/>
              </a:cxn>
              <a:cxn ang="0">
                <a:pos x="187" y="143"/>
              </a:cxn>
              <a:cxn ang="0">
                <a:pos x="185" y="81"/>
              </a:cxn>
              <a:cxn ang="0">
                <a:pos x="137" y="55"/>
              </a:cxn>
              <a:cxn ang="0">
                <a:pos x="96" y="48"/>
              </a:cxn>
              <a:cxn ang="0">
                <a:pos x="11" y="91"/>
              </a:cxn>
              <a:cxn ang="0">
                <a:pos x="0" y="51"/>
              </a:cxn>
            </a:cxnLst>
            <a:rect l="0" t="0" r="r" b="b"/>
            <a:pathLst>
              <a:path w="359" h="148">
                <a:moveTo>
                  <a:pt x="0" y="51"/>
                </a:moveTo>
                <a:lnTo>
                  <a:pt x="267" y="0"/>
                </a:lnTo>
                <a:lnTo>
                  <a:pt x="311" y="101"/>
                </a:lnTo>
                <a:lnTo>
                  <a:pt x="357" y="91"/>
                </a:lnTo>
                <a:lnTo>
                  <a:pt x="359" y="141"/>
                </a:lnTo>
                <a:lnTo>
                  <a:pt x="322" y="148"/>
                </a:lnTo>
                <a:lnTo>
                  <a:pt x="288" y="115"/>
                </a:lnTo>
                <a:lnTo>
                  <a:pt x="267" y="75"/>
                </a:lnTo>
                <a:lnTo>
                  <a:pt x="263" y="19"/>
                </a:lnTo>
                <a:lnTo>
                  <a:pt x="247" y="47"/>
                </a:lnTo>
                <a:lnTo>
                  <a:pt x="266" y="131"/>
                </a:lnTo>
                <a:lnTo>
                  <a:pt x="187" y="143"/>
                </a:lnTo>
                <a:lnTo>
                  <a:pt x="185" y="81"/>
                </a:lnTo>
                <a:lnTo>
                  <a:pt x="137" y="55"/>
                </a:lnTo>
                <a:lnTo>
                  <a:pt x="96" y="48"/>
                </a:lnTo>
                <a:lnTo>
                  <a:pt x="11" y="91"/>
                </a:lnTo>
                <a:lnTo>
                  <a:pt x="0" y="51"/>
                </a:lnTo>
                <a:close/>
              </a:path>
            </a:pathLst>
          </a:custGeom>
          <a:solidFill>
            <a:schemeClr val="accent1"/>
          </a:solid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8" name="Freeform 17"/>
          <p:cNvSpPr>
            <a:spLocks/>
          </p:cNvSpPr>
          <p:nvPr/>
        </p:nvSpPr>
        <p:spPr bwMode="auto">
          <a:xfrm>
            <a:off x="1827631" y="907158"/>
            <a:ext cx="735013" cy="555625"/>
          </a:xfrm>
          <a:custGeom>
            <a:avLst/>
            <a:gdLst/>
            <a:ahLst/>
            <a:cxnLst>
              <a:cxn ang="0">
                <a:pos x="120" y="0"/>
              </a:cxn>
              <a:cxn ang="0">
                <a:pos x="217" y="27"/>
              </a:cxn>
              <a:cxn ang="0">
                <a:pos x="291" y="44"/>
              </a:cxn>
              <a:cxn ang="0">
                <a:pos x="327" y="52"/>
              </a:cxn>
              <a:cxn ang="0">
                <a:pos x="364" y="57"/>
              </a:cxn>
              <a:cxn ang="0">
                <a:pos x="413" y="67"/>
              </a:cxn>
              <a:cxn ang="0">
                <a:pos x="473" y="77"/>
              </a:cxn>
              <a:cxn ang="0">
                <a:pos x="435" y="347"/>
              </a:cxn>
              <a:cxn ang="0">
                <a:pos x="251" y="309"/>
              </a:cxn>
              <a:cxn ang="0">
                <a:pos x="226" y="326"/>
              </a:cxn>
              <a:cxn ang="0">
                <a:pos x="193" y="300"/>
              </a:cxn>
              <a:cxn ang="0">
                <a:pos x="164" y="326"/>
              </a:cxn>
              <a:cxn ang="0">
                <a:pos x="137" y="304"/>
              </a:cxn>
              <a:cxn ang="0">
                <a:pos x="61" y="300"/>
              </a:cxn>
              <a:cxn ang="0">
                <a:pos x="72" y="256"/>
              </a:cxn>
              <a:cxn ang="0">
                <a:pos x="17" y="252"/>
              </a:cxn>
              <a:cxn ang="0">
                <a:pos x="12" y="226"/>
              </a:cxn>
              <a:cxn ang="0">
                <a:pos x="23" y="200"/>
              </a:cxn>
              <a:cxn ang="0">
                <a:pos x="9" y="176"/>
              </a:cxn>
              <a:cxn ang="0">
                <a:pos x="11" y="108"/>
              </a:cxn>
              <a:cxn ang="0">
                <a:pos x="0" y="56"/>
              </a:cxn>
              <a:cxn ang="0">
                <a:pos x="7" y="36"/>
              </a:cxn>
              <a:cxn ang="0">
                <a:pos x="31" y="44"/>
              </a:cxn>
              <a:cxn ang="0">
                <a:pos x="56" y="75"/>
              </a:cxn>
              <a:cxn ang="0">
                <a:pos x="102" y="81"/>
              </a:cxn>
              <a:cxn ang="0">
                <a:pos x="114" y="106"/>
              </a:cxn>
              <a:cxn ang="0">
                <a:pos x="92" y="106"/>
              </a:cxn>
              <a:cxn ang="0">
                <a:pos x="89" y="128"/>
              </a:cxn>
              <a:cxn ang="0">
                <a:pos x="102" y="130"/>
              </a:cxn>
              <a:cxn ang="0">
                <a:pos x="108" y="152"/>
              </a:cxn>
              <a:cxn ang="0">
                <a:pos x="80" y="168"/>
              </a:cxn>
              <a:cxn ang="0">
                <a:pos x="80" y="182"/>
              </a:cxn>
              <a:cxn ang="0">
                <a:pos x="112" y="182"/>
              </a:cxn>
              <a:cxn ang="0">
                <a:pos x="120" y="145"/>
              </a:cxn>
              <a:cxn ang="0">
                <a:pos x="144" y="122"/>
              </a:cxn>
              <a:cxn ang="0">
                <a:pos x="114" y="64"/>
              </a:cxn>
              <a:cxn ang="0">
                <a:pos x="133" y="45"/>
              </a:cxn>
              <a:cxn ang="0">
                <a:pos x="120" y="0"/>
              </a:cxn>
            </a:cxnLst>
            <a:rect l="0" t="0" r="r" b="b"/>
            <a:pathLst>
              <a:path w="473" h="347">
                <a:moveTo>
                  <a:pt x="120" y="0"/>
                </a:moveTo>
                <a:lnTo>
                  <a:pt x="217" y="27"/>
                </a:lnTo>
                <a:lnTo>
                  <a:pt x="291" y="44"/>
                </a:lnTo>
                <a:lnTo>
                  <a:pt x="327" y="52"/>
                </a:lnTo>
                <a:lnTo>
                  <a:pt x="364" y="57"/>
                </a:lnTo>
                <a:lnTo>
                  <a:pt x="413" y="67"/>
                </a:lnTo>
                <a:lnTo>
                  <a:pt x="473" y="77"/>
                </a:lnTo>
                <a:lnTo>
                  <a:pt x="435" y="347"/>
                </a:lnTo>
                <a:lnTo>
                  <a:pt x="251" y="309"/>
                </a:lnTo>
                <a:lnTo>
                  <a:pt x="226" y="326"/>
                </a:lnTo>
                <a:lnTo>
                  <a:pt x="193" y="300"/>
                </a:lnTo>
                <a:lnTo>
                  <a:pt x="164" y="326"/>
                </a:lnTo>
                <a:lnTo>
                  <a:pt x="137" y="304"/>
                </a:lnTo>
                <a:lnTo>
                  <a:pt x="61" y="300"/>
                </a:lnTo>
                <a:lnTo>
                  <a:pt x="72" y="256"/>
                </a:lnTo>
                <a:lnTo>
                  <a:pt x="17" y="252"/>
                </a:lnTo>
                <a:lnTo>
                  <a:pt x="12" y="226"/>
                </a:lnTo>
                <a:lnTo>
                  <a:pt x="23" y="200"/>
                </a:lnTo>
                <a:lnTo>
                  <a:pt x="9" y="176"/>
                </a:lnTo>
                <a:lnTo>
                  <a:pt x="11" y="108"/>
                </a:lnTo>
                <a:lnTo>
                  <a:pt x="0" y="56"/>
                </a:lnTo>
                <a:lnTo>
                  <a:pt x="7" y="36"/>
                </a:lnTo>
                <a:lnTo>
                  <a:pt x="31" y="44"/>
                </a:lnTo>
                <a:lnTo>
                  <a:pt x="56" y="75"/>
                </a:lnTo>
                <a:lnTo>
                  <a:pt x="102" y="81"/>
                </a:lnTo>
                <a:lnTo>
                  <a:pt x="114" y="106"/>
                </a:lnTo>
                <a:lnTo>
                  <a:pt x="92" y="106"/>
                </a:lnTo>
                <a:lnTo>
                  <a:pt x="89" y="128"/>
                </a:lnTo>
                <a:lnTo>
                  <a:pt x="102" y="130"/>
                </a:lnTo>
                <a:lnTo>
                  <a:pt x="108" y="152"/>
                </a:lnTo>
                <a:lnTo>
                  <a:pt x="80" y="168"/>
                </a:lnTo>
                <a:lnTo>
                  <a:pt x="80" y="182"/>
                </a:lnTo>
                <a:lnTo>
                  <a:pt x="112" y="182"/>
                </a:lnTo>
                <a:lnTo>
                  <a:pt x="120" y="145"/>
                </a:lnTo>
                <a:lnTo>
                  <a:pt x="144" y="122"/>
                </a:lnTo>
                <a:lnTo>
                  <a:pt x="114" y="64"/>
                </a:lnTo>
                <a:lnTo>
                  <a:pt x="133" y="45"/>
                </a:lnTo>
                <a:lnTo>
                  <a:pt x="120" y="0"/>
                </a:lnTo>
                <a:close/>
              </a:path>
            </a:pathLst>
          </a:custGeom>
          <a:solidFill>
            <a:schemeClr val="bg1"/>
          </a:solid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9" name="Freeform 18"/>
          <p:cNvSpPr>
            <a:spLocks/>
          </p:cNvSpPr>
          <p:nvPr/>
        </p:nvSpPr>
        <p:spPr bwMode="auto">
          <a:xfrm>
            <a:off x="1654594" y="1310383"/>
            <a:ext cx="917575" cy="722313"/>
          </a:xfrm>
          <a:custGeom>
            <a:avLst/>
            <a:gdLst/>
            <a:ahLst/>
            <a:cxnLst>
              <a:cxn ang="0">
                <a:pos x="129" y="0"/>
              </a:cxn>
              <a:cxn ang="0">
                <a:pos x="112" y="9"/>
              </a:cxn>
              <a:cxn ang="0">
                <a:pos x="101" y="49"/>
              </a:cxn>
              <a:cxn ang="0">
                <a:pos x="91" y="82"/>
              </a:cxn>
              <a:cxn ang="0">
                <a:pos x="83" y="109"/>
              </a:cxn>
              <a:cxn ang="0">
                <a:pos x="72" y="138"/>
              </a:cxn>
              <a:cxn ang="0">
                <a:pos x="60" y="167"/>
              </a:cxn>
              <a:cxn ang="0">
                <a:pos x="44" y="199"/>
              </a:cxn>
              <a:cxn ang="0">
                <a:pos x="23" y="237"/>
              </a:cxn>
              <a:cxn ang="0">
                <a:pos x="0" y="273"/>
              </a:cxn>
              <a:cxn ang="0">
                <a:pos x="0" y="351"/>
              </a:cxn>
              <a:cxn ang="0">
                <a:pos x="331" y="419"/>
              </a:cxn>
              <a:cxn ang="0">
                <a:pos x="484" y="451"/>
              </a:cxn>
              <a:cxn ang="0">
                <a:pos x="516" y="294"/>
              </a:cxn>
              <a:cxn ang="0">
                <a:pos x="536" y="281"/>
              </a:cxn>
              <a:cxn ang="0">
                <a:pos x="517" y="246"/>
              </a:cxn>
              <a:cxn ang="0">
                <a:pos x="527" y="210"/>
              </a:cxn>
              <a:cxn ang="0">
                <a:pos x="591" y="150"/>
              </a:cxn>
              <a:cxn ang="0">
                <a:pos x="547" y="95"/>
              </a:cxn>
              <a:cxn ang="0">
                <a:pos x="363" y="57"/>
              </a:cxn>
              <a:cxn ang="0">
                <a:pos x="338" y="73"/>
              </a:cxn>
              <a:cxn ang="0">
                <a:pos x="305" y="46"/>
              </a:cxn>
              <a:cxn ang="0">
                <a:pos x="276" y="74"/>
              </a:cxn>
              <a:cxn ang="0">
                <a:pos x="248" y="46"/>
              </a:cxn>
              <a:cxn ang="0">
                <a:pos x="174" y="48"/>
              </a:cxn>
              <a:cxn ang="0">
                <a:pos x="184" y="4"/>
              </a:cxn>
              <a:cxn ang="0">
                <a:pos x="129" y="0"/>
              </a:cxn>
            </a:cxnLst>
            <a:rect l="0" t="0" r="r" b="b"/>
            <a:pathLst>
              <a:path w="591" h="451">
                <a:moveTo>
                  <a:pt x="129" y="0"/>
                </a:moveTo>
                <a:lnTo>
                  <a:pt x="112" y="9"/>
                </a:lnTo>
                <a:lnTo>
                  <a:pt x="101" y="49"/>
                </a:lnTo>
                <a:lnTo>
                  <a:pt x="91" y="82"/>
                </a:lnTo>
                <a:lnTo>
                  <a:pt x="83" y="109"/>
                </a:lnTo>
                <a:lnTo>
                  <a:pt x="72" y="138"/>
                </a:lnTo>
                <a:lnTo>
                  <a:pt x="60" y="167"/>
                </a:lnTo>
                <a:lnTo>
                  <a:pt x="44" y="199"/>
                </a:lnTo>
                <a:lnTo>
                  <a:pt x="23" y="237"/>
                </a:lnTo>
                <a:lnTo>
                  <a:pt x="0" y="273"/>
                </a:lnTo>
                <a:lnTo>
                  <a:pt x="0" y="351"/>
                </a:lnTo>
                <a:lnTo>
                  <a:pt x="331" y="419"/>
                </a:lnTo>
                <a:lnTo>
                  <a:pt x="484" y="451"/>
                </a:lnTo>
                <a:lnTo>
                  <a:pt x="516" y="294"/>
                </a:lnTo>
                <a:lnTo>
                  <a:pt x="536" y="281"/>
                </a:lnTo>
                <a:lnTo>
                  <a:pt x="517" y="246"/>
                </a:lnTo>
                <a:lnTo>
                  <a:pt x="527" y="210"/>
                </a:lnTo>
                <a:lnTo>
                  <a:pt x="591" y="150"/>
                </a:lnTo>
                <a:lnTo>
                  <a:pt x="547" y="95"/>
                </a:lnTo>
                <a:lnTo>
                  <a:pt x="363" y="57"/>
                </a:lnTo>
                <a:lnTo>
                  <a:pt x="338" y="73"/>
                </a:lnTo>
                <a:lnTo>
                  <a:pt x="305" y="46"/>
                </a:lnTo>
                <a:lnTo>
                  <a:pt x="276" y="74"/>
                </a:lnTo>
                <a:lnTo>
                  <a:pt x="248" y="46"/>
                </a:lnTo>
                <a:lnTo>
                  <a:pt x="174" y="48"/>
                </a:lnTo>
                <a:lnTo>
                  <a:pt x="184" y="4"/>
                </a:lnTo>
                <a:lnTo>
                  <a:pt x="129" y="0"/>
                </a:lnTo>
                <a:close/>
              </a:path>
            </a:pathLst>
          </a:custGeom>
          <a:solidFill>
            <a:schemeClr val="bg1"/>
          </a:solid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0" name="Freeform 19"/>
          <p:cNvSpPr>
            <a:spLocks/>
          </p:cNvSpPr>
          <p:nvPr/>
        </p:nvSpPr>
        <p:spPr bwMode="auto">
          <a:xfrm>
            <a:off x="1581569" y="1867596"/>
            <a:ext cx="965200" cy="1541462"/>
          </a:xfrm>
          <a:custGeom>
            <a:avLst/>
            <a:gdLst/>
            <a:ahLst/>
            <a:cxnLst>
              <a:cxn ang="0">
                <a:pos x="47" y="0"/>
              </a:cxn>
              <a:cxn ang="0">
                <a:pos x="333" y="58"/>
              </a:cxn>
              <a:cxn ang="0">
                <a:pos x="271" y="341"/>
              </a:cxn>
              <a:cxn ang="0">
                <a:pos x="592" y="773"/>
              </a:cxn>
              <a:cxn ang="0">
                <a:pos x="622" y="827"/>
              </a:cxn>
              <a:cxn ang="0">
                <a:pos x="591" y="854"/>
              </a:cxn>
              <a:cxn ang="0">
                <a:pos x="571" y="902"/>
              </a:cxn>
              <a:cxn ang="0">
                <a:pos x="552" y="930"/>
              </a:cxn>
              <a:cxn ang="0">
                <a:pos x="572" y="955"/>
              </a:cxn>
              <a:cxn ang="0">
                <a:pos x="539" y="963"/>
              </a:cxn>
              <a:cxn ang="0">
                <a:pos x="350" y="957"/>
              </a:cxn>
              <a:cxn ang="0">
                <a:pos x="338" y="901"/>
              </a:cxn>
              <a:cxn ang="0">
                <a:pos x="305" y="859"/>
              </a:cxn>
              <a:cxn ang="0">
                <a:pos x="281" y="845"/>
              </a:cxn>
              <a:cxn ang="0">
                <a:pos x="275" y="815"/>
              </a:cxn>
              <a:cxn ang="0">
                <a:pos x="255" y="799"/>
              </a:cxn>
              <a:cxn ang="0">
                <a:pos x="235" y="779"/>
              </a:cxn>
              <a:cxn ang="0">
                <a:pos x="228" y="757"/>
              </a:cxn>
              <a:cxn ang="0">
                <a:pos x="210" y="742"/>
              </a:cxn>
              <a:cxn ang="0">
                <a:pos x="180" y="750"/>
              </a:cxn>
              <a:cxn ang="0">
                <a:pos x="147" y="738"/>
              </a:cxn>
              <a:cxn ang="0">
                <a:pos x="147" y="726"/>
              </a:cxn>
              <a:cxn ang="0">
                <a:pos x="146" y="700"/>
              </a:cxn>
              <a:cxn ang="0">
                <a:pos x="132" y="670"/>
              </a:cxn>
              <a:cxn ang="0">
                <a:pos x="131" y="646"/>
              </a:cxn>
              <a:cxn ang="0">
                <a:pos x="116" y="625"/>
              </a:cxn>
              <a:cxn ang="0">
                <a:pos x="120" y="605"/>
              </a:cxn>
              <a:cxn ang="0">
                <a:pos x="79" y="556"/>
              </a:cxn>
              <a:cxn ang="0">
                <a:pos x="79" y="528"/>
              </a:cxn>
              <a:cxn ang="0">
                <a:pos x="101" y="517"/>
              </a:cxn>
              <a:cxn ang="0">
                <a:pos x="101" y="500"/>
              </a:cxn>
              <a:cxn ang="0">
                <a:pos x="79" y="494"/>
              </a:cxn>
              <a:cxn ang="0">
                <a:pos x="70" y="468"/>
              </a:cxn>
              <a:cxn ang="0">
                <a:pos x="59" y="421"/>
              </a:cxn>
              <a:cxn ang="0">
                <a:pos x="90" y="447"/>
              </a:cxn>
              <a:cxn ang="0">
                <a:pos x="78" y="413"/>
              </a:cxn>
              <a:cxn ang="0">
                <a:pos x="101" y="413"/>
              </a:cxn>
              <a:cxn ang="0">
                <a:pos x="101" y="389"/>
              </a:cxn>
              <a:cxn ang="0">
                <a:pos x="78" y="373"/>
              </a:cxn>
              <a:cxn ang="0">
                <a:pos x="67" y="396"/>
              </a:cxn>
              <a:cxn ang="0">
                <a:pos x="47" y="388"/>
              </a:cxn>
              <a:cxn ang="0">
                <a:pos x="7" y="280"/>
              </a:cxn>
              <a:cxn ang="0">
                <a:pos x="18" y="203"/>
              </a:cxn>
              <a:cxn ang="0">
                <a:pos x="0" y="159"/>
              </a:cxn>
              <a:cxn ang="0">
                <a:pos x="9" y="126"/>
              </a:cxn>
              <a:cxn ang="0">
                <a:pos x="29" y="119"/>
              </a:cxn>
              <a:cxn ang="0">
                <a:pos x="47" y="66"/>
              </a:cxn>
              <a:cxn ang="0">
                <a:pos x="47" y="0"/>
              </a:cxn>
            </a:cxnLst>
            <a:rect l="0" t="0" r="r" b="b"/>
            <a:pathLst>
              <a:path w="622" h="963">
                <a:moveTo>
                  <a:pt x="47" y="0"/>
                </a:moveTo>
                <a:lnTo>
                  <a:pt x="333" y="58"/>
                </a:lnTo>
                <a:lnTo>
                  <a:pt x="271" y="341"/>
                </a:lnTo>
                <a:lnTo>
                  <a:pt x="592" y="773"/>
                </a:lnTo>
                <a:lnTo>
                  <a:pt x="622" y="827"/>
                </a:lnTo>
                <a:lnTo>
                  <a:pt x="591" y="854"/>
                </a:lnTo>
                <a:lnTo>
                  <a:pt x="571" y="902"/>
                </a:lnTo>
                <a:lnTo>
                  <a:pt x="552" y="930"/>
                </a:lnTo>
                <a:lnTo>
                  <a:pt x="572" y="955"/>
                </a:lnTo>
                <a:lnTo>
                  <a:pt x="539" y="963"/>
                </a:lnTo>
                <a:lnTo>
                  <a:pt x="350" y="957"/>
                </a:lnTo>
                <a:lnTo>
                  <a:pt x="338" y="901"/>
                </a:lnTo>
                <a:lnTo>
                  <a:pt x="305" y="859"/>
                </a:lnTo>
                <a:lnTo>
                  <a:pt x="281" y="845"/>
                </a:lnTo>
                <a:lnTo>
                  <a:pt x="275" y="815"/>
                </a:lnTo>
                <a:lnTo>
                  <a:pt x="255" y="799"/>
                </a:lnTo>
                <a:lnTo>
                  <a:pt x="235" y="779"/>
                </a:lnTo>
                <a:lnTo>
                  <a:pt x="228" y="757"/>
                </a:lnTo>
                <a:lnTo>
                  <a:pt x="210" y="742"/>
                </a:lnTo>
                <a:lnTo>
                  <a:pt x="180" y="750"/>
                </a:lnTo>
                <a:lnTo>
                  <a:pt x="147" y="738"/>
                </a:lnTo>
                <a:lnTo>
                  <a:pt x="147" y="726"/>
                </a:lnTo>
                <a:lnTo>
                  <a:pt x="146" y="700"/>
                </a:lnTo>
                <a:lnTo>
                  <a:pt x="132" y="670"/>
                </a:lnTo>
                <a:lnTo>
                  <a:pt x="131" y="646"/>
                </a:lnTo>
                <a:lnTo>
                  <a:pt x="116" y="625"/>
                </a:lnTo>
                <a:lnTo>
                  <a:pt x="120" y="605"/>
                </a:lnTo>
                <a:lnTo>
                  <a:pt x="79" y="556"/>
                </a:lnTo>
                <a:lnTo>
                  <a:pt x="79" y="528"/>
                </a:lnTo>
                <a:lnTo>
                  <a:pt x="101" y="517"/>
                </a:lnTo>
                <a:lnTo>
                  <a:pt x="101" y="500"/>
                </a:lnTo>
                <a:lnTo>
                  <a:pt x="79" y="494"/>
                </a:lnTo>
                <a:lnTo>
                  <a:pt x="70" y="468"/>
                </a:lnTo>
                <a:lnTo>
                  <a:pt x="59" y="421"/>
                </a:lnTo>
                <a:lnTo>
                  <a:pt x="90" y="447"/>
                </a:lnTo>
                <a:lnTo>
                  <a:pt x="78" y="413"/>
                </a:lnTo>
                <a:lnTo>
                  <a:pt x="101" y="413"/>
                </a:lnTo>
                <a:lnTo>
                  <a:pt x="101" y="389"/>
                </a:lnTo>
                <a:lnTo>
                  <a:pt x="78" y="373"/>
                </a:lnTo>
                <a:lnTo>
                  <a:pt x="67" y="396"/>
                </a:lnTo>
                <a:lnTo>
                  <a:pt x="47" y="388"/>
                </a:lnTo>
                <a:lnTo>
                  <a:pt x="7" y="280"/>
                </a:lnTo>
                <a:lnTo>
                  <a:pt x="18" y="203"/>
                </a:lnTo>
                <a:lnTo>
                  <a:pt x="0" y="159"/>
                </a:lnTo>
                <a:lnTo>
                  <a:pt x="9" y="126"/>
                </a:lnTo>
                <a:lnTo>
                  <a:pt x="29" y="119"/>
                </a:lnTo>
                <a:lnTo>
                  <a:pt x="47" y="66"/>
                </a:lnTo>
                <a:lnTo>
                  <a:pt x="47" y="0"/>
                </a:lnTo>
                <a:close/>
              </a:path>
            </a:pathLst>
          </a:custGeom>
          <a:solidFill>
            <a:schemeClr val="accent1"/>
          </a:solid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1" name="Freeform 20"/>
          <p:cNvSpPr>
            <a:spLocks/>
          </p:cNvSpPr>
          <p:nvPr/>
        </p:nvSpPr>
        <p:spPr bwMode="auto">
          <a:xfrm>
            <a:off x="2002256" y="1964433"/>
            <a:ext cx="730250" cy="1141413"/>
          </a:xfrm>
          <a:custGeom>
            <a:avLst/>
            <a:gdLst/>
            <a:ahLst/>
            <a:cxnLst>
              <a:cxn ang="0">
                <a:pos x="59" y="0"/>
              </a:cxn>
              <a:cxn ang="0">
                <a:pos x="0" y="283"/>
              </a:cxn>
              <a:cxn ang="0">
                <a:pos x="320" y="713"/>
              </a:cxn>
              <a:cxn ang="0">
                <a:pos x="340" y="694"/>
              </a:cxn>
              <a:cxn ang="0">
                <a:pos x="339" y="609"/>
              </a:cxn>
              <a:cxn ang="0">
                <a:pos x="378" y="616"/>
              </a:cxn>
              <a:cxn ang="0">
                <a:pos x="420" y="355"/>
              </a:cxn>
              <a:cxn ang="0">
                <a:pos x="448" y="178"/>
              </a:cxn>
              <a:cxn ang="0">
                <a:pos x="456" y="124"/>
              </a:cxn>
              <a:cxn ang="0">
                <a:pos x="470" y="76"/>
              </a:cxn>
              <a:cxn ang="0">
                <a:pos x="259" y="43"/>
              </a:cxn>
              <a:cxn ang="0">
                <a:pos x="59" y="0"/>
              </a:cxn>
            </a:cxnLst>
            <a:rect l="0" t="0" r="r" b="b"/>
            <a:pathLst>
              <a:path w="470" h="713">
                <a:moveTo>
                  <a:pt x="59" y="0"/>
                </a:moveTo>
                <a:lnTo>
                  <a:pt x="0" y="283"/>
                </a:lnTo>
                <a:lnTo>
                  <a:pt x="320" y="713"/>
                </a:lnTo>
                <a:lnTo>
                  <a:pt x="340" y="694"/>
                </a:lnTo>
                <a:lnTo>
                  <a:pt x="339" y="609"/>
                </a:lnTo>
                <a:lnTo>
                  <a:pt x="378" y="616"/>
                </a:lnTo>
                <a:lnTo>
                  <a:pt x="420" y="355"/>
                </a:lnTo>
                <a:lnTo>
                  <a:pt x="448" y="178"/>
                </a:lnTo>
                <a:lnTo>
                  <a:pt x="456" y="124"/>
                </a:lnTo>
                <a:lnTo>
                  <a:pt x="470" y="76"/>
                </a:lnTo>
                <a:lnTo>
                  <a:pt x="259" y="43"/>
                </a:lnTo>
                <a:lnTo>
                  <a:pt x="59" y="0"/>
                </a:lnTo>
                <a:close/>
              </a:path>
            </a:pathLst>
          </a:custGeom>
          <a:solidFill>
            <a:schemeClr val="bg1"/>
          </a:solid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2" name="Freeform 21"/>
          <p:cNvSpPr>
            <a:spLocks/>
          </p:cNvSpPr>
          <p:nvPr/>
        </p:nvSpPr>
        <p:spPr bwMode="auto">
          <a:xfrm>
            <a:off x="2403894" y="1029396"/>
            <a:ext cx="658812" cy="1101725"/>
          </a:xfrm>
          <a:custGeom>
            <a:avLst/>
            <a:gdLst/>
            <a:ahLst/>
            <a:cxnLst>
              <a:cxn ang="0">
                <a:pos x="102" y="0"/>
              </a:cxn>
              <a:cxn ang="0">
                <a:pos x="64" y="269"/>
              </a:cxn>
              <a:cxn ang="0">
                <a:pos x="104" y="326"/>
              </a:cxn>
              <a:cxn ang="0">
                <a:pos x="41" y="386"/>
              </a:cxn>
              <a:cxn ang="0">
                <a:pos x="33" y="427"/>
              </a:cxn>
              <a:cxn ang="0">
                <a:pos x="50" y="457"/>
              </a:cxn>
              <a:cxn ang="0">
                <a:pos x="33" y="471"/>
              </a:cxn>
              <a:cxn ang="0">
                <a:pos x="0" y="627"/>
              </a:cxn>
              <a:cxn ang="0">
                <a:pos x="202" y="663"/>
              </a:cxn>
              <a:cxn ang="0">
                <a:pos x="393" y="688"/>
              </a:cxn>
              <a:cxn ang="0">
                <a:pos x="413" y="546"/>
              </a:cxn>
              <a:cxn ang="0">
                <a:pos x="424" y="467"/>
              </a:cxn>
              <a:cxn ang="0">
                <a:pos x="405" y="439"/>
              </a:cxn>
              <a:cxn ang="0">
                <a:pos x="361" y="447"/>
              </a:cxn>
              <a:cxn ang="0">
                <a:pos x="304" y="454"/>
              </a:cxn>
              <a:cxn ang="0">
                <a:pos x="294" y="390"/>
              </a:cxn>
              <a:cxn ang="0">
                <a:pos x="224" y="338"/>
              </a:cxn>
              <a:cxn ang="0">
                <a:pos x="234" y="305"/>
              </a:cxn>
              <a:cxn ang="0">
                <a:pos x="240" y="246"/>
              </a:cxn>
              <a:cxn ang="0">
                <a:pos x="151" y="120"/>
              </a:cxn>
              <a:cxn ang="0">
                <a:pos x="163" y="8"/>
              </a:cxn>
              <a:cxn ang="0">
                <a:pos x="102" y="0"/>
              </a:cxn>
            </a:cxnLst>
            <a:rect l="0" t="0" r="r" b="b"/>
            <a:pathLst>
              <a:path w="424" h="688">
                <a:moveTo>
                  <a:pt x="102" y="0"/>
                </a:moveTo>
                <a:lnTo>
                  <a:pt x="64" y="269"/>
                </a:lnTo>
                <a:lnTo>
                  <a:pt x="104" y="326"/>
                </a:lnTo>
                <a:lnTo>
                  <a:pt x="41" y="386"/>
                </a:lnTo>
                <a:lnTo>
                  <a:pt x="33" y="427"/>
                </a:lnTo>
                <a:lnTo>
                  <a:pt x="50" y="457"/>
                </a:lnTo>
                <a:lnTo>
                  <a:pt x="33" y="471"/>
                </a:lnTo>
                <a:lnTo>
                  <a:pt x="0" y="627"/>
                </a:lnTo>
                <a:lnTo>
                  <a:pt x="202" y="663"/>
                </a:lnTo>
                <a:lnTo>
                  <a:pt x="393" y="688"/>
                </a:lnTo>
                <a:lnTo>
                  <a:pt x="413" y="546"/>
                </a:lnTo>
                <a:lnTo>
                  <a:pt x="424" y="467"/>
                </a:lnTo>
                <a:lnTo>
                  <a:pt x="405" y="439"/>
                </a:lnTo>
                <a:lnTo>
                  <a:pt x="361" y="447"/>
                </a:lnTo>
                <a:lnTo>
                  <a:pt x="304" y="454"/>
                </a:lnTo>
                <a:lnTo>
                  <a:pt x="294" y="390"/>
                </a:lnTo>
                <a:lnTo>
                  <a:pt x="224" y="338"/>
                </a:lnTo>
                <a:lnTo>
                  <a:pt x="234" y="305"/>
                </a:lnTo>
                <a:lnTo>
                  <a:pt x="240" y="246"/>
                </a:lnTo>
                <a:lnTo>
                  <a:pt x="151" y="120"/>
                </a:lnTo>
                <a:lnTo>
                  <a:pt x="163" y="8"/>
                </a:lnTo>
                <a:lnTo>
                  <a:pt x="102" y="0"/>
                </a:lnTo>
                <a:close/>
              </a:path>
            </a:pathLst>
          </a:custGeom>
          <a:solidFill>
            <a:schemeClr val="bg1"/>
          </a:solid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3" name="Freeform 22"/>
          <p:cNvSpPr>
            <a:spLocks/>
          </p:cNvSpPr>
          <p:nvPr/>
        </p:nvSpPr>
        <p:spPr bwMode="auto">
          <a:xfrm>
            <a:off x="2607094" y="2088258"/>
            <a:ext cx="611187" cy="814388"/>
          </a:xfrm>
          <a:custGeom>
            <a:avLst/>
            <a:gdLst/>
            <a:ahLst/>
            <a:cxnLst>
              <a:cxn ang="0">
                <a:pos x="73" y="0"/>
              </a:cxn>
              <a:cxn ang="0">
                <a:pos x="266" y="26"/>
              </a:cxn>
              <a:cxn ang="0">
                <a:pos x="253" y="123"/>
              </a:cxn>
              <a:cxn ang="0">
                <a:pos x="394" y="137"/>
              </a:cxn>
              <a:cxn ang="0">
                <a:pos x="355" y="508"/>
              </a:cxn>
              <a:cxn ang="0">
                <a:pos x="0" y="470"/>
              </a:cxn>
              <a:cxn ang="0">
                <a:pos x="36" y="233"/>
              </a:cxn>
              <a:cxn ang="0">
                <a:pos x="73" y="0"/>
              </a:cxn>
            </a:cxnLst>
            <a:rect l="0" t="0" r="r" b="b"/>
            <a:pathLst>
              <a:path w="394" h="508">
                <a:moveTo>
                  <a:pt x="73" y="0"/>
                </a:moveTo>
                <a:lnTo>
                  <a:pt x="266" y="26"/>
                </a:lnTo>
                <a:lnTo>
                  <a:pt x="253" y="123"/>
                </a:lnTo>
                <a:lnTo>
                  <a:pt x="394" y="137"/>
                </a:lnTo>
                <a:lnTo>
                  <a:pt x="355" y="508"/>
                </a:lnTo>
                <a:lnTo>
                  <a:pt x="0" y="470"/>
                </a:lnTo>
                <a:lnTo>
                  <a:pt x="36" y="233"/>
                </a:lnTo>
                <a:lnTo>
                  <a:pt x="73" y="0"/>
                </a:lnTo>
                <a:close/>
              </a:path>
            </a:pathLst>
          </a:custGeom>
          <a:solidFill>
            <a:schemeClr val="bg1"/>
          </a:solid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4" name="Freeform 23"/>
          <p:cNvSpPr>
            <a:spLocks/>
          </p:cNvSpPr>
          <p:nvPr/>
        </p:nvSpPr>
        <p:spPr bwMode="auto">
          <a:xfrm>
            <a:off x="2635669" y="1040508"/>
            <a:ext cx="1144587" cy="736600"/>
          </a:xfrm>
          <a:custGeom>
            <a:avLst/>
            <a:gdLst/>
            <a:ahLst/>
            <a:cxnLst>
              <a:cxn ang="0">
                <a:pos x="12" y="0"/>
              </a:cxn>
              <a:cxn ang="0">
                <a:pos x="157" y="18"/>
              </a:cxn>
              <a:cxn ang="0">
                <a:pos x="244" y="30"/>
              </a:cxn>
              <a:cxn ang="0">
                <a:pos x="360" y="42"/>
              </a:cxn>
              <a:cxn ang="0">
                <a:pos x="466" y="53"/>
              </a:cxn>
              <a:cxn ang="0">
                <a:pos x="651" y="66"/>
              </a:cxn>
              <a:cxn ang="0">
                <a:pos x="737" y="73"/>
              </a:cxn>
              <a:cxn ang="0">
                <a:pos x="735" y="448"/>
              </a:cxn>
              <a:cxn ang="0">
                <a:pos x="283" y="410"/>
              </a:cxn>
              <a:cxn ang="0">
                <a:pos x="274" y="460"/>
              </a:cxn>
              <a:cxn ang="0">
                <a:pos x="256" y="436"/>
              </a:cxn>
              <a:cxn ang="0">
                <a:pos x="215" y="440"/>
              </a:cxn>
              <a:cxn ang="0">
                <a:pos x="155" y="450"/>
              </a:cxn>
              <a:cxn ang="0">
                <a:pos x="145" y="384"/>
              </a:cxn>
              <a:cxn ang="0">
                <a:pos x="74" y="332"/>
              </a:cxn>
              <a:cxn ang="0">
                <a:pos x="85" y="283"/>
              </a:cxn>
              <a:cxn ang="0">
                <a:pos x="91" y="243"/>
              </a:cxn>
              <a:cxn ang="0">
                <a:pos x="0" y="114"/>
              </a:cxn>
              <a:cxn ang="0">
                <a:pos x="12" y="0"/>
              </a:cxn>
            </a:cxnLst>
            <a:rect l="0" t="0" r="r" b="b"/>
            <a:pathLst>
              <a:path w="737" h="460">
                <a:moveTo>
                  <a:pt x="12" y="0"/>
                </a:moveTo>
                <a:lnTo>
                  <a:pt x="157" y="18"/>
                </a:lnTo>
                <a:lnTo>
                  <a:pt x="244" y="30"/>
                </a:lnTo>
                <a:lnTo>
                  <a:pt x="360" y="42"/>
                </a:lnTo>
                <a:lnTo>
                  <a:pt x="466" y="53"/>
                </a:lnTo>
                <a:lnTo>
                  <a:pt x="651" y="66"/>
                </a:lnTo>
                <a:lnTo>
                  <a:pt x="737" y="73"/>
                </a:lnTo>
                <a:lnTo>
                  <a:pt x="735" y="448"/>
                </a:lnTo>
                <a:lnTo>
                  <a:pt x="283" y="410"/>
                </a:lnTo>
                <a:lnTo>
                  <a:pt x="274" y="460"/>
                </a:lnTo>
                <a:lnTo>
                  <a:pt x="256" y="436"/>
                </a:lnTo>
                <a:lnTo>
                  <a:pt x="215" y="440"/>
                </a:lnTo>
                <a:lnTo>
                  <a:pt x="155" y="450"/>
                </a:lnTo>
                <a:lnTo>
                  <a:pt x="145" y="384"/>
                </a:lnTo>
                <a:lnTo>
                  <a:pt x="74" y="332"/>
                </a:lnTo>
                <a:lnTo>
                  <a:pt x="85" y="283"/>
                </a:lnTo>
                <a:lnTo>
                  <a:pt x="91" y="243"/>
                </a:lnTo>
                <a:lnTo>
                  <a:pt x="0" y="114"/>
                </a:lnTo>
                <a:lnTo>
                  <a:pt x="12" y="0"/>
                </a:lnTo>
                <a:close/>
              </a:path>
            </a:pathLst>
          </a:custGeom>
          <a:solidFill>
            <a:schemeClr val="bg1"/>
          </a:solid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5" name="Freeform 24"/>
          <p:cNvSpPr>
            <a:spLocks/>
          </p:cNvSpPr>
          <p:nvPr/>
        </p:nvSpPr>
        <p:spPr bwMode="auto">
          <a:xfrm>
            <a:off x="2992856" y="1689796"/>
            <a:ext cx="785813" cy="663575"/>
          </a:xfrm>
          <a:custGeom>
            <a:avLst/>
            <a:gdLst/>
            <a:ahLst/>
            <a:cxnLst>
              <a:cxn ang="0">
                <a:pos x="49" y="0"/>
              </a:cxn>
              <a:cxn ang="0">
                <a:pos x="30" y="154"/>
              </a:cxn>
              <a:cxn ang="0">
                <a:pos x="0" y="375"/>
              </a:cxn>
              <a:cxn ang="0">
                <a:pos x="146" y="387"/>
              </a:cxn>
              <a:cxn ang="0">
                <a:pos x="487" y="414"/>
              </a:cxn>
              <a:cxn ang="0">
                <a:pos x="505" y="42"/>
              </a:cxn>
              <a:cxn ang="0">
                <a:pos x="49" y="0"/>
              </a:cxn>
            </a:cxnLst>
            <a:rect l="0" t="0" r="r" b="b"/>
            <a:pathLst>
              <a:path w="505" h="414">
                <a:moveTo>
                  <a:pt x="49" y="0"/>
                </a:moveTo>
                <a:lnTo>
                  <a:pt x="30" y="154"/>
                </a:lnTo>
                <a:lnTo>
                  <a:pt x="0" y="375"/>
                </a:lnTo>
                <a:lnTo>
                  <a:pt x="146" y="387"/>
                </a:lnTo>
                <a:lnTo>
                  <a:pt x="487" y="414"/>
                </a:lnTo>
                <a:lnTo>
                  <a:pt x="505" y="42"/>
                </a:lnTo>
                <a:lnTo>
                  <a:pt x="49" y="0"/>
                </a:lnTo>
                <a:close/>
              </a:path>
            </a:pathLst>
          </a:custGeom>
          <a:solidFill>
            <a:schemeClr val="bg1"/>
          </a:solid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6" name="Freeform 25"/>
          <p:cNvSpPr>
            <a:spLocks/>
          </p:cNvSpPr>
          <p:nvPr/>
        </p:nvSpPr>
        <p:spPr bwMode="auto">
          <a:xfrm>
            <a:off x="3151606" y="2308921"/>
            <a:ext cx="817563" cy="628650"/>
          </a:xfrm>
          <a:custGeom>
            <a:avLst/>
            <a:gdLst/>
            <a:ahLst/>
            <a:cxnLst>
              <a:cxn ang="0">
                <a:pos x="44" y="0"/>
              </a:cxn>
              <a:cxn ang="0">
                <a:pos x="17" y="235"/>
              </a:cxn>
              <a:cxn ang="0">
                <a:pos x="0" y="371"/>
              </a:cxn>
              <a:cxn ang="0">
                <a:pos x="263" y="385"/>
              </a:cxn>
              <a:cxn ang="0">
                <a:pos x="514" y="393"/>
              </a:cxn>
              <a:cxn ang="0">
                <a:pos x="522" y="209"/>
              </a:cxn>
              <a:cxn ang="0">
                <a:pos x="526" y="29"/>
              </a:cxn>
              <a:cxn ang="0">
                <a:pos x="383" y="26"/>
              </a:cxn>
              <a:cxn ang="0">
                <a:pos x="44" y="0"/>
              </a:cxn>
            </a:cxnLst>
            <a:rect l="0" t="0" r="r" b="b"/>
            <a:pathLst>
              <a:path w="526" h="393">
                <a:moveTo>
                  <a:pt x="44" y="0"/>
                </a:moveTo>
                <a:lnTo>
                  <a:pt x="17" y="235"/>
                </a:lnTo>
                <a:lnTo>
                  <a:pt x="0" y="371"/>
                </a:lnTo>
                <a:lnTo>
                  <a:pt x="263" y="385"/>
                </a:lnTo>
                <a:lnTo>
                  <a:pt x="514" y="393"/>
                </a:lnTo>
                <a:lnTo>
                  <a:pt x="522" y="209"/>
                </a:lnTo>
                <a:lnTo>
                  <a:pt x="526" y="29"/>
                </a:lnTo>
                <a:lnTo>
                  <a:pt x="383" y="26"/>
                </a:lnTo>
                <a:lnTo>
                  <a:pt x="44" y="0"/>
                </a:lnTo>
                <a:close/>
              </a:path>
            </a:pathLst>
          </a:custGeom>
          <a:solidFill>
            <a:schemeClr val="bg1"/>
          </a:solid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7" name="Freeform 26"/>
          <p:cNvSpPr>
            <a:spLocks/>
          </p:cNvSpPr>
          <p:nvPr/>
        </p:nvSpPr>
        <p:spPr bwMode="auto">
          <a:xfrm>
            <a:off x="2416594" y="2835971"/>
            <a:ext cx="741362" cy="850900"/>
          </a:xfrm>
          <a:custGeom>
            <a:avLst/>
            <a:gdLst/>
            <a:ahLst/>
            <a:cxnLst>
              <a:cxn ang="0">
                <a:pos x="121" y="0"/>
              </a:cxn>
              <a:cxn ang="0">
                <a:pos x="111" y="69"/>
              </a:cxn>
              <a:cxn ang="0">
                <a:pos x="70" y="61"/>
              </a:cxn>
              <a:cxn ang="0">
                <a:pos x="73" y="150"/>
              </a:cxn>
              <a:cxn ang="0">
                <a:pos x="53" y="168"/>
              </a:cxn>
              <a:cxn ang="0">
                <a:pos x="82" y="222"/>
              </a:cxn>
              <a:cxn ang="0">
                <a:pos x="53" y="246"/>
              </a:cxn>
              <a:cxn ang="0">
                <a:pos x="37" y="286"/>
              </a:cxn>
              <a:cxn ang="0">
                <a:pos x="14" y="325"/>
              </a:cxn>
              <a:cxn ang="0">
                <a:pos x="30" y="348"/>
              </a:cxn>
              <a:cxn ang="0">
                <a:pos x="2" y="357"/>
              </a:cxn>
              <a:cxn ang="0">
                <a:pos x="0" y="393"/>
              </a:cxn>
              <a:cxn ang="0">
                <a:pos x="268" y="529"/>
              </a:cxn>
              <a:cxn ang="0">
                <a:pos x="420" y="531"/>
              </a:cxn>
              <a:cxn ang="0">
                <a:pos x="477" y="41"/>
              </a:cxn>
              <a:cxn ang="0">
                <a:pos x="121" y="0"/>
              </a:cxn>
            </a:cxnLst>
            <a:rect l="0" t="0" r="r" b="b"/>
            <a:pathLst>
              <a:path w="477" h="531">
                <a:moveTo>
                  <a:pt x="121" y="0"/>
                </a:moveTo>
                <a:lnTo>
                  <a:pt x="111" y="69"/>
                </a:lnTo>
                <a:lnTo>
                  <a:pt x="70" y="61"/>
                </a:lnTo>
                <a:lnTo>
                  <a:pt x="73" y="150"/>
                </a:lnTo>
                <a:lnTo>
                  <a:pt x="53" y="168"/>
                </a:lnTo>
                <a:lnTo>
                  <a:pt x="82" y="222"/>
                </a:lnTo>
                <a:lnTo>
                  <a:pt x="53" y="246"/>
                </a:lnTo>
                <a:lnTo>
                  <a:pt x="37" y="286"/>
                </a:lnTo>
                <a:lnTo>
                  <a:pt x="14" y="325"/>
                </a:lnTo>
                <a:lnTo>
                  <a:pt x="30" y="348"/>
                </a:lnTo>
                <a:lnTo>
                  <a:pt x="2" y="357"/>
                </a:lnTo>
                <a:lnTo>
                  <a:pt x="0" y="393"/>
                </a:lnTo>
                <a:lnTo>
                  <a:pt x="268" y="529"/>
                </a:lnTo>
                <a:lnTo>
                  <a:pt x="420" y="531"/>
                </a:lnTo>
                <a:lnTo>
                  <a:pt x="477" y="41"/>
                </a:lnTo>
                <a:lnTo>
                  <a:pt x="121" y="0"/>
                </a:lnTo>
                <a:close/>
              </a:path>
            </a:pathLst>
          </a:custGeom>
          <a:solidFill>
            <a:schemeClr val="bg1"/>
          </a:solid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8" name="Freeform 27"/>
          <p:cNvSpPr>
            <a:spLocks/>
          </p:cNvSpPr>
          <p:nvPr/>
        </p:nvSpPr>
        <p:spPr bwMode="auto">
          <a:xfrm>
            <a:off x="3062706" y="2896296"/>
            <a:ext cx="787400" cy="806450"/>
          </a:xfrm>
          <a:custGeom>
            <a:avLst/>
            <a:gdLst/>
            <a:ahLst/>
            <a:cxnLst>
              <a:cxn ang="0">
                <a:pos x="61" y="0"/>
              </a:cxn>
              <a:cxn ang="0">
                <a:pos x="506" y="20"/>
              </a:cxn>
              <a:cxn ang="0">
                <a:pos x="485" y="465"/>
              </a:cxn>
              <a:cxn ang="0">
                <a:pos x="340" y="457"/>
              </a:cxn>
              <a:cxn ang="0">
                <a:pos x="205" y="453"/>
              </a:cxn>
              <a:cxn ang="0">
                <a:pos x="205" y="470"/>
              </a:cxn>
              <a:cxn ang="0">
                <a:pos x="92" y="470"/>
              </a:cxn>
              <a:cxn ang="0">
                <a:pos x="85" y="504"/>
              </a:cxn>
              <a:cxn ang="0">
                <a:pos x="0" y="493"/>
              </a:cxn>
              <a:cxn ang="0">
                <a:pos x="48" y="116"/>
              </a:cxn>
              <a:cxn ang="0">
                <a:pos x="61" y="0"/>
              </a:cxn>
            </a:cxnLst>
            <a:rect l="0" t="0" r="r" b="b"/>
            <a:pathLst>
              <a:path w="506" h="504">
                <a:moveTo>
                  <a:pt x="61" y="0"/>
                </a:moveTo>
                <a:lnTo>
                  <a:pt x="506" y="20"/>
                </a:lnTo>
                <a:lnTo>
                  <a:pt x="485" y="465"/>
                </a:lnTo>
                <a:lnTo>
                  <a:pt x="340" y="457"/>
                </a:lnTo>
                <a:lnTo>
                  <a:pt x="205" y="453"/>
                </a:lnTo>
                <a:lnTo>
                  <a:pt x="205" y="470"/>
                </a:lnTo>
                <a:lnTo>
                  <a:pt x="92" y="470"/>
                </a:lnTo>
                <a:lnTo>
                  <a:pt x="85" y="504"/>
                </a:lnTo>
                <a:lnTo>
                  <a:pt x="0" y="493"/>
                </a:lnTo>
                <a:lnTo>
                  <a:pt x="48" y="116"/>
                </a:lnTo>
                <a:lnTo>
                  <a:pt x="61" y="0"/>
                </a:lnTo>
                <a:close/>
              </a:path>
            </a:pathLst>
          </a:custGeom>
          <a:solidFill>
            <a:schemeClr val="bg1"/>
          </a:solid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9" name="Freeform 28"/>
          <p:cNvSpPr>
            <a:spLocks/>
          </p:cNvSpPr>
          <p:nvPr/>
        </p:nvSpPr>
        <p:spPr bwMode="auto">
          <a:xfrm>
            <a:off x="3375444" y="3015358"/>
            <a:ext cx="1595437" cy="1525588"/>
          </a:xfrm>
          <a:custGeom>
            <a:avLst/>
            <a:gdLst/>
            <a:ahLst/>
            <a:cxnLst>
              <a:cxn ang="0">
                <a:pos x="297" y="0"/>
              </a:cxn>
              <a:cxn ang="0">
                <a:pos x="525" y="8"/>
              </a:cxn>
              <a:cxn ang="0">
                <a:pos x="525" y="181"/>
              </a:cxn>
              <a:cxn ang="0">
                <a:pos x="640" y="229"/>
              </a:cxn>
              <a:cxn ang="0">
                <a:pos x="672" y="213"/>
              </a:cxn>
              <a:cxn ang="0">
                <a:pos x="748" y="250"/>
              </a:cxn>
              <a:cxn ang="0">
                <a:pos x="793" y="248"/>
              </a:cxn>
              <a:cxn ang="0">
                <a:pos x="881" y="210"/>
              </a:cxn>
              <a:cxn ang="0">
                <a:pos x="931" y="246"/>
              </a:cxn>
              <a:cxn ang="0">
                <a:pos x="975" y="256"/>
              </a:cxn>
              <a:cxn ang="0">
                <a:pos x="975" y="397"/>
              </a:cxn>
              <a:cxn ang="0">
                <a:pos x="1027" y="485"/>
              </a:cxn>
              <a:cxn ang="0">
                <a:pos x="1015" y="604"/>
              </a:cxn>
              <a:cxn ang="0">
                <a:pos x="959" y="652"/>
              </a:cxn>
              <a:cxn ang="0">
                <a:pos x="947" y="608"/>
              </a:cxn>
              <a:cxn ang="0">
                <a:pos x="931" y="628"/>
              </a:cxn>
              <a:cxn ang="0">
                <a:pos x="943" y="656"/>
              </a:cxn>
              <a:cxn ang="0">
                <a:pos x="844" y="728"/>
              </a:cxn>
              <a:cxn ang="0">
                <a:pos x="820" y="732"/>
              </a:cxn>
              <a:cxn ang="0">
                <a:pos x="768" y="768"/>
              </a:cxn>
              <a:cxn ang="0">
                <a:pos x="768" y="788"/>
              </a:cxn>
              <a:cxn ang="0">
                <a:pos x="752" y="792"/>
              </a:cxn>
              <a:cxn ang="0">
                <a:pos x="764" y="816"/>
              </a:cxn>
              <a:cxn ang="0">
                <a:pos x="736" y="852"/>
              </a:cxn>
              <a:cxn ang="0">
                <a:pos x="752" y="904"/>
              </a:cxn>
              <a:cxn ang="0">
                <a:pos x="768" y="921"/>
              </a:cxn>
              <a:cxn ang="0">
                <a:pos x="764" y="953"/>
              </a:cxn>
              <a:cxn ang="0">
                <a:pos x="724" y="953"/>
              </a:cxn>
              <a:cxn ang="0">
                <a:pos x="688" y="937"/>
              </a:cxn>
              <a:cxn ang="0">
                <a:pos x="664" y="941"/>
              </a:cxn>
              <a:cxn ang="0">
                <a:pos x="584" y="913"/>
              </a:cxn>
              <a:cxn ang="0">
                <a:pos x="549" y="804"/>
              </a:cxn>
              <a:cxn ang="0">
                <a:pos x="493" y="752"/>
              </a:cxn>
              <a:cxn ang="0">
                <a:pos x="444" y="656"/>
              </a:cxn>
              <a:cxn ang="0">
                <a:pos x="421" y="647"/>
              </a:cxn>
              <a:cxn ang="0">
                <a:pos x="394" y="623"/>
              </a:cxn>
              <a:cxn ang="0">
                <a:pos x="369" y="623"/>
              </a:cxn>
              <a:cxn ang="0">
                <a:pos x="331" y="615"/>
              </a:cxn>
              <a:cxn ang="0">
                <a:pos x="301" y="623"/>
              </a:cxn>
              <a:cxn ang="0">
                <a:pos x="281" y="671"/>
              </a:cxn>
              <a:cxn ang="0">
                <a:pos x="251" y="679"/>
              </a:cxn>
              <a:cxn ang="0">
                <a:pos x="186" y="642"/>
              </a:cxn>
              <a:cxn ang="0">
                <a:pos x="147" y="596"/>
              </a:cxn>
              <a:cxn ang="0">
                <a:pos x="140" y="542"/>
              </a:cxn>
              <a:cxn ang="0">
                <a:pos x="113" y="505"/>
              </a:cxn>
              <a:cxn ang="0">
                <a:pos x="47" y="453"/>
              </a:cxn>
              <a:cxn ang="0">
                <a:pos x="0" y="398"/>
              </a:cxn>
              <a:cxn ang="0">
                <a:pos x="0" y="375"/>
              </a:cxn>
              <a:cxn ang="0">
                <a:pos x="155" y="377"/>
              </a:cxn>
              <a:cxn ang="0">
                <a:pos x="281" y="387"/>
              </a:cxn>
              <a:cxn ang="0">
                <a:pos x="297" y="0"/>
              </a:cxn>
            </a:cxnLst>
            <a:rect l="0" t="0" r="r" b="b"/>
            <a:pathLst>
              <a:path w="1027" h="953">
                <a:moveTo>
                  <a:pt x="297" y="0"/>
                </a:moveTo>
                <a:lnTo>
                  <a:pt x="525" y="8"/>
                </a:lnTo>
                <a:lnTo>
                  <a:pt x="525" y="181"/>
                </a:lnTo>
                <a:lnTo>
                  <a:pt x="640" y="229"/>
                </a:lnTo>
                <a:lnTo>
                  <a:pt x="672" y="213"/>
                </a:lnTo>
                <a:lnTo>
                  <a:pt x="748" y="250"/>
                </a:lnTo>
                <a:lnTo>
                  <a:pt x="793" y="248"/>
                </a:lnTo>
                <a:lnTo>
                  <a:pt x="881" y="210"/>
                </a:lnTo>
                <a:lnTo>
                  <a:pt x="931" y="246"/>
                </a:lnTo>
                <a:lnTo>
                  <a:pt x="975" y="256"/>
                </a:lnTo>
                <a:lnTo>
                  <a:pt x="975" y="397"/>
                </a:lnTo>
                <a:lnTo>
                  <a:pt x="1027" y="485"/>
                </a:lnTo>
                <a:lnTo>
                  <a:pt x="1015" y="604"/>
                </a:lnTo>
                <a:lnTo>
                  <a:pt x="959" y="652"/>
                </a:lnTo>
                <a:lnTo>
                  <a:pt x="947" y="608"/>
                </a:lnTo>
                <a:lnTo>
                  <a:pt x="931" y="628"/>
                </a:lnTo>
                <a:lnTo>
                  <a:pt x="943" y="656"/>
                </a:lnTo>
                <a:lnTo>
                  <a:pt x="844" y="728"/>
                </a:lnTo>
                <a:lnTo>
                  <a:pt x="820" y="732"/>
                </a:lnTo>
                <a:lnTo>
                  <a:pt x="768" y="768"/>
                </a:lnTo>
                <a:lnTo>
                  <a:pt x="768" y="788"/>
                </a:lnTo>
                <a:lnTo>
                  <a:pt x="752" y="792"/>
                </a:lnTo>
                <a:lnTo>
                  <a:pt x="764" y="816"/>
                </a:lnTo>
                <a:lnTo>
                  <a:pt x="736" y="852"/>
                </a:lnTo>
                <a:lnTo>
                  <a:pt x="752" y="904"/>
                </a:lnTo>
                <a:lnTo>
                  <a:pt x="768" y="921"/>
                </a:lnTo>
                <a:lnTo>
                  <a:pt x="764" y="953"/>
                </a:lnTo>
                <a:lnTo>
                  <a:pt x="724" y="953"/>
                </a:lnTo>
                <a:lnTo>
                  <a:pt x="688" y="937"/>
                </a:lnTo>
                <a:lnTo>
                  <a:pt x="664" y="941"/>
                </a:lnTo>
                <a:lnTo>
                  <a:pt x="584" y="913"/>
                </a:lnTo>
                <a:lnTo>
                  <a:pt x="549" y="804"/>
                </a:lnTo>
                <a:lnTo>
                  <a:pt x="493" y="752"/>
                </a:lnTo>
                <a:lnTo>
                  <a:pt x="444" y="656"/>
                </a:lnTo>
                <a:lnTo>
                  <a:pt x="421" y="647"/>
                </a:lnTo>
                <a:lnTo>
                  <a:pt x="394" y="623"/>
                </a:lnTo>
                <a:lnTo>
                  <a:pt x="369" y="623"/>
                </a:lnTo>
                <a:lnTo>
                  <a:pt x="331" y="615"/>
                </a:lnTo>
                <a:lnTo>
                  <a:pt x="301" y="623"/>
                </a:lnTo>
                <a:lnTo>
                  <a:pt x="281" y="671"/>
                </a:lnTo>
                <a:lnTo>
                  <a:pt x="251" y="679"/>
                </a:lnTo>
                <a:lnTo>
                  <a:pt x="186" y="642"/>
                </a:lnTo>
                <a:lnTo>
                  <a:pt x="147" y="596"/>
                </a:lnTo>
                <a:lnTo>
                  <a:pt x="140" y="542"/>
                </a:lnTo>
                <a:lnTo>
                  <a:pt x="113" y="505"/>
                </a:lnTo>
                <a:lnTo>
                  <a:pt x="47" y="453"/>
                </a:lnTo>
                <a:lnTo>
                  <a:pt x="0" y="398"/>
                </a:lnTo>
                <a:lnTo>
                  <a:pt x="0" y="375"/>
                </a:lnTo>
                <a:lnTo>
                  <a:pt x="155" y="377"/>
                </a:lnTo>
                <a:lnTo>
                  <a:pt x="281" y="387"/>
                </a:lnTo>
                <a:lnTo>
                  <a:pt x="297" y="0"/>
                </a:lnTo>
                <a:close/>
              </a:path>
            </a:pathLst>
          </a:custGeom>
          <a:solidFill>
            <a:srgbClr val="3177FF"/>
          </a:solid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0" name="Freeform 29"/>
          <p:cNvSpPr>
            <a:spLocks/>
          </p:cNvSpPr>
          <p:nvPr/>
        </p:nvSpPr>
        <p:spPr bwMode="auto">
          <a:xfrm>
            <a:off x="3778669" y="1157983"/>
            <a:ext cx="769937" cy="463550"/>
          </a:xfrm>
          <a:custGeom>
            <a:avLst/>
            <a:gdLst/>
            <a:ahLst/>
            <a:cxnLst>
              <a:cxn ang="0">
                <a:pos x="1" y="0"/>
              </a:cxn>
              <a:cxn ang="0">
                <a:pos x="415" y="9"/>
              </a:cxn>
              <a:cxn ang="0">
                <a:pos x="445" y="94"/>
              </a:cxn>
              <a:cxn ang="0">
                <a:pos x="475" y="160"/>
              </a:cxn>
              <a:cxn ang="0">
                <a:pos x="495" y="266"/>
              </a:cxn>
              <a:cxn ang="0">
                <a:pos x="483" y="290"/>
              </a:cxn>
              <a:cxn ang="0">
                <a:pos x="330" y="286"/>
              </a:cxn>
              <a:cxn ang="0">
                <a:pos x="0" y="281"/>
              </a:cxn>
              <a:cxn ang="0">
                <a:pos x="1" y="0"/>
              </a:cxn>
            </a:cxnLst>
            <a:rect l="0" t="0" r="r" b="b"/>
            <a:pathLst>
              <a:path w="495" h="290">
                <a:moveTo>
                  <a:pt x="1" y="0"/>
                </a:moveTo>
                <a:lnTo>
                  <a:pt x="415" y="9"/>
                </a:lnTo>
                <a:lnTo>
                  <a:pt x="445" y="94"/>
                </a:lnTo>
                <a:lnTo>
                  <a:pt x="475" y="160"/>
                </a:lnTo>
                <a:lnTo>
                  <a:pt x="495" y="266"/>
                </a:lnTo>
                <a:lnTo>
                  <a:pt x="483" y="290"/>
                </a:lnTo>
                <a:lnTo>
                  <a:pt x="330" y="286"/>
                </a:lnTo>
                <a:lnTo>
                  <a:pt x="0" y="281"/>
                </a:lnTo>
                <a:lnTo>
                  <a:pt x="1" y="0"/>
                </a:lnTo>
                <a:close/>
              </a:path>
            </a:pathLst>
          </a:custGeom>
          <a:solidFill>
            <a:schemeClr val="bg1"/>
          </a:solid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1" name="Freeform 30"/>
          <p:cNvSpPr>
            <a:spLocks/>
          </p:cNvSpPr>
          <p:nvPr/>
        </p:nvSpPr>
        <p:spPr bwMode="auto">
          <a:xfrm>
            <a:off x="3759619" y="1604071"/>
            <a:ext cx="808037" cy="544512"/>
          </a:xfrm>
          <a:custGeom>
            <a:avLst/>
            <a:gdLst/>
            <a:ahLst/>
            <a:cxnLst>
              <a:cxn ang="0">
                <a:pos x="9" y="0"/>
              </a:cxn>
              <a:cxn ang="0">
                <a:pos x="8" y="132"/>
              </a:cxn>
              <a:cxn ang="0">
                <a:pos x="0" y="287"/>
              </a:cxn>
              <a:cxn ang="0">
                <a:pos x="377" y="292"/>
              </a:cxn>
              <a:cxn ang="0">
                <a:pos x="417" y="313"/>
              </a:cxn>
              <a:cxn ang="0">
                <a:pos x="445" y="284"/>
              </a:cxn>
              <a:cxn ang="0">
                <a:pos x="520" y="340"/>
              </a:cxn>
              <a:cxn ang="0">
                <a:pos x="509" y="281"/>
              </a:cxn>
              <a:cxn ang="0">
                <a:pos x="516" y="236"/>
              </a:cxn>
              <a:cxn ang="0">
                <a:pos x="520" y="82"/>
              </a:cxn>
              <a:cxn ang="0">
                <a:pos x="486" y="48"/>
              </a:cxn>
              <a:cxn ang="0">
                <a:pos x="500" y="6"/>
              </a:cxn>
              <a:cxn ang="0">
                <a:pos x="252" y="4"/>
              </a:cxn>
              <a:cxn ang="0">
                <a:pos x="9" y="0"/>
              </a:cxn>
            </a:cxnLst>
            <a:rect l="0" t="0" r="r" b="b"/>
            <a:pathLst>
              <a:path w="520" h="340">
                <a:moveTo>
                  <a:pt x="9" y="0"/>
                </a:moveTo>
                <a:lnTo>
                  <a:pt x="8" y="132"/>
                </a:lnTo>
                <a:lnTo>
                  <a:pt x="0" y="287"/>
                </a:lnTo>
                <a:lnTo>
                  <a:pt x="377" y="292"/>
                </a:lnTo>
                <a:lnTo>
                  <a:pt x="417" y="313"/>
                </a:lnTo>
                <a:lnTo>
                  <a:pt x="445" y="284"/>
                </a:lnTo>
                <a:lnTo>
                  <a:pt x="520" y="340"/>
                </a:lnTo>
                <a:lnTo>
                  <a:pt x="509" y="281"/>
                </a:lnTo>
                <a:lnTo>
                  <a:pt x="516" y="236"/>
                </a:lnTo>
                <a:lnTo>
                  <a:pt x="520" y="82"/>
                </a:lnTo>
                <a:lnTo>
                  <a:pt x="486" y="48"/>
                </a:lnTo>
                <a:lnTo>
                  <a:pt x="500" y="6"/>
                </a:lnTo>
                <a:lnTo>
                  <a:pt x="252" y="4"/>
                </a:lnTo>
                <a:lnTo>
                  <a:pt x="9" y="0"/>
                </a:lnTo>
                <a:close/>
              </a:path>
            </a:pathLst>
          </a:custGeom>
          <a:solidFill>
            <a:schemeClr val="bg1"/>
          </a:solid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2" name="Freeform 31"/>
          <p:cNvSpPr>
            <a:spLocks/>
          </p:cNvSpPr>
          <p:nvPr/>
        </p:nvSpPr>
        <p:spPr bwMode="auto">
          <a:xfrm>
            <a:off x="3746919" y="2056508"/>
            <a:ext cx="962025" cy="447675"/>
          </a:xfrm>
          <a:custGeom>
            <a:avLst/>
            <a:gdLst/>
            <a:ahLst/>
            <a:cxnLst>
              <a:cxn ang="0">
                <a:pos x="6" y="0"/>
              </a:cxn>
              <a:cxn ang="0">
                <a:pos x="0" y="185"/>
              </a:cxn>
              <a:cxn ang="0">
                <a:pos x="139" y="189"/>
              </a:cxn>
              <a:cxn ang="0">
                <a:pos x="138" y="279"/>
              </a:cxn>
              <a:cxn ang="0">
                <a:pos x="327" y="277"/>
              </a:cxn>
              <a:cxn ang="0">
                <a:pos x="496" y="274"/>
              </a:cxn>
              <a:cxn ang="0">
                <a:pos x="619" y="277"/>
              </a:cxn>
              <a:cxn ang="0">
                <a:pos x="581" y="198"/>
              </a:cxn>
              <a:cxn ang="0">
                <a:pos x="554" y="125"/>
              </a:cxn>
              <a:cxn ang="0">
                <a:pos x="525" y="49"/>
              </a:cxn>
              <a:cxn ang="0">
                <a:pos x="454" y="1"/>
              </a:cxn>
              <a:cxn ang="0">
                <a:pos x="423" y="29"/>
              </a:cxn>
              <a:cxn ang="0">
                <a:pos x="384" y="9"/>
              </a:cxn>
              <a:cxn ang="0">
                <a:pos x="215" y="4"/>
              </a:cxn>
              <a:cxn ang="0">
                <a:pos x="6" y="0"/>
              </a:cxn>
            </a:cxnLst>
            <a:rect l="0" t="0" r="r" b="b"/>
            <a:pathLst>
              <a:path w="619" h="279">
                <a:moveTo>
                  <a:pt x="6" y="0"/>
                </a:moveTo>
                <a:lnTo>
                  <a:pt x="0" y="185"/>
                </a:lnTo>
                <a:lnTo>
                  <a:pt x="139" y="189"/>
                </a:lnTo>
                <a:lnTo>
                  <a:pt x="138" y="279"/>
                </a:lnTo>
                <a:lnTo>
                  <a:pt x="327" y="277"/>
                </a:lnTo>
                <a:lnTo>
                  <a:pt x="496" y="274"/>
                </a:lnTo>
                <a:lnTo>
                  <a:pt x="619" y="277"/>
                </a:lnTo>
                <a:lnTo>
                  <a:pt x="581" y="198"/>
                </a:lnTo>
                <a:lnTo>
                  <a:pt x="554" y="125"/>
                </a:lnTo>
                <a:lnTo>
                  <a:pt x="525" y="49"/>
                </a:lnTo>
                <a:lnTo>
                  <a:pt x="454" y="1"/>
                </a:lnTo>
                <a:lnTo>
                  <a:pt x="423" y="29"/>
                </a:lnTo>
                <a:lnTo>
                  <a:pt x="384" y="9"/>
                </a:lnTo>
                <a:lnTo>
                  <a:pt x="215" y="4"/>
                </a:lnTo>
                <a:lnTo>
                  <a:pt x="6" y="0"/>
                </a:lnTo>
                <a:close/>
              </a:path>
            </a:pathLst>
          </a:custGeom>
          <a:solidFill>
            <a:schemeClr val="bg1"/>
          </a:solid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3" name="Freeform 32"/>
          <p:cNvSpPr>
            <a:spLocks/>
          </p:cNvSpPr>
          <p:nvPr/>
        </p:nvSpPr>
        <p:spPr bwMode="auto">
          <a:xfrm>
            <a:off x="3950119" y="2493071"/>
            <a:ext cx="847725" cy="446087"/>
          </a:xfrm>
          <a:custGeom>
            <a:avLst/>
            <a:gdLst/>
            <a:ahLst/>
            <a:cxnLst>
              <a:cxn ang="0">
                <a:pos x="6" y="2"/>
              </a:cxn>
              <a:cxn ang="0">
                <a:pos x="4" y="162"/>
              </a:cxn>
              <a:cxn ang="0">
                <a:pos x="0" y="275"/>
              </a:cxn>
              <a:cxn ang="0">
                <a:pos x="545" y="278"/>
              </a:cxn>
              <a:cxn ang="0">
                <a:pos x="535" y="133"/>
              </a:cxn>
              <a:cxn ang="0">
                <a:pos x="535" y="78"/>
              </a:cxn>
              <a:cxn ang="0">
                <a:pos x="491" y="45"/>
              </a:cxn>
              <a:cxn ang="0">
                <a:pos x="504" y="16"/>
              </a:cxn>
              <a:cxn ang="0">
                <a:pos x="486" y="0"/>
              </a:cxn>
              <a:cxn ang="0">
                <a:pos x="238" y="2"/>
              </a:cxn>
              <a:cxn ang="0">
                <a:pos x="6" y="2"/>
              </a:cxn>
            </a:cxnLst>
            <a:rect l="0" t="0" r="r" b="b"/>
            <a:pathLst>
              <a:path w="545" h="278">
                <a:moveTo>
                  <a:pt x="6" y="2"/>
                </a:moveTo>
                <a:lnTo>
                  <a:pt x="4" y="162"/>
                </a:lnTo>
                <a:lnTo>
                  <a:pt x="0" y="275"/>
                </a:lnTo>
                <a:lnTo>
                  <a:pt x="545" y="278"/>
                </a:lnTo>
                <a:lnTo>
                  <a:pt x="535" y="133"/>
                </a:lnTo>
                <a:lnTo>
                  <a:pt x="535" y="78"/>
                </a:lnTo>
                <a:lnTo>
                  <a:pt x="491" y="45"/>
                </a:lnTo>
                <a:lnTo>
                  <a:pt x="504" y="16"/>
                </a:lnTo>
                <a:lnTo>
                  <a:pt x="486" y="0"/>
                </a:lnTo>
                <a:lnTo>
                  <a:pt x="238" y="2"/>
                </a:lnTo>
                <a:lnTo>
                  <a:pt x="6" y="2"/>
                </a:lnTo>
                <a:close/>
              </a:path>
            </a:pathLst>
          </a:custGeom>
          <a:solidFill>
            <a:schemeClr val="bg1"/>
          </a:solid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4" name="Freeform 33"/>
          <p:cNvSpPr>
            <a:spLocks/>
          </p:cNvSpPr>
          <p:nvPr/>
        </p:nvSpPr>
        <p:spPr bwMode="auto">
          <a:xfrm>
            <a:off x="3837406" y="2928046"/>
            <a:ext cx="987425" cy="490537"/>
          </a:xfrm>
          <a:custGeom>
            <a:avLst/>
            <a:gdLst/>
            <a:ahLst/>
            <a:cxnLst>
              <a:cxn ang="0">
                <a:pos x="4" y="0"/>
              </a:cxn>
              <a:cxn ang="0">
                <a:pos x="0" y="55"/>
              </a:cxn>
              <a:cxn ang="0">
                <a:pos x="226" y="63"/>
              </a:cxn>
              <a:cxn ang="0">
                <a:pos x="228" y="237"/>
              </a:cxn>
              <a:cxn ang="0">
                <a:pos x="343" y="285"/>
              </a:cxn>
              <a:cxn ang="0">
                <a:pos x="375" y="268"/>
              </a:cxn>
              <a:cxn ang="0">
                <a:pos x="448" y="307"/>
              </a:cxn>
              <a:cxn ang="0">
                <a:pos x="496" y="305"/>
              </a:cxn>
              <a:cxn ang="0">
                <a:pos x="584" y="268"/>
              </a:cxn>
              <a:cxn ang="0">
                <a:pos x="636" y="304"/>
              </a:cxn>
              <a:cxn ang="0">
                <a:pos x="636" y="115"/>
              </a:cxn>
              <a:cxn ang="0">
                <a:pos x="620" y="4"/>
              </a:cxn>
              <a:cxn ang="0">
                <a:pos x="4" y="0"/>
              </a:cxn>
            </a:cxnLst>
            <a:rect l="0" t="0" r="r" b="b"/>
            <a:pathLst>
              <a:path w="636" h="307">
                <a:moveTo>
                  <a:pt x="4" y="0"/>
                </a:moveTo>
                <a:lnTo>
                  <a:pt x="0" y="55"/>
                </a:lnTo>
                <a:lnTo>
                  <a:pt x="226" y="63"/>
                </a:lnTo>
                <a:lnTo>
                  <a:pt x="228" y="237"/>
                </a:lnTo>
                <a:lnTo>
                  <a:pt x="343" y="285"/>
                </a:lnTo>
                <a:lnTo>
                  <a:pt x="375" y="268"/>
                </a:lnTo>
                <a:lnTo>
                  <a:pt x="448" y="307"/>
                </a:lnTo>
                <a:lnTo>
                  <a:pt x="496" y="305"/>
                </a:lnTo>
                <a:lnTo>
                  <a:pt x="584" y="268"/>
                </a:lnTo>
                <a:lnTo>
                  <a:pt x="636" y="304"/>
                </a:lnTo>
                <a:lnTo>
                  <a:pt x="636" y="115"/>
                </a:lnTo>
                <a:lnTo>
                  <a:pt x="620" y="4"/>
                </a:lnTo>
                <a:lnTo>
                  <a:pt x="4" y="0"/>
                </a:lnTo>
                <a:close/>
              </a:path>
            </a:pathLst>
          </a:custGeom>
          <a:solidFill>
            <a:schemeClr val="bg1"/>
          </a:solid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5" name="Freeform 34"/>
          <p:cNvSpPr>
            <a:spLocks/>
          </p:cNvSpPr>
          <p:nvPr/>
        </p:nvSpPr>
        <p:spPr bwMode="auto">
          <a:xfrm>
            <a:off x="4805781" y="2951858"/>
            <a:ext cx="555625" cy="534988"/>
          </a:xfrm>
          <a:custGeom>
            <a:avLst/>
            <a:gdLst/>
            <a:ahLst/>
            <a:cxnLst>
              <a:cxn ang="0">
                <a:pos x="0" y="31"/>
              </a:cxn>
              <a:cxn ang="0">
                <a:pos x="141" y="13"/>
              </a:cxn>
              <a:cxn ang="0">
                <a:pos x="315" y="0"/>
              </a:cxn>
              <a:cxn ang="0">
                <a:pos x="305" y="44"/>
              </a:cxn>
              <a:cxn ang="0">
                <a:pos x="344" y="35"/>
              </a:cxn>
              <a:cxn ang="0">
                <a:pos x="357" y="64"/>
              </a:cxn>
              <a:cxn ang="0">
                <a:pos x="317" y="90"/>
              </a:cxn>
              <a:cxn ang="0">
                <a:pos x="327" y="137"/>
              </a:cxn>
              <a:cxn ang="0">
                <a:pos x="285" y="214"/>
              </a:cxn>
              <a:cxn ang="0">
                <a:pos x="255" y="262"/>
              </a:cxn>
              <a:cxn ang="0">
                <a:pos x="272" y="323"/>
              </a:cxn>
              <a:cxn ang="0">
                <a:pos x="52" y="334"/>
              </a:cxn>
              <a:cxn ang="0">
                <a:pos x="50" y="297"/>
              </a:cxn>
              <a:cxn ang="0">
                <a:pos x="6" y="289"/>
              </a:cxn>
              <a:cxn ang="0">
                <a:pos x="6" y="90"/>
              </a:cxn>
              <a:cxn ang="0">
                <a:pos x="0" y="31"/>
              </a:cxn>
            </a:cxnLst>
            <a:rect l="0" t="0" r="r" b="b"/>
            <a:pathLst>
              <a:path w="357" h="334">
                <a:moveTo>
                  <a:pt x="0" y="31"/>
                </a:moveTo>
                <a:lnTo>
                  <a:pt x="141" y="13"/>
                </a:lnTo>
                <a:lnTo>
                  <a:pt x="315" y="0"/>
                </a:lnTo>
                <a:lnTo>
                  <a:pt x="305" y="44"/>
                </a:lnTo>
                <a:lnTo>
                  <a:pt x="344" y="35"/>
                </a:lnTo>
                <a:lnTo>
                  <a:pt x="357" y="64"/>
                </a:lnTo>
                <a:lnTo>
                  <a:pt x="317" y="90"/>
                </a:lnTo>
                <a:lnTo>
                  <a:pt x="327" y="137"/>
                </a:lnTo>
                <a:lnTo>
                  <a:pt x="285" y="214"/>
                </a:lnTo>
                <a:lnTo>
                  <a:pt x="255" y="262"/>
                </a:lnTo>
                <a:lnTo>
                  <a:pt x="272" y="323"/>
                </a:lnTo>
                <a:lnTo>
                  <a:pt x="52" y="334"/>
                </a:lnTo>
                <a:lnTo>
                  <a:pt x="50" y="297"/>
                </a:lnTo>
                <a:lnTo>
                  <a:pt x="6" y="289"/>
                </a:lnTo>
                <a:lnTo>
                  <a:pt x="6" y="90"/>
                </a:lnTo>
                <a:lnTo>
                  <a:pt x="0" y="31"/>
                </a:lnTo>
                <a:close/>
              </a:path>
            </a:pathLst>
          </a:custGeom>
          <a:solidFill>
            <a:schemeClr val="accent1"/>
          </a:solid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6" name="Freeform 35"/>
          <p:cNvSpPr>
            <a:spLocks/>
          </p:cNvSpPr>
          <p:nvPr/>
        </p:nvSpPr>
        <p:spPr bwMode="auto">
          <a:xfrm>
            <a:off x="4886744" y="3467796"/>
            <a:ext cx="677862" cy="558800"/>
          </a:xfrm>
          <a:custGeom>
            <a:avLst/>
            <a:gdLst/>
            <a:ahLst/>
            <a:cxnLst>
              <a:cxn ang="0">
                <a:pos x="0" y="8"/>
              </a:cxn>
              <a:cxn ang="0">
                <a:pos x="218" y="0"/>
              </a:cxn>
              <a:cxn ang="0">
                <a:pos x="256" y="72"/>
              </a:cxn>
              <a:cxn ang="0">
                <a:pos x="223" y="157"/>
              </a:cxn>
              <a:cxn ang="0">
                <a:pos x="212" y="196"/>
              </a:cxn>
              <a:cxn ang="0">
                <a:pos x="358" y="180"/>
              </a:cxn>
              <a:cxn ang="0">
                <a:pos x="368" y="236"/>
              </a:cxn>
              <a:cxn ang="0">
                <a:pos x="324" y="231"/>
              </a:cxn>
              <a:cxn ang="0">
                <a:pos x="304" y="254"/>
              </a:cxn>
              <a:cxn ang="0">
                <a:pos x="327" y="270"/>
              </a:cxn>
              <a:cxn ang="0">
                <a:pos x="366" y="252"/>
              </a:cxn>
              <a:cxn ang="0">
                <a:pos x="368" y="278"/>
              </a:cxn>
              <a:cxn ang="0">
                <a:pos x="392" y="256"/>
              </a:cxn>
              <a:cxn ang="0">
                <a:pos x="408" y="256"/>
              </a:cxn>
              <a:cxn ang="0">
                <a:pos x="389" y="302"/>
              </a:cxn>
              <a:cxn ang="0">
                <a:pos x="425" y="310"/>
              </a:cxn>
              <a:cxn ang="0">
                <a:pos x="436" y="336"/>
              </a:cxn>
              <a:cxn ang="0">
                <a:pos x="420" y="344"/>
              </a:cxn>
              <a:cxn ang="0">
                <a:pos x="397" y="328"/>
              </a:cxn>
              <a:cxn ang="0">
                <a:pos x="354" y="316"/>
              </a:cxn>
              <a:cxn ang="0">
                <a:pos x="364" y="346"/>
              </a:cxn>
              <a:cxn ang="0">
                <a:pos x="342" y="350"/>
              </a:cxn>
              <a:cxn ang="0">
                <a:pos x="325" y="322"/>
              </a:cxn>
              <a:cxn ang="0">
                <a:pos x="315" y="340"/>
              </a:cxn>
              <a:cxn ang="0">
                <a:pos x="251" y="340"/>
              </a:cxn>
              <a:cxn ang="0">
                <a:pos x="251" y="322"/>
              </a:cxn>
              <a:cxn ang="0">
                <a:pos x="227" y="302"/>
              </a:cxn>
              <a:cxn ang="0">
                <a:pos x="179" y="300"/>
              </a:cxn>
              <a:cxn ang="0">
                <a:pos x="219" y="322"/>
              </a:cxn>
              <a:cxn ang="0">
                <a:pos x="163" y="334"/>
              </a:cxn>
              <a:cxn ang="0">
                <a:pos x="75" y="318"/>
              </a:cxn>
              <a:cxn ang="0">
                <a:pos x="42" y="322"/>
              </a:cxn>
              <a:cxn ang="0">
                <a:pos x="54" y="205"/>
              </a:cxn>
              <a:cxn ang="0">
                <a:pos x="1" y="112"/>
              </a:cxn>
              <a:cxn ang="0">
                <a:pos x="0" y="8"/>
              </a:cxn>
            </a:cxnLst>
            <a:rect l="0" t="0" r="r" b="b"/>
            <a:pathLst>
              <a:path w="436" h="350">
                <a:moveTo>
                  <a:pt x="0" y="8"/>
                </a:moveTo>
                <a:lnTo>
                  <a:pt x="218" y="0"/>
                </a:lnTo>
                <a:lnTo>
                  <a:pt x="256" y="72"/>
                </a:lnTo>
                <a:lnTo>
                  <a:pt x="223" y="157"/>
                </a:lnTo>
                <a:lnTo>
                  <a:pt x="212" y="196"/>
                </a:lnTo>
                <a:lnTo>
                  <a:pt x="358" y="180"/>
                </a:lnTo>
                <a:lnTo>
                  <a:pt x="368" y="236"/>
                </a:lnTo>
                <a:lnTo>
                  <a:pt x="324" y="231"/>
                </a:lnTo>
                <a:lnTo>
                  <a:pt x="304" y="254"/>
                </a:lnTo>
                <a:lnTo>
                  <a:pt x="327" y="270"/>
                </a:lnTo>
                <a:lnTo>
                  <a:pt x="366" y="252"/>
                </a:lnTo>
                <a:lnTo>
                  <a:pt x="368" y="278"/>
                </a:lnTo>
                <a:lnTo>
                  <a:pt x="392" y="256"/>
                </a:lnTo>
                <a:lnTo>
                  <a:pt x="408" y="256"/>
                </a:lnTo>
                <a:lnTo>
                  <a:pt x="389" y="302"/>
                </a:lnTo>
                <a:lnTo>
                  <a:pt x="425" y="310"/>
                </a:lnTo>
                <a:lnTo>
                  <a:pt x="436" y="336"/>
                </a:lnTo>
                <a:lnTo>
                  <a:pt x="420" y="344"/>
                </a:lnTo>
                <a:lnTo>
                  <a:pt x="397" y="328"/>
                </a:lnTo>
                <a:lnTo>
                  <a:pt x="354" y="316"/>
                </a:lnTo>
                <a:lnTo>
                  <a:pt x="364" y="346"/>
                </a:lnTo>
                <a:lnTo>
                  <a:pt x="342" y="350"/>
                </a:lnTo>
                <a:lnTo>
                  <a:pt x="325" y="322"/>
                </a:lnTo>
                <a:lnTo>
                  <a:pt x="315" y="340"/>
                </a:lnTo>
                <a:lnTo>
                  <a:pt x="251" y="340"/>
                </a:lnTo>
                <a:lnTo>
                  <a:pt x="251" y="322"/>
                </a:lnTo>
                <a:lnTo>
                  <a:pt x="227" y="302"/>
                </a:lnTo>
                <a:lnTo>
                  <a:pt x="179" y="300"/>
                </a:lnTo>
                <a:lnTo>
                  <a:pt x="219" y="322"/>
                </a:lnTo>
                <a:lnTo>
                  <a:pt x="163" y="334"/>
                </a:lnTo>
                <a:lnTo>
                  <a:pt x="75" y="318"/>
                </a:lnTo>
                <a:lnTo>
                  <a:pt x="42" y="322"/>
                </a:lnTo>
                <a:lnTo>
                  <a:pt x="54" y="205"/>
                </a:lnTo>
                <a:lnTo>
                  <a:pt x="1" y="112"/>
                </a:lnTo>
                <a:lnTo>
                  <a:pt x="0" y="8"/>
                </a:lnTo>
                <a:close/>
              </a:path>
            </a:pathLst>
          </a:custGeom>
          <a:solidFill>
            <a:schemeClr val="bg1"/>
          </a:solid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7" name="Freeform 36"/>
          <p:cNvSpPr>
            <a:spLocks/>
          </p:cNvSpPr>
          <p:nvPr/>
        </p:nvSpPr>
        <p:spPr bwMode="auto">
          <a:xfrm>
            <a:off x="4421606" y="1100833"/>
            <a:ext cx="755650" cy="879475"/>
          </a:xfrm>
          <a:custGeom>
            <a:avLst/>
            <a:gdLst/>
            <a:ahLst/>
            <a:cxnLst>
              <a:cxn ang="0">
                <a:pos x="0" y="43"/>
              </a:cxn>
              <a:cxn ang="0">
                <a:pos x="128" y="43"/>
              </a:cxn>
              <a:cxn ang="0">
                <a:pos x="127" y="0"/>
              </a:cxn>
              <a:cxn ang="0">
                <a:pos x="155" y="12"/>
              </a:cxn>
              <a:cxn ang="0">
                <a:pos x="160" y="45"/>
              </a:cxn>
              <a:cxn ang="0">
                <a:pos x="221" y="81"/>
              </a:cxn>
              <a:cxn ang="0">
                <a:pos x="240" y="65"/>
              </a:cxn>
              <a:cxn ang="0">
                <a:pos x="276" y="65"/>
              </a:cxn>
              <a:cxn ang="0">
                <a:pos x="304" y="97"/>
              </a:cxn>
              <a:cxn ang="0">
                <a:pos x="322" y="85"/>
              </a:cxn>
              <a:cxn ang="0">
                <a:pos x="375" y="99"/>
              </a:cxn>
              <a:cxn ang="0">
                <a:pos x="394" y="75"/>
              </a:cxn>
              <a:cxn ang="0">
                <a:pos x="427" y="93"/>
              </a:cxn>
              <a:cxn ang="0">
                <a:pos x="487" y="91"/>
              </a:cxn>
              <a:cxn ang="0">
                <a:pos x="390" y="159"/>
              </a:cxn>
              <a:cxn ang="0">
                <a:pos x="342" y="218"/>
              </a:cxn>
              <a:cxn ang="0">
                <a:pos x="351" y="305"/>
              </a:cxn>
              <a:cxn ang="0">
                <a:pos x="318" y="341"/>
              </a:cxn>
              <a:cxn ang="0">
                <a:pos x="331" y="366"/>
              </a:cxn>
              <a:cxn ang="0">
                <a:pos x="331" y="430"/>
              </a:cxn>
              <a:cxn ang="0">
                <a:pos x="365" y="430"/>
              </a:cxn>
              <a:cxn ang="0">
                <a:pos x="414" y="477"/>
              </a:cxn>
              <a:cxn ang="0">
                <a:pos x="434" y="533"/>
              </a:cxn>
              <a:cxn ang="0">
                <a:pos x="90" y="549"/>
              </a:cxn>
              <a:cxn ang="0">
                <a:pos x="91" y="397"/>
              </a:cxn>
              <a:cxn ang="0">
                <a:pos x="60" y="364"/>
              </a:cxn>
              <a:cxn ang="0">
                <a:pos x="71" y="324"/>
              </a:cxn>
              <a:cxn ang="0">
                <a:pos x="82" y="301"/>
              </a:cxn>
              <a:cxn ang="0">
                <a:pos x="60" y="196"/>
              </a:cxn>
              <a:cxn ang="0">
                <a:pos x="31" y="127"/>
              </a:cxn>
              <a:cxn ang="0">
                <a:pos x="0" y="43"/>
              </a:cxn>
            </a:cxnLst>
            <a:rect l="0" t="0" r="r" b="b"/>
            <a:pathLst>
              <a:path w="487" h="549">
                <a:moveTo>
                  <a:pt x="0" y="43"/>
                </a:moveTo>
                <a:lnTo>
                  <a:pt x="128" y="43"/>
                </a:lnTo>
                <a:lnTo>
                  <a:pt x="127" y="0"/>
                </a:lnTo>
                <a:lnTo>
                  <a:pt x="155" y="12"/>
                </a:lnTo>
                <a:lnTo>
                  <a:pt x="160" y="45"/>
                </a:lnTo>
                <a:lnTo>
                  <a:pt x="221" y="81"/>
                </a:lnTo>
                <a:lnTo>
                  <a:pt x="240" y="65"/>
                </a:lnTo>
                <a:lnTo>
                  <a:pt x="276" y="65"/>
                </a:lnTo>
                <a:lnTo>
                  <a:pt x="304" y="97"/>
                </a:lnTo>
                <a:lnTo>
                  <a:pt x="322" y="85"/>
                </a:lnTo>
                <a:lnTo>
                  <a:pt x="375" y="99"/>
                </a:lnTo>
                <a:lnTo>
                  <a:pt x="394" y="75"/>
                </a:lnTo>
                <a:lnTo>
                  <a:pt x="427" y="93"/>
                </a:lnTo>
                <a:lnTo>
                  <a:pt x="487" y="91"/>
                </a:lnTo>
                <a:lnTo>
                  <a:pt x="390" y="159"/>
                </a:lnTo>
                <a:lnTo>
                  <a:pt x="342" y="218"/>
                </a:lnTo>
                <a:lnTo>
                  <a:pt x="351" y="305"/>
                </a:lnTo>
                <a:lnTo>
                  <a:pt x="318" y="341"/>
                </a:lnTo>
                <a:lnTo>
                  <a:pt x="331" y="366"/>
                </a:lnTo>
                <a:lnTo>
                  <a:pt x="331" y="430"/>
                </a:lnTo>
                <a:lnTo>
                  <a:pt x="365" y="430"/>
                </a:lnTo>
                <a:lnTo>
                  <a:pt x="414" y="477"/>
                </a:lnTo>
                <a:lnTo>
                  <a:pt x="434" y="533"/>
                </a:lnTo>
                <a:lnTo>
                  <a:pt x="90" y="549"/>
                </a:lnTo>
                <a:lnTo>
                  <a:pt x="91" y="397"/>
                </a:lnTo>
                <a:lnTo>
                  <a:pt x="60" y="364"/>
                </a:lnTo>
                <a:lnTo>
                  <a:pt x="71" y="324"/>
                </a:lnTo>
                <a:lnTo>
                  <a:pt x="82" y="301"/>
                </a:lnTo>
                <a:lnTo>
                  <a:pt x="60" y="196"/>
                </a:lnTo>
                <a:lnTo>
                  <a:pt x="31" y="127"/>
                </a:lnTo>
                <a:lnTo>
                  <a:pt x="0" y="43"/>
                </a:lnTo>
                <a:close/>
              </a:path>
            </a:pathLst>
          </a:custGeom>
          <a:solidFill>
            <a:schemeClr val="accent1"/>
          </a:solid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8" name="Freeform 37"/>
          <p:cNvSpPr>
            <a:spLocks/>
          </p:cNvSpPr>
          <p:nvPr/>
        </p:nvSpPr>
        <p:spPr bwMode="auto">
          <a:xfrm>
            <a:off x="4910556" y="1404046"/>
            <a:ext cx="574675" cy="692150"/>
          </a:xfrm>
          <a:custGeom>
            <a:avLst/>
            <a:gdLst/>
            <a:ahLst/>
            <a:cxnLst>
              <a:cxn ang="0">
                <a:pos x="27" y="29"/>
              </a:cxn>
              <a:cxn ang="0">
                <a:pos x="55" y="26"/>
              </a:cxn>
              <a:cxn ang="0">
                <a:pos x="80" y="26"/>
              </a:cxn>
              <a:cxn ang="0">
                <a:pos x="96" y="0"/>
              </a:cxn>
              <a:cxn ang="0">
                <a:pos x="108" y="32"/>
              </a:cxn>
              <a:cxn ang="0">
                <a:pos x="148" y="32"/>
              </a:cxn>
              <a:cxn ang="0">
                <a:pos x="169" y="61"/>
              </a:cxn>
              <a:cxn ang="0">
                <a:pos x="211" y="53"/>
              </a:cxn>
              <a:cxn ang="0">
                <a:pos x="238" y="72"/>
              </a:cxn>
              <a:cxn ang="0">
                <a:pos x="290" y="85"/>
              </a:cxn>
              <a:cxn ang="0">
                <a:pos x="300" y="108"/>
              </a:cxn>
              <a:cxn ang="0">
                <a:pos x="326" y="109"/>
              </a:cxn>
              <a:cxn ang="0">
                <a:pos x="318" y="132"/>
              </a:cxn>
              <a:cxn ang="0">
                <a:pos x="327" y="157"/>
              </a:cxn>
              <a:cxn ang="0">
                <a:pos x="310" y="189"/>
              </a:cxn>
              <a:cxn ang="0">
                <a:pos x="322" y="196"/>
              </a:cxn>
              <a:cxn ang="0">
                <a:pos x="351" y="161"/>
              </a:cxn>
              <a:cxn ang="0">
                <a:pos x="350" y="149"/>
              </a:cxn>
              <a:cxn ang="0">
                <a:pos x="362" y="144"/>
              </a:cxn>
              <a:cxn ang="0">
                <a:pos x="370" y="161"/>
              </a:cxn>
              <a:cxn ang="0">
                <a:pos x="347" y="185"/>
              </a:cxn>
              <a:cxn ang="0">
                <a:pos x="338" y="240"/>
              </a:cxn>
              <a:cxn ang="0">
                <a:pos x="338" y="332"/>
              </a:cxn>
              <a:cxn ang="0">
                <a:pos x="351" y="348"/>
              </a:cxn>
              <a:cxn ang="0">
                <a:pos x="346" y="405"/>
              </a:cxn>
              <a:cxn ang="0">
                <a:pos x="171" y="433"/>
              </a:cxn>
              <a:cxn ang="0">
                <a:pos x="127" y="406"/>
              </a:cxn>
              <a:cxn ang="0">
                <a:pos x="136" y="372"/>
              </a:cxn>
              <a:cxn ang="0">
                <a:pos x="115" y="334"/>
              </a:cxn>
              <a:cxn ang="0">
                <a:pos x="96" y="288"/>
              </a:cxn>
              <a:cxn ang="0">
                <a:pos x="47" y="241"/>
              </a:cxn>
              <a:cxn ang="0">
                <a:pos x="16" y="241"/>
              </a:cxn>
              <a:cxn ang="0">
                <a:pos x="16" y="177"/>
              </a:cxn>
              <a:cxn ang="0">
                <a:pos x="0" y="153"/>
              </a:cxn>
              <a:cxn ang="0">
                <a:pos x="35" y="116"/>
              </a:cxn>
              <a:cxn ang="0">
                <a:pos x="27" y="29"/>
              </a:cxn>
            </a:cxnLst>
            <a:rect l="0" t="0" r="r" b="b"/>
            <a:pathLst>
              <a:path w="370" h="433">
                <a:moveTo>
                  <a:pt x="27" y="29"/>
                </a:moveTo>
                <a:lnTo>
                  <a:pt x="55" y="26"/>
                </a:lnTo>
                <a:lnTo>
                  <a:pt x="80" y="26"/>
                </a:lnTo>
                <a:lnTo>
                  <a:pt x="96" y="0"/>
                </a:lnTo>
                <a:lnTo>
                  <a:pt x="108" y="32"/>
                </a:lnTo>
                <a:lnTo>
                  <a:pt x="148" y="32"/>
                </a:lnTo>
                <a:lnTo>
                  <a:pt x="169" y="61"/>
                </a:lnTo>
                <a:lnTo>
                  <a:pt x="211" y="53"/>
                </a:lnTo>
                <a:lnTo>
                  <a:pt x="238" y="72"/>
                </a:lnTo>
                <a:lnTo>
                  <a:pt x="290" y="85"/>
                </a:lnTo>
                <a:lnTo>
                  <a:pt x="300" y="108"/>
                </a:lnTo>
                <a:lnTo>
                  <a:pt x="326" y="109"/>
                </a:lnTo>
                <a:lnTo>
                  <a:pt x="318" y="132"/>
                </a:lnTo>
                <a:lnTo>
                  <a:pt x="327" y="157"/>
                </a:lnTo>
                <a:lnTo>
                  <a:pt x="310" y="189"/>
                </a:lnTo>
                <a:lnTo>
                  <a:pt x="322" y="196"/>
                </a:lnTo>
                <a:lnTo>
                  <a:pt x="351" y="161"/>
                </a:lnTo>
                <a:lnTo>
                  <a:pt x="350" y="149"/>
                </a:lnTo>
                <a:lnTo>
                  <a:pt x="362" y="144"/>
                </a:lnTo>
                <a:lnTo>
                  <a:pt x="370" y="161"/>
                </a:lnTo>
                <a:lnTo>
                  <a:pt x="347" y="185"/>
                </a:lnTo>
                <a:lnTo>
                  <a:pt x="338" y="240"/>
                </a:lnTo>
                <a:lnTo>
                  <a:pt x="338" y="332"/>
                </a:lnTo>
                <a:lnTo>
                  <a:pt x="351" y="348"/>
                </a:lnTo>
                <a:lnTo>
                  <a:pt x="346" y="405"/>
                </a:lnTo>
                <a:lnTo>
                  <a:pt x="171" y="433"/>
                </a:lnTo>
                <a:lnTo>
                  <a:pt x="127" y="406"/>
                </a:lnTo>
                <a:lnTo>
                  <a:pt x="136" y="372"/>
                </a:lnTo>
                <a:lnTo>
                  <a:pt x="115" y="334"/>
                </a:lnTo>
                <a:lnTo>
                  <a:pt x="96" y="288"/>
                </a:lnTo>
                <a:lnTo>
                  <a:pt x="47" y="241"/>
                </a:lnTo>
                <a:lnTo>
                  <a:pt x="16" y="241"/>
                </a:lnTo>
                <a:lnTo>
                  <a:pt x="16" y="177"/>
                </a:lnTo>
                <a:lnTo>
                  <a:pt x="0" y="153"/>
                </a:lnTo>
                <a:lnTo>
                  <a:pt x="35" y="116"/>
                </a:lnTo>
                <a:lnTo>
                  <a:pt x="27" y="29"/>
                </a:lnTo>
                <a:close/>
              </a:path>
            </a:pathLst>
          </a:custGeom>
          <a:solidFill>
            <a:schemeClr val="bg1"/>
          </a:solid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9" name="Freeform 38"/>
          <p:cNvSpPr>
            <a:spLocks/>
          </p:cNvSpPr>
          <p:nvPr/>
        </p:nvSpPr>
        <p:spPr bwMode="auto">
          <a:xfrm>
            <a:off x="4548606" y="1951733"/>
            <a:ext cx="666750" cy="447675"/>
          </a:xfrm>
          <a:custGeom>
            <a:avLst/>
            <a:gdLst/>
            <a:ahLst/>
            <a:cxnLst>
              <a:cxn ang="0">
                <a:pos x="6" y="15"/>
              </a:cxn>
              <a:cxn ang="0">
                <a:pos x="0" y="64"/>
              </a:cxn>
              <a:cxn ang="0">
                <a:pos x="9" y="116"/>
              </a:cxn>
              <a:cxn ang="0">
                <a:pos x="49" y="223"/>
              </a:cxn>
              <a:cxn ang="0">
                <a:pos x="71" y="280"/>
              </a:cxn>
              <a:cxn ang="0">
                <a:pos x="324" y="267"/>
              </a:cxn>
              <a:cxn ang="0">
                <a:pos x="365" y="280"/>
              </a:cxn>
              <a:cxn ang="0">
                <a:pos x="390" y="225"/>
              </a:cxn>
              <a:cxn ang="0">
                <a:pos x="381" y="187"/>
              </a:cxn>
              <a:cxn ang="0">
                <a:pos x="424" y="179"/>
              </a:cxn>
              <a:cxn ang="0">
                <a:pos x="429" y="118"/>
              </a:cxn>
              <a:cxn ang="0">
                <a:pos x="404" y="91"/>
              </a:cxn>
              <a:cxn ang="0">
                <a:pos x="360" y="64"/>
              </a:cxn>
              <a:cxn ang="0">
                <a:pos x="369" y="27"/>
              </a:cxn>
              <a:cxn ang="0">
                <a:pos x="350" y="0"/>
              </a:cxn>
              <a:cxn ang="0">
                <a:pos x="256" y="4"/>
              </a:cxn>
              <a:cxn ang="0">
                <a:pos x="160" y="8"/>
              </a:cxn>
              <a:cxn ang="0">
                <a:pos x="6" y="15"/>
              </a:cxn>
            </a:cxnLst>
            <a:rect l="0" t="0" r="r" b="b"/>
            <a:pathLst>
              <a:path w="429" h="280">
                <a:moveTo>
                  <a:pt x="6" y="15"/>
                </a:moveTo>
                <a:lnTo>
                  <a:pt x="0" y="64"/>
                </a:lnTo>
                <a:lnTo>
                  <a:pt x="9" y="116"/>
                </a:lnTo>
                <a:lnTo>
                  <a:pt x="49" y="223"/>
                </a:lnTo>
                <a:lnTo>
                  <a:pt x="71" y="280"/>
                </a:lnTo>
                <a:lnTo>
                  <a:pt x="324" y="267"/>
                </a:lnTo>
                <a:lnTo>
                  <a:pt x="365" y="280"/>
                </a:lnTo>
                <a:lnTo>
                  <a:pt x="390" y="225"/>
                </a:lnTo>
                <a:lnTo>
                  <a:pt x="381" y="187"/>
                </a:lnTo>
                <a:lnTo>
                  <a:pt x="424" y="179"/>
                </a:lnTo>
                <a:lnTo>
                  <a:pt x="429" y="118"/>
                </a:lnTo>
                <a:lnTo>
                  <a:pt x="404" y="91"/>
                </a:lnTo>
                <a:lnTo>
                  <a:pt x="360" y="64"/>
                </a:lnTo>
                <a:lnTo>
                  <a:pt x="369" y="27"/>
                </a:lnTo>
                <a:lnTo>
                  <a:pt x="350" y="0"/>
                </a:lnTo>
                <a:lnTo>
                  <a:pt x="256" y="4"/>
                </a:lnTo>
                <a:lnTo>
                  <a:pt x="160" y="8"/>
                </a:lnTo>
                <a:lnTo>
                  <a:pt x="6" y="15"/>
                </a:lnTo>
                <a:close/>
              </a:path>
            </a:pathLst>
          </a:custGeom>
          <a:solidFill>
            <a:schemeClr val="bg1"/>
          </a:solid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0" name="Freeform 39"/>
          <p:cNvSpPr>
            <a:spLocks/>
          </p:cNvSpPr>
          <p:nvPr/>
        </p:nvSpPr>
        <p:spPr bwMode="auto">
          <a:xfrm>
            <a:off x="5135981" y="1305621"/>
            <a:ext cx="617538" cy="276225"/>
          </a:xfrm>
          <a:custGeom>
            <a:avLst/>
            <a:gdLst/>
            <a:ahLst/>
            <a:cxnLst>
              <a:cxn ang="0">
                <a:pos x="0" y="94"/>
              </a:cxn>
              <a:cxn ang="0">
                <a:pos x="89" y="0"/>
              </a:cxn>
              <a:cxn ang="0">
                <a:pos x="73" y="39"/>
              </a:cxn>
              <a:cxn ang="0">
                <a:pos x="85" y="51"/>
              </a:cxn>
              <a:cxn ang="0">
                <a:pos x="113" y="35"/>
              </a:cxn>
              <a:cxn ang="0">
                <a:pos x="175" y="59"/>
              </a:cxn>
              <a:cxn ang="0">
                <a:pos x="201" y="39"/>
              </a:cxn>
              <a:cxn ang="0">
                <a:pos x="283" y="28"/>
              </a:cxn>
              <a:cxn ang="0">
                <a:pos x="299" y="52"/>
              </a:cxn>
              <a:cxn ang="0">
                <a:pos x="331" y="47"/>
              </a:cxn>
              <a:cxn ang="0">
                <a:pos x="394" y="72"/>
              </a:cxn>
              <a:cxn ang="0">
                <a:pos x="398" y="90"/>
              </a:cxn>
              <a:cxn ang="0">
                <a:pos x="330" y="106"/>
              </a:cxn>
              <a:cxn ang="0">
                <a:pos x="310" y="94"/>
              </a:cxn>
              <a:cxn ang="0">
                <a:pos x="276" y="98"/>
              </a:cxn>
              <a:cxn ang="0">
                <a:pos x="236" y="122"/>
              </a:cxn>
              <a:cxn ang="0">
                <a:pos x="217" y="124"/>
              </a:cxn>
              <a:cxn ang="0">
                <a:pos x="202" y="106"/>
              </a:cxn>
              <a:cxn ang="0">
                <a:pos x="180" y="170"/>
              </a:cxn>
              <a:cxn ang="0">
                <a:pos x="155" y="172"/>
              </a:cxn>
              <a:cxn ang="0">
                <a:pos x="144" y="146"/>
              </a:cxn>
              <a:cxn ang="0">
                <a:pos x="91" y="134"/>
              </a:cxn>
              <a:cxn ang="0">
                <a:pos x="66" y="116"/>
              </a:cxn>
              <a:cxn ang="0">
                <a:pos x="22" y="122"/>
              </a:cxn>
              <a:cxn ang="0">
                <a:pos x="0" y="94"/>
              </a:cxn>
            </a:cxnLst>
            <a:rect l="0" t="0" r="r" b="b"/>
            <a:pathLst>
              <a:path w="398" h="172">
                <a:moveTo>
                  <a:pt x="0" y="94"/>
                </a:moveTo>
                <a:lnTo>
                  <a:pt x="89" y="0"/>
                </a:lnTo>
                <a:lnTo>
                  <a:pt x="73" y="39"/>
                </a:lnTo>
                <a:lnTo>
                  <a:pt x="85" y="51"/>
                </a:lnTo>
                <a:lnTo>
                  <a:pt x="113" y="35"/>
                </a:lnTo>
                <a:lnTo>
                  <a:pt x="175" y="59"/>
                </a:lnTo>
                <a:lnTo>
                  <a:pt x="201" y="39"/>
                </a:lnTo>
                <a:lnTo>
                  <a:pt x="283" y="28"/>
                </a:lnTo>
                <a:lnTo>
                  <a:pt x="299" y="52"/>
                </a:lnTo>
                <a:lnTo>
                  <a:pt x="331" y="47"/>
                </a:lnTo>
                <a:lnTo>
                  <a:pt x="394" y="72"/>
                </a:lnTo>
                <a:lnTo>
                  <a:pt x="398" y="90"/>
                </a:lnTo>
                <a:lnTo>
                  <a:pt x="330" y="106"/>
                </a:lnTo>
                <a:lnTo>
                  <a:pt x="310" y="94"/>
                </a:lnTo>
                <a:lnTo>
                  <a:pt x="276" y="98"/>
                </a:lnTo>
                <a:lnTo>
                  <a:pt x="236" y="122"/>
                </a:lnTo>
                <a:lnTo>
                  <a:pt x="217" y="124"/>
                </a:lnTo>
                <a:lnTo>
                  <a:pt x="202" y="106"/>
                </a:lnTo>
                <a:lnTo>
                  <a:pt x="180" y="170"/>
                </a:lnTo>
                <a:lnTo>
                  <a:pt x="155" y="172"/>
                </a:lnTo>
                <a:lnTo>
                  <a:pt x="144" y="146"/>
                </a:lnTo>
                <a:lnTo>
                  <a:pt x="91" y="134"/>
                </a:lnTo>
                <a:lnTo>
                  <a:pt x="66" y="116"/>
                </a:lnTo>
                <a:lnTo>
                  <a:pt x="22" y="122"/>
                </a:lnTo>
                <a:lnTo>
                  <a:pt x="0" y="94"/>
                </a:lnTo>
                <a:close/>
              </a:path>
            </a:pathLst>
          </a:custGeom>
          <a:solidFill>
            <a:schemeClr val="bg1"/>
          </a:solid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1" name="Freeform 40"/>
          <p:cNvSpPr>
            <a:spLocks/>
          </p:cNvSpPr>
          <p:nvPr/>
        </p:nvSpPr>
        <p:spPr bwMode="auto">
          <a:xfrm>
            <a:off x="5564606" y="1499296"/>
            <a:ext cx="441325" cy="619125"/>
          </a:xfrm>
          <a:custGeom>
            <a:avLst/>
            <a:gdLst/>
            <a:ahLst/>
            <a:cxnLst>
              <a:cxn ang="0">
                <a:pos x="71" y="16"/>
              </a:cxn>
              <a:cxn ang="0">
                <a:pos x="82" y="40"/>
              </a:cxn>
              <a:cxn ang="0">
                <a:pos x="62" y="55"/>
              </a:cxn>
              <a:cxn ang="0">
                <a:pos x="61" y="116"/>
              </a:cxn>
              <a:cxn ang="0">
                <a:pos x="50" y="76"/>
              </a:cxn>
              <a:cxn ang="0">
                <a:pos x="9" y="115"/>
              </a:cxn>
              <a:cxn ang="0">
                <a:pos x="0" y="225"/>
              </a:cxn>
              <a:cxn ang="0">
                <a:pos x="26" y="280"/>
              </a:cxn>
              <a:cxn ang="0">
                <a:pos x="29" y="308"/>
              </a:cxn>
              <a:cxn ang="0">
                <a:pos x="30" y="330"/>
              </a:cxn>
              <a:cxn ang="0">
                <a:pos x="29" y="350"/>
              </a:cxn>
              <a:cxn ang="0">
                <a:pos x="23" y="386"/>
              </a:cxn>
              <a:cxn ang="0">
                <a:pos x="135" y="380"/>
              </a:cxn>
              <a:cxn ang="0">
                <a:pos x="283" y="366"/>
              </a:cxn>
              <a:cxn ang="0">
                <a:pos x="256" y="358"/>
              </a:cxn>
              <a:cxn ang="0">
                <a:pos x="241" y="338"/>
              </a:cxn>
              <a:cxn ang="0">
                <a:pos x="264" y="321"/>
              </a:cxn>
              <a:cxn ang="0">
                <a:pos x="264" y="300"/>
              </a:cxn>
              <a:cxn ang="0">
                <a:pos x="253" y="281"/>
              </a:cxn>
              <a:cxn ang="0">
                <a:pos x="264" y="268"/>
              </a:cxn>
              <a:cxn ang="0">
                <a:pos x="284" y="269"/>
              </a:cxn>
              <a:cxn ang="0">
                <a:pos x="280" y="216"/>
              </a:cxn>
              <a:cxn ang="0">
                <a:pos x="275" y="184"/>
              </a:cxn>
              <a:cxn ang="0">
                <a:pos x="263" y="164"/>
              </a:cxn>
              <a:cxn ang="0">
                <a:pos x="251" y="152"/>
              </a:cxn>
              <a:cxn ang="0">
                <a:pos x="232" y="148"/>
              </a:cxn>
              <a:cxn ang="0">
                <a:pos x="215" y="148"/>
              </a:cxn>
              <a:cxn ang="0">
                <a:pos x="196" y="173"/>
              </a:cxn>
              <a:cxn ang="0">
                <a:pos x="184" y="181"/>
              </a:cxn>
              <a:cxn ang="0">
                <a:pos x="176" y="184"/>
              </a:cxn>
              <a:cxn ang="0">
                <a:pos x="167" y="180"/>
              </a:cxn>
              <a:cxn ang="0">
                <a:pos x="164" y="168"/>
              </a:cxn>
              <a:cxn ang="0">
                <a:pos x="167" y="160"/>
              </a:cxn>
              <a:cxn ang="0">
                <a:pos x="175" y="152"/>
              </a:cxn>
              <a:cxn ang="0">
                <a:pos x="183" y="148"/>
              </a:cxn>
              <a:cxn ang="0">
                <a:pos x="191" y="147"/>
              </a:cxn>
              <a:cxn ang="0">
                <a:pos x="191" y="132"/>
              </a:cxn>
              <a:cxn ang="0">
                <a:pos x="212" y="116"/>
              </a:cxn>
              <a:cxn ang="0">
                <a:pos x="191" y="65"/>
              </a:cxn>
              <a:cxn ang="0">
                <a:pos x="191" y="41"/>
              </a:cxn>
              <a:cxn ang="0">
                <a:pos x="155" y="32"/>
              </a:cxn>
              <a:cxn ang="0">
                <a:pos x="103" y="0"/>
              </a:cxn>
              <a:cxn ang="0">
                <a:pos x="71" y="16"/>
              </a:cxn>
            </a:cxnLst>
            <a:rect l="0" t="0" r="r" b="b"/>
            <a:pathLst>
              <a:path w="284" h="386">
                <a:moveTo>
                  <a:pt x="71" y="16"/>
                </a:moveTo>
                <a:lnTo>
                  <a:pt x="82" y="40"/>
                </a:lnTo>
                <a:lnTo>
                  <a:pt x="62" y="55"/>
                </a:lnTo>
                <a:lnTo>
                  <a:pt x="61" y="116"/>
                </a:lnTo>
                <a:lnTo>
                  <a:pt x="50" y="76"/>
                </a:lnTo>
                <a:lnTo>
                  <a:pt x="9" y="115"/>
                </a:lnTo>
                <a:lnTo>
                  <a:pt x="0" y="225"/>
                </a:lnTo>
                <a:lnTo>
                  <a:pt x="26" y="280"/>
                </a:lnTo>
                <a:lnTo>
                  <a:pt x="29" y="308"/>
                </a:lnTo>
                <a:lnTo>
                  <a:pt x="30" y="330"/>
                </a:lnTo>
                <a:lnTo>
                  <a:pt x="29" y="350"/>
                </a:lnTo>
                <a:lnTo>
                  <a:pt x="23" y="386"/>
                </a:lnTo>
                <a:lnTo>
                  <a:pt x="135" y="380"/>
                </a:lnTo>
                <a:lnTo>
                  <a:pt x="283" y="366"/>
                </a:lnTo>
                <a:lnTo>
                  <a:pt x="256" y="358"/>
                </a:lnTo>
                <a:lnTo>
                  <a:pt x="241" y="338"/>
                </a:lnTo>
                <a:lnTo>
                  <a:pt x="264" y="321"/>
                </a:lnTo>
                <a:lnTo>
                  <a:pt x="264" y="300"/>
                </a:lnTo>
                <a:lnTo>
                  <a:pt x="253" y="281"/>
                </a:lnTo>
                <a:lnTo>
                  <a:pt x="264" y="268"/>
                </a:lnTo>
                <a:lnTo>
                  <a:pt x="284" y="269"/>
                </a:lnTo>
                <a:lnTo>
                  <a:pt x="280" y="216"/>
                </a:lnTo>
                <a:lnTo>
                  <a:pt x="275" y="184"/>
                </a:lnTo>
                <a:lnTo>
                  <a:pt x="263" y="164"/>
                </a:lnTo>
                <a:lnTo>
                  <a:pt x="251" y="152"/>
                </a:lnTo>
                <a:lnTo>
                  <a:pt x="232" y="148"/>
                </a:lnTo>
                <a:lnTo>
                  <a:pt x="215" y="148"/>
                </a:lnTo>
                <a:lnTo>
                  <a:pt x="196" y="173"/>
                </a:lnTo>
                <a:lnTo>
                  <a:pt x="184" y="181"/>
                </a:lnTo>
                <a:lnTo>
                  <a:pt x="176" y="184"/>
                </a:lnTo>
                <a:lnTo>
                  <a:pt x="167" y="180"/>
                </a:lnTo>
                <a:lnTo>
                  <a:pt x="164" y="168"/>
                </a:lnTo>
                <a:lnTo>
                  <a:pt x="167" y="160"/>
                </a:lnTo>
                <a:lnTo>
                  <a:pt x="175" y="152"/>
                </a:lnTo>
                <a:lnTo>
                  <a:pt x="183" y="148"/>
                </a:lnTo>
                <a:lnTo>
                  <a:pt x="191" y="147"/>
                </a:lnTo>
                <a:lnTo>
                  <a:pt x="191" y="132"/>
                </a:lnTo>
                <a:lnTo>
                  <a:pt x="212" y="116"/>
                </a:lnTo>
                <a:lnTo>
                  <a:pt x="191" y="65"/>
                </a:lnTo>
                <a:lnTo>
                  <a:pt x="191" y="41"/>
                </a:lnTo>
                <a:lnTo>
                  <a:pt x="155" y="32"/>
                </a:lnTo>
                <a:lnTo>
                  <a:pt x="103" y="0"/>
                </a:lnTo>
                <a:lnTo>
                  <a:pt x="71" y="16"/>
                </a:lnTo>
                <a:close/>
              </a:path>
            </a:pathLst>
          </a:custGeom>
          <a:solidFill>
            <a:schemeClr val="bg1"/>
          </a:solid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2" name="Freeform 41"/>
          <p:cNvSpPr>
            <a:spLocks/>
          </p:cNvSpPr>
          <p:nvPr/>
        </p:nvSpPr>
        <p:spPr bwMode="auto">
          <a:xfrm>
            <a:off x="5083594" y="2046983"/>
            <a:ext cx="477837" cy="815975"/>
          </a:xfrm>
          <a:custGeom>
            <a:avLst/>
            <a:gdLst/>
            <a:ahLst/>
            <a:cxnLst>
              <a:cxn ang="0">
                <a:pos x="57" y="30"/>
              </a:cxn>
              <a:cxn ang="0">
                <a:pos x="234" y="0"/>
              </a:cxn>
              <a:cxn ang="0">
                <a:pos x="262" y="63"/>
              </a:cxn>
              <a:cxn ang="0">
                <a:pos x="298" y="324"/>
              </a:cxn>
              <a:cxn ang="0">
                <a:pos x="308" y="359"/>
              </a:cxn>
              <a:cxn ang="0">
                <a:pos x="280" y="428"/>
              </a:cxn>
              <a:cxn ang="0">
                <a:pos x="280" y="476"/>
              </a:cxn>
              <a:cxn ang="0">
                <a:pos x="248" y="470"/>
              </a:cxn>
              <a:cxn ang="0">
                <a:pos x="250" y="510"/>
              </a:cxn>
              <a:cxn ang="0">
                <a:pos x="216" y="494"/>
              </a:cxn>
              <a:cxn ang="0">
                <a:pos x="199" y="500"/>
              </a:cxn>
              <a:cxn ang="0">
                <a:pos x="174" y="496"/>
              </a:cxn>
              <a:cxn ang="0">
                <a:pos x="155" y="434"/>
              </a:cxn>
              <a:cxn ang="0">
                <a:pos x="119" y="416"/>
              </a:cxn>
              <a:cxn ang="0">
                <a:pos x="119" y="351"/>
              </a:cxn>
              <a:cxn ang="0">
                <a:pos x="84" y="359"/>
              </a:cxn>
              <a:cxn ang="0">
                <a:pos x="64" y="311"/>
              </a:cxn>
              <a:cxn ang="0">
                <a:pos x="0" y="255"/>
              </a:cxn>
              <a:cxn ang="0">
                <a:pos x="46" y="167"/>
              </a:cxn>
              <a:cxn ang="0">
                <a:pos x="33" y="126"/>
              </a:cxn>
              <a:cxn ang="0">
                <a:pos x="80" y="118"/>
              </a:cxn>
              <a:cxn ang="0">
                <a:pos x="84" y="60"/>
              </a:cxn>
              <a:cxn ang="0">
                <a:pos x="57" y="30"/>
              </a:cxn>
            </a:cxnLst>
            <a:rect l="0" t="0" r="r" b="b"/>
            <a:pathLst>
              <a:path w="308" h="510">
                <a:moveTo>
                  <a:pt x="57" y="30"/>
                </a:moveTo>
                <a:lnTo>
                  <a:pt x="234" y="0"/>
                </a:lnTo>
                <a:lnTo>
                  <a:pt x="262" y="63"/>
                </a:lnTo>
                <a:lnTo>
                  <a:pt x="298" y="324"/>
                </a:lnTo>
                <a:lnTo>
                  <a:pt x="308" y="359"/>
                </a:lnTo>
                <a:lnTo>
                  <a:pt x="280" y="428"/>
                </a:lnTo>
                <a:lnTo>
                  <a:pt x="280" y="476"/>
                </a:lnTo>
                <a:lnTo>
                  <a:pt x="248" y="470"/>
                </a:lnTo>
                <a:lnTo>
                  <a:pt x="250" y="510"/>
                </a:lnTo>
                <a:lnTo>
                  <a:pt x="216" y="494"/>
                </a:lnTo>
                <a:lnTo>
                  <a:pt x="199" y="500"/>
                </a:lnTo>
                <a:lnTo>
                  <a:pt x="174" y="496"/>
                </a:lnTo>
                <a:lnTo>
                  <a:pt x="155" y="434"/>
                </a:lnTo>
                <a:lnTo>
                  <a:pt x="119" y="416"/>
                </a:lnTo>
                <a:lnTo>
                  <a:pt x="119" y="351"/>
                </a:lnTo>
                <a:lnTo>
                  <a:pt x="84" y="359"/>
                </a:lnTo>
                <a:lnTo>
                  <a:pt x="64" y="311"/>
                </a:lnTo>
                <a:lnTo>
                  <a:pt x="0" y="255"/>
                </a:lnTo>
                <a:lnTo>
                  <a:pt x="46" y="167"/>
                </a:lnTo>
                <a:lnTo>
                  <a:pt x="33" y="126"/>
                </a:lnTo>
                <a:lnTo>
                  <a:pt x="80" y="118"/>
                </a:lnTo>
                <a:lnTo>
                  <a:pt x="84" y="60"/>
                </a:lnTo>
                <a:lnTo>
                  <a:pt x="57" y="30"/>
                </a:lnTo>
                <a:close/>
              </a:path>
            </a:pathLst>
          </a:custGeom>
          <a:solidFill>
            <a:schemeClr val="bg1"/>
          </a:solid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3" name="Freeform 42"/>
          <p:cNvSpPr>
            <a:spLocks/>
          </p:cNvSpPr>
          <p:nvPr/>
        </p:nvSpPr>
        <p:spPr bwMode="auto">
          <a:xfrm>
            <a:off x="4656556" y="2378771"/>
            <a:ext cx="760413" cy="644525"/>
          </a:xfrm>
          <a:custGeom>
            <a:avLst/>
            <a:gdLst/>
            <a:ahLst/>
            <a:cxnLst>
              <a:cxn ang="0">
                <a:pos x="0" y="13"/>
              </a:cxn>
              <a:cxn ang="0">
                <a:pos x="214" y="0"/>
              </a:cxn>
              <a:cxn ang="0">
                <a:pos x="259" y="0"/>
              </a:cxn>
              <a:cxn ang="0">
                <a:pos x="294" y="12"/>
              </a:cxn>
              <a:cxn ang="0">
                <a:pos x="275" y="46"/>
              </a:cxn>
              <a:cxn ang="0">
                <a:pos x="338" y="104"/>
              </a:cxn>
              <a:cxn ang="0">
                <a:pos x="358" y="152"/>
              </a:cxn>
              <a:cxn ang="0">
                <a:pos x="395" y="140"/>
              </a:cxn>
              <a:cxn ang="0">
                <a:pos x="393" y="207"/>
              </a:cxn>
              <a:cxn ang="0">
                <a:pos x="431" y="227"/>
              </a:cxn>
              <a:cxn ang="0">
                <a:pos x="448" y="287"/>
              </a:cxn>
              <a:cxn ang="0">
                <a:pos x="475" y="293"/>
              </a:cxn>
              <a:cxn ang="0">
                <a:pos x="489" y="318"/>
              </a:cxn>
              <a:cxn ang="0">
                <a:pos x="456" y="353"/>
              </a:cxn>
              <a:cxn ang="0">
                <a:pos x="445" y="393"/>
              </a:cxn>
              <a:cxn ang="0">
                <a:pos x="399" y="403"/>
              </a:cxn>
              <a:cxn ang="0">
                <a:pos x="411" y="359"/>
              </a:cxn>
              <a:cxn ang="0">
                <a:pos x="227" y="375"/>
              </a:cxn>
              <a:cxn ang="0">
                <a:pos x="96" y="391"/>
              </a:cxn>
              <a:cxn ang="0">
                <a:pos x="88" y="349"/>
              </a:cxn>
              <a:cxn ang="0">
                <a:pos x="78" y="219"/>
              </a:cxn>
              <a:cxn ang="0">
                <a:pos x="77" y="149"/>
              </a:cxn>
              <a:cxn ang="0">
                <a:pos x="33" y="117"/>
              </a:cxn>
              <a:cxn ang="0">
                <a:pos x="49" y="88"/>
              </a:cxn>
              <a:cxn ang="0">
                <a:pos x="28" y="72"/>
              </a:cxn>
              <a:cxn ang="0">
                <a:pos x="0" y="13"/>
              </a:cxn>
            </a:cxnLst>
            <a:rect l="0" t="0" r="r" b="b"/>
            <a:pathLst>
              <a:path w="489" h="403">
                <a:moveTo>
                  <a:pt x="0" y="13"/>
                </a:moveTo>
                <a:lnTo>
                  <a:pt x="214" y="0"/>
                </a:lnTo>
                <a:lnTo>
                  <a:pt x="259" y="0"/>
                </a:lnTo>
                <a:lnTo>
                  <a:pt x="294" y="12"/>
                </a:lnTo>
                <a:lnTo>
                  <a:pt x="275" y="46"/>
                </a:lnTo>
                <a:lnTo>
                  <a:pt x="338" y="104"/>
                </a:lnTo>
                <a:lnTo>
                  <a:pt x="358" y="152"/>
                </a:lnTo>
                <a:lnTo>
                  <a:pt x="395" y="140"/>
                </a:lnTo>
                <a:lnTo>
                  <a:pt x="393" y="207"/>
                </a:lnTo>
                <a:lnTo>
                  <a:pt x="431" y="227"/>
                </a:lnTo>
                <a:lnTo>
                  <a:pt x="448" y="287"/>
                </a:lnTo>
                <a:lnTo>
                  <a:pt x="475" y="293"/>
                </a:lnTo>
                <a:lnTo>
                  <a:pt x="489" y="318"/>
                </a:lnTo>
                <a:lnTo>
                  <a:pt x="456" y="353"/>
                </a:lnTo>
                <a:lnTo>
                  <a:pt x="445" y="393"/>
                </a:lnTo>
                <a:lnTo>
                  <a:pt x="399" y="403"/>
                </a:lnTo>
                <a:lnTo>
                  <a:pt x="411" y="359"/>
                </a:lnTo>
                <a:lnTo>
                  <a:pt x="227" y="375"/>
                </a:lnTo>
                <a:lnTo>
                  <a:pt x="96" y="391"/>
                </a:lnTo>
                <a:lnTo>
                  <a:pt x="88" y="349"/>
                </a:lnTo>
                <a:lnTo>
                  <a:pt x="78" y="219"/>
                </a:lnTo>
                <a:lnTo>
                  <a:pt x="77" y="149"/>
                </a:lnTo>
                <a:lnTo>
                  <a:pt x="33" y="117"/>
                </a:lnTo>
                <a:lnTo>
                  <a:pt x="49" y="88"/>
                </a:lnTo>
                <a:lnTo>
                  <a:pt x="28" y="72"/>
                </a:lnTo>
                <a:lnTo>
                  <a:pt x="0" y="13"/>
                </a:lnTo>
                <a:close/>
              </a:path>
            </a:pathLst>
          </a:custGeom>
          <a:solidFill>
            <a:schemeClr val="bg1"/>
          </a:solid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4" name="Freeform 43"/>
          <p:cNvSpPr>
            <a:spLocks/>
          </p:cNvSpPr>
          <p:nvPr/>
        </p:nvSpPr>
        <p:spPr bwMode="auto">
          <a:xfrm>
            <a:off x="5489994" y="2104133"/>
            <a:ext cx="371475" cy="631825"/>
          </a:xfrm>
          <a:custGeom>
            <a:avLst/>
            <a:gdLst/>
            <a:ahLst/>
            <a:cxnLst>
              <a:cxn ang="0">
                <a:pos x="0" y="28"/>
              </a:cxn>
              <a:cxn ang="0">
                <a:pos x="28" y="43"/>
              </a:cxn>
              <a:cxn ang="0">
                <a:pos x="54" y="40"/>
              </a:cxn>
              <a:cxn ang="0">
                <a:pos x="63" y="32"/>
              </a:cxn>
              <a:cxn ang="0">
                <a:pos x="70" y="8"/>
              </a:cxn>
              <a:cxn ang="0">
                <a:pos x="186" y="0"/>
              </a:cxn>
              <a:cxn ang="0">
                <a:pos x="239" y="279"/>
              </a:cxn>
              <a:cxn ang="0">
                <a:pos x="235" y="276"/>
              </a:cxn>
              <a:cxn ang="0">
                <a:pos x="195" y="292"/>
              </a:cxn>
              <a:cxn ang="0">
                <a:pos x="167" y="366"/>
              </a:cxn>
              <a:cxn ang="0">
                <a:pos x="126" y="356"/>
              </a:cxn>
              <a:cxn ang="0">
                <a:pos x="78" y="384"/>
              </a:cxn>
              <a:cxn ang="0">
                <a:pos x="16" y="394"/>
              </a:cxn>
              <a:cxn ang="0">
                <a:pos x="44" y="321"/>
              </a:cxn>
              <a:cxn ang="0">
                <a:pos x="32" y="280"/>
              </a:cxn>
              <a:cxn ang="0">
                <a:pos x="0" y="28"/>
              </a:cxn>
            </a:cxnLst>
            <a:rect l="0" t="0" r="r" b="b"/>
            <a:pathLst>
              <a:path w="239" h="394">
                <a:moveTo>
                  <a:pt x="0" y="28"/>
                </a:moveTo>
                <a:lnTo>
                  <a:pt x="28" y="43"/>
                </a:lnTo>
                <a:lnTo>
                  <a:pt x="54" y="40"/>
                </a:lnTo>
                <a:lnTo>
                  <a:pt x="63" y="32"/>
                </a:lnTo>
                <a:lnTo>
                  <a:pt x="70" y="8"/>
                </a:lnTo>
                <a:lnTo>
                  <a:pt x="186" y="0"/>
                </a:lnTo>
                <a:lnTo>
                  <a:pt x="239" y="279"/>
                </a:lnTo>
                <a:lnTo>
                  <a:pt x="235" y="276"/>
                </a:lnTo>
                <a:lnTo>
                  <a:pt x="195" y="292"/>
                </a:lnTo>
                <a:lnTo>
                  <a:pt x="167" y="366"/>
                </a:lnTo>
                <a:lnTo>
                  <a:pt x="126" y="356"/>
                </a:lnTo>
                <a:lnTo>
                  <a:pt x="78" y="384"/>
                </a:lnTo>
                <a:lnTo>
                  <a:pt x="16" y="394"/>
                </a:lnTo>
                <a:lnTo>
                  <a:pt x="44" y="321"/>
                </a:lnTo>
                <a:lnTo>
                  <a:pt x="32" y="280"/>
                </a:lnTo>
                <a:lnTo>
                  <a:pt x="0" y="28"/>
                </a:lnTo>
                <a:close/>
              </a:path>
            </a:pathLst>
          </a:custGeom>
          <a:solidFill>
            <a:schemeClr val="bg1"/>
          </a:solid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5" name="Freeform 44"/>
          <p:cNvSpPr>
            <a:spLocks/>
          </p:cNvSpPr>
          <p:nvPr/>
        </p:nvSpPr>
        <p:spPr bwMode="auto">
          <a:xfrm>
            <a:off x="5778919" y="1977133"/>
            <a:ext cx="476250" cy="569913"/>
          </a:xfrm>
          <a:custGeom>
            <a:avLst/>
            <a:gdLst/>
            <a:ahLst/>
            <a:cxnLst>
              <a:cxn ang="0">
                <a:pos x="0" y="80"/>
              </a:cxn>
              <a:cxn ang="0">
                <a:pos x="138" y="67"/>
              </a:cxn>
              <a:cxn ang="0">
                <a:pos x="167" y="72"/>
              </a:cxn>
              <a:cxn ang="0">
                <a:pos x="232" y="42"/>
              </a:cxn>
              <a:cxn ang="0">
                <a:pos x="247" y="14"/>
              </a:cxn>
              <a:cxn ang="0">
                <a:pos x="286" y="0"/>
              </a:cxn>
              <a:cxn ang="0">
                <a:pos x="307" y="135"/>
              </a:cxn>
              <a:cxn ang="0">
                <a:pos x="291" y="150"/>
              </a:cxn>
              <a:cxn ang="0">
                <a:pos x="295" y="243"/>
              </a:cxn>
              <a:cxn ang="0">
                <a:pos x="264" y="251"/>
              </a:cxn>
              <a:cxn ang="0">
                <a:pos x="247" y="303"/>
              </a:cxn>
              <a:cxn ang="0">
                <a:pos x="223" y="296"/>
              </a:cxn>
              <a:cxn ang="0">
                <a:pos x="215" y="356"/>
              </a:cxn>
              <a:cxn ang="0">
                <a:pos x="181" y="331"/>
              </a:cxn>
              <a:cxn ang="0">
                <a:pos x="113" y="347"/>
              </a:cxn>
              <a:cxn ang="0">
                <a:pos x="83" y="324"/>
              </a:cxn>
              <a:cxn ang="0">
                <a:pos x="45" y="323"/>
              </a:cxn>
              <a:cxn ang="0">
                <a:pos x="25" y="223"/>
              </a:cxn>
              <a:cxn ang="0">
                <a:pos x="0" y="80"/>
              </a:cxn>
            </a:cxnLst>
            <a:rect l="0" t="0" r="r" b="b"/>
            <a:pathLst>
              <a:path w="307" h="356">
                <a:moveTo>
                  <a:pt x="0" y="80"/>
                </a:moveTo>
                <a:lnTo>
                  <a:pt x="138" y="67"/>
                </a:lnTo>
                <a:lnTo>
                  <a:pt x="167" y="72"/>
                </a:lnTo>
                <a:lnTo>
                  <a:pt x="232" y="42"/>
                </a:lnTo>
                <a:lnTo>
                  <a:pt x="247" y="14"/>
                </a:lnTo>
                <a:lnTo>
                  <a:pt x="286" y="0"/>
                </a:lnTo>
                <a:lnTo>
                  <a:pt x="307" y="135"/>
                </a:lnTo>
                <a:lnTo>
                  <a:pt x="291" y="150"/>
                </a:lnTo>
                <a:lnTo>
                  <a:pt x="295" y="243"/>
                </a:lnTo>
                <a:lnTo>
                  <a:pt x="264" y="251"/>
                </a:lnTo>
                <a:lnTo>
                  <a:pt x="247" y="303"/>
                </a:lnTo>
                <a:lnTo>
                  <a:pt x="223" y="296"/>
                </a:lnTo>
                <a:lnTo>
                  <a:pt x="215" y="356"/>
                </a:lnTo>
                <a:lnTo>
                  <a:pt x="181" y="331"/>
                </a:lnTo>
                <a:lnTo>
                  <a:pt x="113" y="347"/>
                </a:lnTo>
                <a:lnTo>
                  <a:pt x="83" y="324"/>
                </a:lnTo>
                <a:lnTo>
                  <a:pt x="45" y="323"/>
                </a:lnTo>
                <a:lnTo>
                  <a:pt x="25" y="223"/>
                </a:lnTo>
                <a:lnTo>
                  <a:pt x="0" y="80"/>
                </a:lnTo>
                <a:close/>
              </a:path>
            </a:pathLst>
          </a:custGeom>
          <a:solidFill>
            <a:schemeClr val="bg1"/>
          </a:solid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6" name="Freeform 45"/>
          <p:cNvSpPr>
            <a:spLocks/>
          </p:cNvSpPr>
          <p:nvPr/>
        </p:nvSpPr>
        <p:spPr bwMode="auto">
          <a:xfrm>
            <a:off x="5353469" y="2489896"/>
            <a:ext cx="839787" cy="482600"/>
          </a:xfrm>
          <a:custGeom>
            <a:avLst/>
            <a:gdLst/>
            <a:ahLst/>
            <a:cxnLst>
              <a:cxn ang="0">
                <a:pos x="0" y="301"/>
              </a:cxn>
              <a:cxn ang="0">
                <a:pos x="132" y="283"/>
              </a:cxn>
              <a:cxn ang="0">
                <a:pos x="132" y="269"/>
              </a:cxn>
              <a:cxn ang="0">
                <a:pos x="449" y="225"/>
              </a:cxn>
              <a:cxn ang="0">
                <a:pos x="455" y="203"/>
              </a:cxn>
              <a:cxn ang="0">
                <a:pos x="501" y="185"/>
              </a:cxn>
              <a:cxn ang="0">
                <a:pos x="506" y="161"/>
              </a:cxn>
              <a:cxn ang="0">
                <a:pos x="526" y="153"/>
              </a:cxn>
              <a:cxn ang="0">
                <a:pos x="541" y="117"/>
              </a:cxn>
              <a:cxn ang="0">
                <a:pos x="497" y="82"/>
              </a:cxn>
              <a:cxn ang="0">
                <a:pos x="489" y="34"/>
              </a:cxn>
              <a:cxn ang="0">
                <a:pos x="455" y="10"/>
              </a:cxn>
              <a:cxn ang="0">
                <a:pos x="384" y="23"/>
              </a:cxn>
              <a:cxn ang="0">
                <a:pos x="351" y="2"/>
              </a:cxn>
              <a:cxn ang="0">
                <a:pos x="319" y="0"/>
              </a:cxn>
              <a:cxn ang="0">
                <a:pos x="326" y="34"/>
              </a:cxn>
              <a:cxn ang="0">
                <a:pos x="282" y="51"/>
              </a:cxn>
              <a:cxn ang="0">
                <a:pos x="252" y="125"/>
              </a:cxn>
              <a:cxn ang="0">
                <a:pos x="213" y="113"/>
              </a:cxn>
              <a:cxn ang="0">
                <a:pos x="165" y="141"/>
              </a:cxn>
              <a:cxn ang="0">
                <a:pos x="104" y="152"/>
              </a:cxn>
              <a:cxn ang="0">
                <a:pos x="104" y="195"/>
              </a:cxn>
              <a:cxn ang="0">
                <a:pos x="73" y="193"/>
              </a:cxn>
              <a:cxn ang="0">
                <a:pos x="74" y="231"/>
              </a:cxn>
              <a:cxn ang="0">
                <a:pos x="42" y="216"/>
              </a:cxn>
              <a:cxn ang="0">
                <a:pos x="24" y="223"/>
              </a:cxn>
              <a:cxn ang="0">
                <a:pos x="40" y="248"/>
              </a:cxn>
              <a:cxn ang="0">
                <a:pos x="7" y="281"/>
              </a:cxn>
              <a:cxn ang="0">
                <a:pos x="0" y="301"/>
              </a:cxn>
            </a:cxnLst>
            <a:rect l="0" t="0" r="r" b="b"/>
            <a:pathLst>
              <a:path w="541" h="301">
                <a:moveTo>
                  <a:pt x="0" y="301"/>
                </a:moveTo>
                <a:lnTo>
                  <a:pt x="132" y="283"/>
                </a:lnTo>
                <a:lnTo>
                  <a:pt x="132" y="269"/>
                </a:lnTo>
                <a:lnTo>
                  <a:pt x="449" y="225"/>
                </a:lnTo>
                <a:lnTo>
                  <a:pt x="455" y="203"/>
                </a:lnTo>
                <a:lnTo>
                  <a:pt x="501" y="185"/>
                </a:lnTo>
                <a:lnTo>
                  <a:pt x="506" y="161"/>
                </a:lnTo>
                <a:lnTo>
                  <a:pt x="526" y="153"/>
                </a:lnTo>
                <a:lnTo>
                  <a:pt x="541" y="117"/>
                </a:lnTo>
                <a:lnTo>
                  <a:pt x="497" y="82"/>
                </a:lnTo>
                <a:lnTo>
                  <a:pt x="489" y="34"/>
                </a:lnTo>
                <a:lnTo>
                  <a:pt x="455" y="10"/>
                </a:lnTo>
                <a:lnTo>
                  <a:pt x="384" y="23"/>
                </a:lnTo>
                <a:lnTo>
                  <a:pt x="351" y="2"/>
                </a:lnTo>
                <a:lnTo>
                  <a:pt x="319" y="0"/>
                </a:lnTo>
                <a:lnTo>
                  <a:pt x="326" y="34"/>
                </a:lnTo>
                <a:lnTo>
                  <a:pt x="282" y="51"/>
                </a:lnTo>
                <a:lnTo>
                  <a:pt x="252" y="125"/>
                </a:lnTo>
                <a:lnTo>
                  <a:pt x="213" y="113"/>
                </a:lnTo>
                <a:lnTo>
                  <a:pt x="165" y="141"/>
                </a:lnTo>
                <a:lnTo>
                  <a:pt x="104" y="152"/>
                </a:lnTo>
                <a:lnTo>
                  <a:pt x="104" y="195"/>
                </a:lnTo>
                <a:lnTo>
                  <a:pt x="73" y="193"/>
                </a:lnTo>
                <a:lnTo>
                  <a:pt x="74" y="231"/>
                </a:lnTo>
                <a:lnTo>
                  <a:pt x="42" y="216"/>
                </a:lnTo>
                <a:lnTo>
                  <a:pt x="24" y="223"/>
                </a:lnTo>
                <a:lnTo>
                  <a:pt x="40" y="248"/>
                </a:lnTo>
                <a:lnTo>
                  <a:pt x="7" y="281"/>
                </a:lnTo>
                <a:lnTo>
                  <a:pt x="0" y="301"/>
                </a:lnTo>
                <a:close/>
              </a:path>
            </a:pathLst>
          </a:custGeom>
          <a:solidFill>
            <a:schemeClr val="bg1"/>
          </a:solid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7" name="Freeform 46"/>
          <p:cNvSpPr>
            <a:spLocks/>
          </p:cNvSpPr>
          <p:nvPr/>
        </p:nvSpPr>
        <p:spPr bwMode="auto">
          <a:xfrm>
            <a:off x="5297906" y="2802633"/>
            <a:ext cx="966788" cy="363538"/>
          </a:xfrm>
          <a:custGeom>
            <a:avLst/>
            <a:gdLst/>
            <a:ahLst/>
            <a:cxnLst>
              <a:cxn ang="0">
                <a:pos x="37" y="104"/>
              </a:cxn>
              <a:cxn ang="0">
                <a:pos x="37" y="108"/>
              </a:cxn>
              <a:cxn ang="0">
                <a:pos x="27" y="129"/>
              </a:cxn>
              <a:cxn ang="0">
                <a:pos x="39" y="158"/>
              </a:cxn>
              <a:cxn ang="0">
                <a:pos x="0" y="183"/>
              </a:cxn>
              <a:cxn ang="0">
                <a:pos x="8" y="227"/>
              </a:cxn>
              <a:cxn ang="0">
                <a:pos x="172" y="214"/>
              </a:cxn>
              <a:cxn ang="0">
                <a:pos x="366" y="191"/>
              </a:cxn>
              <a:cxn ang="0">
                <a:pos x="463" y="174"/>
              </a:cxn>
              <a:cxn ang="0">
                <a:pos x="483" y="116"/>
              </a:cxn>
              <a:cxn ang="0">
                <a:pos x="517" y="113"/>
              </a:cxn>
              <a:cxn ang="0">
                <a:pos x="623" y="0"/>
              </a:cxn>
              <a:cxn ang="0">
                <a:pos x="485" y="28"/>
              </a:cxn>
              <a:cxn ang="0">
                <a:pos x="164" y="74"/>
              </a:cxn>
              <a:cxn ang="0">
                <a:pos x="166" y="88"/>
              </a:cxn>
              <a:cxn ang="0">
                <a:pos x="37" y="104"/>
              </a:cxn>
            </a:cxnLst>
            <a:rect l="0" t="0" r="r" b="b"/>
            <a:pathLst>
              <a:path w="623" h="227">
                <a:moveTo>
                  <a:pt x="37" y="104"/>
                </a:moveTo>
                <a:lnTo>
                  <a:pt x="37" y="108"/>
                </a:lnTo>
                <a:lnTo>
                  <a:pt x="27" y="129"/>
                </a:lnTo>
                <a:lnTo>
                  <a:pt x="39" y="158"/>
                </a:lnTo>
                <a:lnTo>
                  <a:pt x="0" y="183"/>
                </a:lnTo>
                <a:lnTo>
                  <a:pt x="8" y="227"/>
                </a:lnTo>
                <a:lnTo>
                  <a:pt x="172" y="214"/>
                </a:lnTo>
                <a:lnTo>
                  <a:pt x="366" y="191"/>
                </a:lnTo>
                <a:lnTo>
                  <a:pt x="463" y="174"/>
                </a:lnTo>
                <a:lnTo>
                  <a:pt x="483" y="116"/>
                </a:lnTo>
                <a:lnTo>
                  <a:pt x="517" y="113"/>
                </a:lnTo>
                <a:lnTo>
                  <a:pt x="623" y="0"/>
                </a:lnTo>
                <a:lnTo>
                  <a:pt x="485" y="28"/>
                </a:lnTo>
                <a:lnTo>
                  <a:pt x="164" y="74"/>
                </a:lnTo>
                <a:lnTo>
                  <a:pt x="166" y="88"/>
                </a:lnTo>
                <a:lnTo>
                  <a:pt x="37" y="104"/>
                </a:lnTo>
                <a:close/>
              </a:path>
            </a:pathLst>
          </a:custGeom>
          <a:solidFill>
            <a:schemeClr val="bg1"/>
          </a:solid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8" name="Freeform 47"/>
          <p:cNvSpPr>
            <a:spLocks/>
          </p:cNvSpPr>
          <p:nvPr/>
        </p:nvSpPr>
        <p:spPr bwMode="auto">
          <a:xfrm>
            <a:off x="5202656" y="3139183"/>
            <a:ext cx="396875" cy="714375"/>
          </a:xfrm>
          <a:custGeom>
            <a:avLst/>
            <a:gdLst/>
            <a:ahLst/>
            <a:cxnLst>
              <a:cxn ang="0">
                <a:pos x="72" y="15"/>
              </a:cxn>
              <a:cxn ang="0">
                <a:pos x="33" y="91"/>
              </a:cxn>
              <a:cxn ang="0">
                <a:pos x="0" y="140"/>
              </a:cxn>
              <a:cxn ang="0">
                <a:pos x="11" y="199"/>
              </a:cxn>
              <a:cxn ang="0">
                <a:pos x="50" y="278"/>
              </a:cxn>
              <a:cxn ang="0">
                <a:pos x="20" y="360"/>
              </a:cxn>
              <a:cxn ang="0">
                <a:pos x="7" y="402"/>
              </a:cxn>
              <a:cxn ang="0">
                <a:pos x="155" y="385"/>
              </a:cxn>
              <a:cxn ang="0">
                <a:pos x="162" y="440"/>
              </a:cxn>
              <a:cxn ang="0">
                <a:pos x="193" y="446"/>
              </a:cxn>
              <a:cxn ang="0">
                <a:pos x="201" y="418"/>
              </a:cxn>
              <a:cxn ang="0">
                <a:pos x="255" y="410"/>
              </a:cxn>
              <a:cxn ang="0">
                <a:pos x="243" y="320"/>
              </a:cxn>
              <a:cxn ang="0">
                <a:pos x="240" y="0"/>
              </a:cxn>
              <a:cxn ang="0">
                <a:pos x="72" y="15"/>
              </a:cxn>
            </a:cxnLst>
            <a:rect l="0" t="0" r="r" b="b"/>
            <a:pathLst>
              <a:path w="255" h="446">
                <a:moveTo>
                  <a:pt x="72" y="15"/>
                </a:moveTo>
                <a:lnTo>
                  <a:pt x="33" y="91"/>
                </a:lnTo>
                <a:lnTo>
                  <a:pt x="0" y="140"/>
                </a:lnTo>
                <a:lnTo>
                  <a:pt x="11" y="199"/>
                </a:lnTo>
                <a:lnTo>
                  <a:pt x="50" y="278"/>
                </a:lnTo>
                <a:lnTo>
                  <a:pt x="20" y="360"/>
                </a:lnTo>
                <a:lnTo>
                  <a:pt x="7" y="402"/>
                </a:lnTo>
                <a:lnTo>
                  <a:pt x="155" y="385"/>
                </a:lnTo>
                <a:lnTo>
                  <a:pt x="162" y="440"/>
                </a:lnTo>
                <a:lnTo>
                  <a:pt x="193" y="446"/>
                </a:lnTo>
                <a:lnTo>
                  <a:pt x="201" y="418"/>
                </a:lnTo>
                <a:lnTo>
                  <a:pt x="255" y="410"/>
                </a:lnTo>
                <a:lnTo>
                  <a:pt x="243" y="320"/>
                </a:lnTo>
                <a:lnTo>
                  <a:pt x="240" y="0"/>
                </a:lnTo>
                <a:lnTo>
                  <a:pt x="72" y="15"/>
                </a:lnTo>
                <a:close/>
              </a:path>
            </a:pathLst>
          </a:custGeom>
          <a:solidFill>
            <a:schemeClr val="bg1"/>
          </a:solid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9" name="Freeform 48"/>
          <p:cNvSpPr>
            <a:spLocks/>
          </p:cNvSpPr>
          <p:nvPr/>
        </p:nvSpPr>
        <p:spPr bwMode="auto">
          <a:xfrm>
            <a:off x="5574131" y="3105846"/>
            <a:ext cx="449263" cy="719137"/>
          </a:xfrm>
          <a:custGeom>
            <a:avLst/>
            <a:gdLst/>
            <a:ahLst/>
            <a:cxnLst>
              <a:cxn ang="0">
                <a:pos x="0" y="22"/>
              </a:cxn>
              <a:cxn ang="0">
                <a:pos x="188" y="0"/>
              </a:cxn>
              <a:cxn ang="0">
                <a:pos x="247" y="208"/>
              </a:cxn>
              <a:cxn ang="0">
                <a:pos x="289" y="241"/>
              </a:cxn>
              <a:cxn ang="0">
                <a:pos x="255" y="302"/>
              </a:cxn>
              <a:cxn ang="0">
                <a:pos x="287" y="361"/>
              </a:cxn>
              <a:cxn ang="0">
                <a:pos x="96" y="382"/>
              </a:cxn>
              <a:cxn ang="0">
                <a:pos x="104" y="433"/>
              </a:cxn>
              <a:cxn ang="0">
                <a:pos x="76" y="450"/>
              </a:cxn>
              <a:cxn ang="0">
                <a:pos x="53" y="386"/>
              </a:cxn>
              <a:cxn ang="0">
                <a:pos x="40" y="438"/>
              </a:cxn>
              <a:cxn ang="0">
                <a:pos x="16" y="433"/>
              </a:cxn>
              <a:cxn ang="0">
                <a:pos x="8" y="381"/>
              </a:cxn>
              <a:cxn ang="0">
                <a:pos x="1" y="335"/>
              </a:cxn>
              <a:cxn ang="0">
                <a:pos x="0" y="22"/>
              </a:cxn>
            </a:cxnLst>
            <a:rect l="0" t="0" r="r" b="b"/>
            <a:pathLst>
              <a:path w="289" h="450">
                <a:moveTo>
                  <a:pt x="0" y="22"/>
                </a:moveTo>
                <a:lnTo>
                  <a:pt x="188" y="0"/>
                </a:lnTo>
                <a:lnTo>
                  <a:pt x="247" y="208"/>
                </a:lnTo>
                <a:lnTo>
                  <a:pt x="289" y="241"/>
                </a:lnTo>
                <a:lnTo>
                  <a:pt x="255" y="302"/>
                </a:lnTo>
                <a:lnTo>
                  <a:pt x="287" y="361"/>
                </a:lnTo>
                <a:lnTo>
                  <a:pt x="96" y="382"/>
                </a:lnTo>
                <a:lnTo>
                  <a:pt x="104" y="433"/>
                </a:lnTo>
                <a:lnTo>
                  <a:pt x="76" y="450"/>
                </a:lnTo>
                <a:lnTo>
                  <a:pt x="53" y="386"/>
                </a:lnTo>
                <a:lnTo>
                  <a:pt x="40" y="438"/>
                </a:lnTo>
                <a:lnTo>
                  <a:pt x="16" y="433"/>
                </a:lnTo>
                <a:lnTo>
                  <a:pt x="8" y="381"/>
                </a:lnTo>
                <a:lnTo>
                  <a:pt x="1" y="335"/>
                </a:lnTo>
                <a:lnTo>
                  <a:pt x="0" y="22"/>
                </a:lnTo>
                <a:close/>
              </a:path>
            </a:pathLst>
          </a:custGeom>
          <a:solidFill>
            <a:schemeClr val="bg1"/>
          </a:solid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0" name="Freeform 49"/>
          <p:cNvSpPr>
            <a:spLocks/>
          </p:cNvSpPr>
          <p:nvPr/>
        </p:nvSpPr>
        <p:spPr bwMode="auto">
          <a:xfrm>
            <a:off x="5866231" y="3067746"/>
            <a:ext cx="617538" cy="663575"/>
          </a:xfrm>
          <a:custGeom>
            <a:avLst/>
            <a:gdLst/>
            <a:ahLst/>
            <a:cxnLst>
              <a:cxn ang="0">
                <a:pos x="0" y="25"/>
              </a:cxn>
              <a:cxn ang="0">
                <a:pos x="4" y="25"/>
              </a:cxn>
              <a:cxn ang="0">
                <a:pos x="97" y="8"/>
              </a:cxn>
              <a:cxn ang="0">
                <a:pos x="179" y="0"/>
              </a:cxn>
              <a:cxn ang="0">
                <a:pos x="167" y="21"/>
              </a:cxn>
              <a:cxn ang="0">
                <a:pos x="192" y="21"/>
              </a:cxn>
              <a:cxn ang="0">
                <a:pos x="335" y="149"/>
              </a:cxn>
              <a:cxn ang="0">
                <a:pos x="390" y="232"/>
              </a:cxn>
              <a:cxn ang="0">
                <a:pos x="398" y="288"/>
              </a:cxn>
              <a:cxn ang="0">
                <a:pos x="380" y="301"/>
              </a:cxn>
              <a:cxn ang="0">
                <a:pos x="390" y="357"/>
              </a:cxn>
              <a:cxn ang="0">
                <a:pos x="350" y="360"/>
              </a:cxn>
              <a:cxn ang="0">
                <a:pos x="350" y="408"/>
              </a:cxn>
              <a:cxn ang="0">
                <a:pos x="319" y="384"/>
              </a:cxn>
              <a:cxn ang="0">
                <a:pos x="114" y="414"/>
              </a:cxn>
              <a:cxn ang="0">
                <a:pos x="67" y="325"/>
              </a:cxn>
              <a:cxn ang="0">
                <a:pos x="101" y="264"/>
              </a:cxn>
              <a:cxn ang="0">
                <a:pos x="57" y="233"/>
              </a:cxn>
              <a:cxn ang="0">
                <a:pos x="0" y="25"/>
              </a:cxn>
            </a:cxnLst>
            <a:rect l="0" t="0" r="r" b="b"/>
            <a:pathLst>
              <a:path w="398" h="414">
                <a:moveTo>
                  <a:pt x="0" y="25"/>
                </a:moveTo>
                <a:lnTo>
                  <a:pt x="4" y="25"/>
                </a:lnTo>
                <a:lnTo>
                  <a:pt x="97" y="8"/>
                </a:lnTo>
                <a:lnTo>
                  <a:pt x="179" y="0"/>
                </a:lnTo>
                <a:lnTo>
                  <a:pt x="167" y="21"/>
                </a:lnTo>
                <a:lnTo>
                  <a:pt x="192" y="21"/>
                </a:lnTo>
                <a:lnTo>
                  <a:pt x="335" y="149"/>
                </a:lnTo>
                <a:lnTo>
                  <a:pt x="390" y="232"/>
                </a:lnTo>
                <a:lnTo>
                  <a:pt x="398" y="288"/>
                </a:lnTo>
                <a:lnTo>
                  <a:pt x="380" y="301"/>
                </a:lnTo>
                <a:lnTo>
                  <a:pt x="390" y="357"/>
                </a:lnTo>
                <a:lnTo>
                  <a:pt x="350" y="360"/>
                </a:lnTo>
                <a:lnTo>
                  <a:pt x="350" y="408"/>
                </a:lnTo>
                <a:lnTo>
                  <a:pt x="319" y="384"/>
                </a:lnTo>
                <a:lnTo>
                  <a:pt x="114" y="414"/>
                </a:lnTo>
                <a:lnTo>
                  <a:pt x="67" y="325"/>
                </a:lnTo>
                <a:lnTo>
                  <a:pt x="101" y="264"/>
                </a:lnTo>
                <a:lnTo>
                  <a:pt x="57" y="233"/>
                </a:lnTo>
                <a:lnTo>
                  <a:pt x="0" y="25"/>
                </a:lnTo>
                <a:close/>
              </a:path>
            </a:pathLst>
          </a:custGeom>
          <a:solidFill>
            <a:schemeClr val="bg1"/>
          </a:solid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1" name="Freeform 50"/>
          <p:cNvSpPr>
            <a:spLocks/>
          </p:cNvSpPr>
          <p:nvPr/>
        </p:nvSpPr>
        <p:spPr bwMode="auto">
          <a:xfrm>
            <a:off x="6124994" y="2978846"/>
            <a:ext cx="565150" cy="461962"/>
          </a:xfrm>
          <a:custGeom>
            <a:avLst/>
            <a:gdLst/>
            <a:ahLst/>
            <a:cxnLst>
              <a:cxn ang="0">
                <a:pos x="13" y="52"/>
              </a:cxn>
              <a:cxn ang="0">
                <a:pos x="43" y="24"/>
              </a:cxn>
              <a:cxn ang="0">
                <a:pos x="152" y="0"/>
              </a:cxn>
              <a:cxn ang="0">
                <a:pos x="185" y="16"/>
              </a:cxn>
              <a:cxn ang="0">
                <a:pos x="255" y="4"/>
              </a:cxn>
              <a:cxn ang="0">
                <a:pos x="312" y="46"/>
              </a:cxn>
              <a:cxn ang="0">
                <a:pos x="364" y="77"/>
              </a:cxn>
              <a:cxn ang="0">
                <a:pos x="335" y="164"/>
              </a:cxn>
              <a:cxn ang="0">
                <a:pos x="291" y="208"/>
              </a:cxn>
              <a:cxn ang="0">
                <a:pos x="243" y="221"/>
              </a:cxn>
              <a:cxn ang="0">
                <a:pos x="253" y="256"/>
              </a:cxn>
              <a:cxn ang="0">
                <a:pos x="223" y="289"/>
              </a:cxn>
              <a:cxn ang="0">
                <a:pos x="168" y="208"/>
              </a:cxn>
              <a:cxn ang="0">
                <a:pos x="24" y="77"/>
              </a:cxn>
              <a:cxn ang="0">
                <a:pos x="0" y="77"/>
              </a:cxn>
              <a:cxn ang="0">
                <a:pos x="13" y="52"/>
              </a:cxn>
            </a:cxnLst>
            <a:rect l="0" t="0" r="r" b="b"/>
            <a:pathLst>
              <a:path w="364" h="289">
                <a:moveTo>
                  <a:pt x="13" y="52"/>
                </a:moveTo>
                <a:lnTo>
                  <a:pt x="43" y="24"/>
                </a:lnTo>
                <a:lnTo>
                  <a:pt x="152" y="0"/>
                </a:lnTo>
                <a:lnTo>
                  <a:pt x="185" y="16"/>
                </a:lnTo>
                <a:lnTo>
                  <a:pt x="255" y="4"/>
                </a:lnTo>
                <a:lnTo>
                  <a:pt x="312" y="46"/>
                </a:lnTo>
                <a:lnTo>
                  <a:pt x="364" y="77"/>
                </a:lnTo>
                <a:lnTo>
                  <a:pt x="335" y="164"/>
                </a:lnTo>
                <a:lnTo>
                  <a:pt x="291" y="208"/>
                </a:lnTo>
                <a:lnTo>
                  <a:pt x="243" y="221"/>
                </a:lnTo>
                <a:lnTo>
                  <a:pt x="253" y="256"/>
                </a:lnTo>
                <a:lnTo>
                  <a:pt x="223" y="289"/>
                </a:lnTo>
                <a:lnTo>
                  <a:pt x="168" y="208"/>
                </a:lnTo>
                <a:lnTo>
                  <a:pt x="24" y="77"/>
                </a:lnTo>
                <a:lnTo>
                  <a:pt x="0" y="77"/>
                </a:lnTo>
                <a:lnTo>
                  <a:pt x="13" y="52"/>
                </a:lnTo>
                <a:close/>
              </a:path>
            </a:pathLst>
          </a:custGeom>
          <a:solidFill>
            <a:schemeClr val="bg1"/>
          </a:solid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2" name="Freeform 51"/>
          <p:cNvSpPr>
            <a:spLocks/>
          </p:cNvSpPr>
          <p:nvPr/>
        </p:nvSpPr>
        <p:spPr bwMode="auto">
          <a:xfrm>
            <a:off x="5723356" y="3639246"/>
            <a:ext cx="1058863" cy="741362"/>
          </a:xfrm>
          <a:custGeom>
            <a:avLst/>
            <a:gdLst/>
            <a:ahLst/>
            <a:cxnLst>
              <a:cxn ang="0">
                <a:pos x="0" y="45"/>
              </a:cxn>
              <a:cxn ang="0">
                <a:pos x="187" y="27"/>
              </a:cxn>
              <a:cxn ang="0">
                <a:pos x="207" y="57"/>
              </a:cxn>
              <a:cxn ang="0">
                <a:pos x="408" y="27"/>
              </a:cxn>
              <a:cxn ang="0">
                <a:pos x="442" y="52"/>
              </a:cxn>
              <a:cxn ang="0">
                <a:pos x="442" y="4"/>
              </a:cxn>
              <a:cxn ang="0">
                <a:pos x="440" y="0"/>
              </a:cxn>
              <a:cxn ang="0">
                <a:pos x="480" y="3"/>
              </a:cxn>
              <a:cxn ang="0">
                <a:pos x="522" y="75"/>
              </a:cxn>
              <a:cxn ang="0">
                <a:pos x="590" y="172"/>
              </a:cxn>
              <a:cxn ang="0">
                <a:pos x="623" y="256"/>
              </a:cxn>
              <a:cxn ang="0">
                <a:pos x="674" y="314"/>
              </a:cxn>
              <a:cxn ang="0">
                <a:pos x="682" y="399"/>
              </a:cxn>
              <a:cxn ang="0">
                <a:pos x="666" y="450"/>
              </a:cxn>
              <a:cxn ang="0">
                <a:pos x="594" y="463"/>
              </a:cxn>
              <a:cxn ang="0">
                <a:pos x="582" y="442"/>
              </a:cxn>
              <a:cxn ang="0">
                <a:pos x="532" y="411"/>
              </a:cxn>
              <a:cxn ang="0">
                <a:pos x="516" y="380"/>
              </a:cxn>
              <a:cxn ang="0">
                <a:pos x="502" y="368"/>
              </a:cxn>
              <a:cxn ang="0">
                <a:pos x="494" y="338"/>
              </a:cxn>
              <a:cxn ang="0">
                <a:pos x="482" y="346"/>
              </a:cxn>
              <a:cxn ang="0">
                <a:pos x="442" y="308"/>
              </a:cxn>
              <a:cxn ang="0">
                <a:pos x="452" y="272"/>
              </a:cxn>
              <a:cxn ang="0">
                <a:pos x="442" y="252"/>
              </a:cxn>
              <a:cxn ang="0">
                <a:pos x="431" y="258"/>
              </a:cxn>
              <a:cxn ang="0">
                <a:pos x="432" y="280"/>
              </a:cxn>
              <a:cxn ang="0">
                <a:pos x="419" y="252"/>
              </a:cxn>
              <a:cxn ang="0">
                <a:pos x="420" y="186"/>
              </a:cxn>
              <a:cxn ang="0">
                <a:pos x="395" y="148"/>
              </a:cxn>
              <a:cxn ang="0">
                <a:pos x="331" y="116"/>
              </a:cxn>
              <a:cxn ang="0">
                <a:pos x="299" y="80"/>
              </a:cxn>
              <a:cxn ang="0">
                <a:pos x="263" y="76"/>
              </a:cxn>
              <a:cxn ang="0">
                <a:pos x="248" y="99"/>
              </a:cxn>
              <a:cxn ang="0">
                <a:pos x="195" y="115"/>
              </a:cxn>
              <a:cxn ang="0">
                <a:pos x="165" y="99"/>
              </a:cxn>
              <a:cxn ang="0">
                <a:pos x="149" y="75"/>
              </a:cxn>
              <a:cxn ang="0">
                <a:pos x="49" y="96"/>
              </a:cxn>
              <a:cxn ang="0">
                <a:pos x="28" y="79"/>
              </a:cxn>
              <a:cxn ang="0">
                <a:pos x="5" y="97"/>
              </a:cxn>
              <a:cxn ang="0">
                <a:pos x="0" y="45"/>
              </a:cxn>
            </a:cxnLst>
            <a:rect l="0" t="0" r="r" b="b"/>
            <a:pathLst>
              <a:path w="682" h="463">
                <a:moveTo>
                  <a:pt x="0" y="45"/>
                </a:moveTo>
                <a:lnTo>
                  <a:pt x="187" y="27"/>
                </a:lnTo>
                <a:lnTo>
                  <a:pt x="207" y="57"/>
                </a:lnTo>
                <a:lnTo>
                  <a:pt x="408" y="27"/>
                </a:lnTo>
                <a:lnTo>
                  <a:pt x="442" y="52"/>
                </a:lnTo>
                <a:lnTo>
                  <a:pt x="442" y="4"/>
                </a:lnTo>
                <a:lnTo>
                  <a:pt x="440" y="0"/>
                </a:lnTo>
                <a:lnTo>
                  <a:pt x="480" y="3"/>
                </a:lnTo>
                <a:lnTo>
                  <a:pt x="522" y="75"/>
                </a:lnTo>
                <a:lnTo>
                  <a:pt x="590" y="172"/>
                </a:lnTo>
                <a:lnTo>
                  <a:pt x="623" y="256"/>
                </a:lnTo>
                <a:lnTo>
                  <a:pt x="674" y="314"/>
                </a:lnTo>
                <a:lnTo>
                  <a:pt x="682" y="399"/>
                </a:lnTo>
                <a:lnTo>
                  <a:pt x="666" y="450"/>
                </a:lnTo>
                <a:lnTo>
                  <a:pt x="594" y="463"/>
                </a:lnTo>
                <a:lnTo>
                  <a:pt x="582" y="442"/>
                </a:lnTo>
                <a:lnTo>
                  <a:pt x="532" y="411"/>
                </a:lnTo>
                <a:lnTo>
                  <a:pt x="516" y="380"/>
                </a:lnTo>
                <a:lnTo>
                  <a:pt x="502" y="368"/>
                </a:lnTo>
                <a:lnTo>
                  <a:pt x="494" y="338"/>
                </a:lnTo>
                <a:lnTo>
                  <a:pt x="482" y="346"/>
                </a:lnTo>
                <a:lnTo>
                  <a:pt x="442" y="308"/>
                </a:lnTo>
                <a:lnTo>
                  <a:pt x="452" y="272"/>
                </a:lnTo>
                <a:lnTo>
                  <a:pt x="442" y="252"/>
                </a:lnTo>
                <a:lnTo>
                  <a:pt x="431" y="258"/>
                </a:lnTo>
                <a:lnTo>
                  <a:pt x="432" y="280"/>
                </a:lnTo>
                <a:lnTo>
                  <a:pt x="419" y="252"/>
                </a:lnTo>
                <a:lnTo>
                  <a:pt x="420" y="186"/>
                </a:lnTo>
                <a:lnTo>
                  <a:pt x="395" y="148"/>
                </a:lnTo>
                <a:lnTo>
                  <a:pt x="331" y="116"/>
                </a:lnTo>
                <a:lnTo>
                  <a:pt x="299" y="80"/>
                </a:lnTo>
                <a:lnTo>
                  <a:pt x="263" y="76"/>
                </a:lnTo>
                <a:lnTo>
                  <a:pt x="248" y="99"/>
                </a:lnTo>
                <a:lnTo>
                  <a:pt x="195" y="115"/>
                </a:lnTo>
                <a:lnTo>
                  <a:pt x="165" y="99"/>
                </a:lnTo>
                <a:lnTo>
                  <a:pt x="149" y="75"/>
                </a:lnTo>
                <a:lnTo>
                  <a:pt x="49" y="96"/>
                </a:lnTo>
                <a:lnTo>
                  <a:pt x="28" y="79"/>
                </a:lnTo>
                <a:lnTo>
                  <a:pt x="5" y="97"/>
                </a:lnTo>
                <a:lnTo>
                  <a:pt x="0" y="45"/>
                </a:lnTo>
                <a:close/>
              </a:path>
            </a:pathLst>
          </a:custGeom>
          <a:solidFill>
            <a:schemeClr val="accent1"/>
          </a:solid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3" name="Freeform 52"/>
          <p:cNvSpPr>
            <a:spLocks/>
          </p:cNvSpPr>
          <p:nvPr/>
        </p:nvSpPr>
        <p:spPr bwMode="auto">
          <a:xfrm>
            <a:off x="6013869" y="2661346"/>
            <a:ext cx="974725" cy="441325"/>
          </a:xfrm>
          <a:custGeom>
            <a:avLst/>
            <a:gdLst/>
            <a:ahLst/>
            <a:cxnLst>
              <a:cxn ang="0">
                <a:pos x="22" y="204"/>
              </a:cxn>
              <a:cxn ang="0">
                <a:pos x="0" y="262"/>
              </a:cxn>
              <a:cxn ang="0">
                <a:pos x="81" y="254"/>
              </a:cxn>
              <a:cxn ang="0">
                <a:pos x="113" y="228"/>
              </a:cxn>
              <a:cxn ang="0">
                <a:pos x="224" y="198"/>
              </a:cxn>
              <a:cxn ang="0">
                <a:pos x="254" y="214"/>
              </a:cxn>
              <a:cxn ang="0">
                <a:pos x="327" y="204"/>
              </a:cxn>
              <a:cxn ang="0">
                <a:pos x="327" y="208"/>
              </a:cxn>
              <a:cxn ang="0">
                <a:pos x="436" y="275"/>
              </a:cxn>
              <a:cxn ang="0">
                <a:pos x="500" y="255"/>
              </a:cxn>
              <a:cxn ang="0">
                <a:pos x="536" y="180"/>
              </a:cxn>
              <a:cxn ang="0">
                <a:pos x="598" y="158"/>
              </a:cxn>
              <a:cxn ang="0">
                <a:pos x="628" y="102"/>
              </a:cxn>
              <a:cxn ang="0">
                <a:pos x="626" y="34"/>
              </a:cxn>
              <a:cxn ang="0">
                <a:pos x="618" y="90"/>
              </a:cxn>
              <a:cxn ang="0">
                <a:pos x="584" y="138"/>
              </a:cxn>
              <a:cxn ang="0">
                <a:pos x="571" y="134"/>
              </a:cxn>
              <a:cxn ang="0">
                <a:pos x="524" y="148"/>
              </a:cxn>
              <a:cxn ang="0">
                <a:pos x="524" y="132"/>
              </a:cxn>
              <a:cxn ang="0">
                <a:pos x="571" y="116"/>
              </a:cxn>
              <a:cxn ang="0">
                <a:pos x="528" y="110"/>
              </a:cxn>
              <a:cxn ang="0">
                <a:pos x="576" y="96"/>
              </a:cxn>
              <a:cxn ang="0">
                <a:pos x="594" y="104"/>
              </a:cxn>
              <a:cxn ang="0">
                <a:pos x="604" y="50"/>
              </a:cxn>
              <a:cxn ang="0">
                <a:pos x="592" y="38"/>
              </a:cxn>
              <a:cxn ang="0">
                <a:pos x="535" y="60"/>
              </a:cxn>
              <a:cxn ang="0">
                <a:pos x="536" y="28"/>
              </a:cxn>
              <a:cxn ang="0">
                <a:pos x="560" y="36"/>
              </a:cxn>
              <a:cxn ang="0">
                <a:pos x="592" y="12"/>
              </a:cxn>
              <a:cxn ang="0">
                <a:pos x="574" y="0"/>
              </a:cxn>
              <a:cxn ang="0">
                <a:pos x="387" y="42"/>
              </a:cxn>
              <a:cxn ang="0">
                <a:pos x="157" y="89"/>
              </a:cxn>
              <a:cxn ang="0">
                <a:pos x="52" y="202"/>
              </a:cxn>
              <a:cxn ang="0">
                <a:pos x="22" y="204"/>
              </a:cxn>
            </a:cxnLst>
            <a:rect l="0" t="0" r="r" b="b"/>
            <a:pathLst>
              <a:path w="628" h="275">
                <a:moveTo>
                  <a:pt x="22" y="204"/>
                </a:moveTo>
                <a:lnTo>
                  <a:pt x="0" y="262"/>
                </a:lnTo>
                <a:lnTo>
                  <a:pt x="81" y="254"/>
                </a:lnTo>
                <a:lnTo>
                  <a:pt x="113" y="228"/>
                </a:lnTo>
                <a:lnTo>
                  <a:pt x="224" y="198"/>
                </a:lnTo>
                <a:lnTo>
                  <a:pt x="254" y="214"/>
                </a:lnTo>
                <a:lnTo>
                  <a:pt x="327" y="204"/>
                </a:lnTo>
                <a:lnTo>
                  <a:pt x="327" y="208"/>
                </a:lnTo>
                <a:lnTo>
                  <a:pt x="436" y="275"/>
                </a:lnTo>
                <a:lnTo>
                  <a:pt x="500" y="255"/>
                </a:lnTo>
                <a:lnTo>
                  <a:pt x="536" y="180"/>
                </a:lnTo>
                <a:lnTo>
                  <a:pt x="598" y="158"/>
                </a:lnTo>
                <a:lnTo>
                  <a:pt x="628" y="102"/>
                </a:lnTo>
                <a:lnTo>
                  <a:pt x="626" y="34"/>
                </a:lnTo>
                <a:lnTo>
                  <a:pt x="618" y="90"/>
                </a:lnTo>
                <a:lnTo>
                  <a:pt x="584" y="138"/>
                </a:lnTo>
                <a:lnTo>
                  <a:pt x="571" y="134"/>
                </a:lnTo>
                <a:lnTo>
                  <a:pt x="524" y="148"/>
                </a:lnTo>
                <a:lnTo>
                  <a:pt x="524" y="132"/>
                </a:lnTo>
                <a:lnTo>
                  <a:pt x="571" y="116"/>
                </a:lnTo>
                <a:lnTo>
                  <a:pt x="528" y="110"/>
                </a:lnTo>
                <a:lnTo>
                  <a:pt x="576" y="96"/>
                </a:lnTo>
                <a:lnTo>
                  <a:pt x="594" y="104"/>
                </a:lnTo>
                <a:lnTo>
                  <a:pt x="604" y="50"/>
                </a:lnTo>
                <a:lnTo>
                  <a:pt x="592" y="38"/>
                </a:lnTo>
                <a:lnTo>
                  <a:pt x="535" y="60"/>
                </a:lnTo>
                <a:lnTo>
                  <a:pt x="536" y="28"/>
                </a:lnTo>
                <a:lnTo>
                  <a:pt x="560" y="36"/>
                </a:lnTo>
                <a:lnTo>
                  <a:pt x="592" y="12"/>
                </a:lnTo>
                <a:lnTo>
                  <a:pt x="574" y="0"/>
                </a:lnTo>
                <a:lnTo>
                  <a:pt x="387" y="42"/>
                </a:lnTo>
                <a:lnTo>
                  <a:pt x="157" y="89"/>
                </a:lnTo>
                <a:lnTo>
                  <a:pt x="52" y="202"/>
                </a:lnTo>
                <a:lnTo>
                  <a:pt x="22" y="204"/>
                </a:lnTo>
                <a:close/>
              </a:path>
            </a:pathLst>
          </a:custGeom>
          <a:solidFill>
            <a:schemeClr val="bg1"/>
          </a:solid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4" name="Freeform 53"/>
          <p:cNvSpPr>
            <a:spLocks/>
          </p:cNvSpPr>
          <p:nvPr/>
        </p:nvSpPr>
        <p:spPr bwMode="auto">
          <a:xfrm>
            <a:off x="6053556" y="2296221"/>
            <a:ext cx="852488" cy="547687"/>
          </a:xfrm>
          <a:custGeom>
            <a:avLst/>
            <a:gdLst/>
            <a:ahLst/>
            <a:cxnLst>
              <a:cxn ang="0">
                <a:pos x="90" y="240"/>
              </a:cxn>
              <a:cxn ang="0">
                <a:pos x="74" y="274"/>
              </a:cxn>
              <a:cxn ang="0">
                <a:pos x="51" y="284"/>
              </a:cxn>
              <a:cxn ang="0">
                <a:pos x="50" y="306"/>
              </a:cxn>
              <a:cxn ang="0">
                <a:pos x="2" y="324"/>
              </a:cxn>
              <a:cxn ang="0">
                <a:pos x="0" y="342"/>
              </a:cxn>
              <a:cxn ang="0">
                <a:pos x="130" y="320"/>
              </a:cxn>
              <a:cxn ang="0">
                <a:pos x="366" y="270"/>
              </a:cxn>
              <a:cxn ang="0">
                <a:pos x="548" y="226"/>
              </a:cxn>
              <a:cxn ang="0">
                <a:pos x="548" y="192"/>
              </a:cxn>
              <a:cxn ang="0">
                <a:pos x="529" y="181"/>
              </a:cxn>
              <a:cxn ang="0">
                <a:pos x="513" y="199"/>
              </a:cxn>
              <a:cxn ang="0">
                <a:pos x="503" y="152"/>
              </a:cxn>
              <a:cxn ang="0">
                <a:pos x="513" y="111"/>
              </a:cxn>
              <a:cxn ang="0">
                <a:pos x="445" y="80"/>
              </a:cxn>
              <a:cxn ang="0">
                <a:pos x="398" y="88"/>
              </a:cxn>
              <a:cxn ang="0">
                <a:pos x="397" y="24"/>
              </a:cxn>
              <a:cxn ang="0">
                <a:pos x="349" y="0"/>
              </a:cxn>
              <a:cxn ang="0">
                <a:pos x="313" y="15"/>
              </a:cxn>
              <a:cxn ang="0">
                <a:pos x="289" y="75"/>
              </a:cxn>
              <a:cxn ang="0">
                <a:pos x="247" y="99"/>
              </a:cxn>
              <a:cxn ang="0">
                <a:pos x="229" y="193"/>
              </a:cxn>
              <a:cxn ang="0">
                <a:pos x="160" y="240"/>
              </a:cxn>
              <a:cxn ang="0">
                <a:pos x="105" y="258"/>
              </a:cxn>
              <a:cxn ang="0">
                <a:pos x="90" y="240"/>
              </a:cxn>
            </a:cxnLst>
            <a:rect l="0" t="0" r="r" b="b"/>
            <a:pathLst>
              <a:path w="548" h="342">
                <a:moveTo>
                  <a:pt x="90" y="240"/>
                </a:moveTo>
                <a:lnTo>
                  <a:pt x="74" y="274"/>
                </a:lnTo>
                <a:lnTo>
                  <a:pt x="51" y="284"/>
                </a:lnTo>
                <a:lnTo>
                  <a:pt x="50" y="306"/>
                </a:lnTo>
                <a:lnTo>
                  <a:pt x="2" y="324"/>
                </a:lnTo>
                <a:lnTo>
                  <a:pt x="0" y="342"/>
                </a:lnTo>
                <a:lnTo>
                  <a:pt x="130" y="320"/>
                </a:lnTo>
                <a:lnTo>
                  <a:pt x="366" y="270"/>
                </a:lnTo>
                <a:lnTo>
                  <a:pt x="548" y="226"/>
                </a:lnTo>
                <a:lnTo>
                  <a:pt x="548" y="192"/>
                </a:lnTo>
                <a:lnTo>
                  <a:pt x="529" y="181"/>
                </a:lnTo>
                <a:lnTo>
                  <a:pt x="513" y="199"/>
                </a:lnTo>
                <a:lnTo>
                  <a:pt x="503" y="152"/>
                </a:lnTo>
                <a:lnTo>
                  <a:pt x="513" y="111"/>
                </a:lnTo>
                <a:lnTo>
                  <a:pt x="445" y="80"/>
                </a:lnTo>
                <a:lnTo>
                  <a:pt x="398" y="88"/>
                </a:lnTo>
                <a:lnTo>
                  <a:pt x="397" y="24"/>
                </a:lnTo>
                <a:lnTo>
                  <a:pt x="349" y="0"/>
                </a:lnTo>
                <a:lnTo>
                  <a:pt x="313" y="15"/>
                </a:lnTo>
                <a:lnTo>
                  <a:pt x="289" y="75"/>
                </a:lnTo>
                <a:lnTo>
                  <a:pt x="247" y="99"/>
                </a:lnTo>
                <a:lnTo>
                  <a:pt x="229" y="193"/>
                </a:lnTo>
                <a:lnTo>
                  <a:pt x="160" y="240"/>
                </a:lnTo>
                <a:lnTo>
                  <a:pt x="105" y="258"/>
                </a:lnTo>
                <a:lnTo>
                  <a:pt x="90" y="240"/>
                </a:lnTo>
                <a:close/>
              </a:path>
            </a:pathLst>
          </a:custGeom>
          <a:solidFill>
            <a:schemeClr val="bg1"/>
          </a:solid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5" name="Freeform 54"/>
          <p:cNvSpPr>
            <a:spLocks/>
          </p:cNvSpPr>
          <p:nvPr/>
        </p:nvSpPr>
        <p:spPr bwMode="auto">
          <a:xfrm>
            <a:off x="6112294" y="2188271"/>
            <a:ext cx="484187" cy="522287"/>
          </a:xfrm>
          <a:custGeom>
            <a:avLst/>
            <a:gdLst/>
            <a:ahLst/>
            <a:cxnLst>
              <a:cxn ang="0">
                <a:pos x="32" y="171"/>
              </a:cxn>
              <a:cxn ang="0">
                <a:pos x="8" y="164"/>
              </a:cxn>
              <a:cxn ang="0">
                <a:pos x="0" y="216"/>
              </a:cxn>
              <a:cxn ang="0">
                <a:pos x="8" y="271"/>
              </a:cxn>
              <a:cxn ang="0">
                <a:pos x="53" y="308"/>
              </a:cxn>
              <a:cxn ang="0">
                <a:pos x="64" y="326"/>
              </a:cxn>
              <a:cxn ang="0">
                <a:pos x="121" y="308"/>
              </a:cxn>
              <a:cxn ang="0">
                <a:pos x="189" y="264"/>
              </a:cxn>
              <a:cxn ang="0">
                <a:pos x="209" y="168"/>
              </a:cxn>
              <a:cxn ang="0">
                <a:pos x="253" y="143"/>
              </a:cxn>
              <a:cxn ang="0">
                <a:pos x="277" y="84"/>
              </a:cxn>
              <a:cxn ang="0">
                <a:pos x="311" y="68"/>
              </a:cxn>
              <a:cxn ang="0">
                <a:pos x="266" y="60"/>
              </a:cxn>
              <a:cxn ang="0">
                <a:pos x="188" y="103"/>
              </a:cxn>
              <a:cxn ang="0">
                <a:pos x="176" y="61"/>
              </a:cxn>
              <a:cxn ang="0">
                <a:pos x="108" y="65"/>
              </a:cxn>
              <a:cxn ang="0">
                <a:pos x="92" y="0"/>
              </a:cxn>
              <a:cxn ang="0">
                <a:pos x="75" y="18"/>
              </a:cxn>
              <a:cxn ang="0">
                <a:pos x="80" y="111"/>
              </a:cxn>
              <a:cxn ang="0">
                <a:pos x="49" y="119"/>
              </a:cxn>
              <a:cxn ang="0">
                <a:pos x="32" y="171"/>
              </a:cxn>
            </a:cxnLst>
            <a:rect l="0" t="0" r="r" b="b"/>
            <a:pathLst>
              <a:path w="311" h="326">
                <a:moveTo>
                  <a:pt x="32" y="171"/>
                </a:moveTo>
                <a:lnTo>
                  <a:pt x="8" y="164"/>
                </a:lnTo>
                <a:lnTo>
                  <a:pt x="0" y="216"/>
                </a:lnTo>
                <a:lnTo>
                  <a:pt x="8" y="271"/>
                </a:lnTo>
                <a:lnTo>
                  <a:pt x="53" y="308"/>
                </a:lnTo>
                <a:lnTo>
                  <a:pt x="64" y="326"/>
                </a:lnTo>
                <a:lnTo>
                  <a:pt x="121" y="308"/>
                </a:lnTo>
                <a:lnTo>
                  <a:pt x="189" y="264"/>
                </a:lnTo>
                <a:lnTo>
                  <a:pt x="209" y="168"/>
                </a:lnTo>
                <a:lnTo>
                  <a:pt x="253" y="143"/>
                </a:lnTo>
                <a:lnTo>
                  <a:pt x="277" y="84"/>
                </a:lnTo>
                <a:lnTo>
                  <a:pt x="311" y="68"/>
                </a:lnTo>
                <a:lnTo>
                  <a:pt x="266" y="60"/>
                </a:lnTo>
                <a:lnTo>
                  <a:pt x="188" y="103"/>
                </a:lnTo>
                <a:lnTo>
                  <a:pt x="176" y="61"/>
                </a:lnTo>
                <a:lnTo>
                  <a:pt x="108" y="65"/>
                </a:lnTo>
                <a:lnTo>
                  <a:pt x="92" y="0"/>
                </a:lnTo>
                <a:lnTo>
                  <a:pt x="75" y="18"/>
                </a:lnTo>
                <a:lnTo>
                  <a:pt x="80" y="111"/>
                </a:lnTo>
                <a:lnTo>
                  <a:pt x="49" y="119"/>
                </a:lnTo>
                <a:lnTo>
                  <a:pt x="32" y="171"/>
                </a:lnTo>
                <a:close/>
              </a:path>
            </a:pathLst>
          </a:custGeom>
          <a:solidFill>
            <a:schemeClr val="bg1"/>
          </a:solid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6" name="Freeform 55"/>
          <p:cNvSpPr>
            <a:spLocks/>
          </p:cNvSpPr>
          <p:nvPr/>
        </p:nvSpPr>
        <p:spPr bwMode="auto">
          <a:xfrm>
            <a:off x="6801269" y="2197796"/>
            <a:ext cx="134937" cy="174625"/>
          </a:xfrm>
          <a:custGeom>
            <a:avLst/>
            <a:gdLst/>
            <a:ahLst/>
            <a:cxnLst>
              <a:cxn ang="0">
                <a:pos x="0" y="6"/>
              </a:cxn>
              <a:cxn ang="0">
                <a:pos x="18" y="0"/>
              </a:cxn>
              <a:cxn ang="0">
                <a:pos x="58" y="24"/>
              </a:cxn>
              <a:cxn ang="0">
                <a:pos x="58" y="47"/>
              </a:cxn>
              <a:cxn ang="0">
                <a:pos x="86" y="65"/>
              </a:cxn>
              <a:cxn ang="0">
                <a:pos x="87" y="97"/>
              </a:cxn>
              <a:cxn ang="0">
                <a:pos x="42" y="109"/>
              </a:cxn>
              <a:cxn ang="0">
                <a:pos x="0" y="6"/>
              </a:cxn>
            </a:cxnLst>
            <a:rect l="0" t="0" r="r" b="b"/>
            <a:pathLst>
              <a:path w="87" h="109">
                <a:moveTo>
                  <a:pt x="0" y="6"/>
                </a:moveTo>
                <a:lnTo>
                  <a:pt x="18" y="0"/>
                </a:lnTo>
                <a:lnTo>
                  <a:pt x="58" y="24"/>
                </a:lnTo>
                <a:lnTo>
                  <a:pt x="58" y="47"/>
                </a:lnTo>
                <a:lnTo>
                  <a:pt x="86" y="65"/>
                </a:lnTo>
                <a:lnTo>
                  <a:pt x="87" y="97"/>
                </a:lnTo>
                <a:lnTo>
                  <a:pt x="42" y="109"/>
                </a:lnTo>
                <a:lnTo>
                  <a:pt x="0" y="6"/>
                </a:lnTo>
                <a:close/>
              </a:path>
            </a:pathLst>
          </a:custGeom>
          <a:solidFill>
            <a:schemeClr val="bg1"/>
          </a:solid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7" name="Freeform 56"/>
          <p:cNvSpPr>
            <a:spLocks/>
          </p:cNvSpPr>
          <p:nvPr/>
        </p:nvSpPr>
        <p:spPr bwMode="auto">
          <a:xfrm>
            <a:off x="6220244" y="1853308"/>
            <a:ext cx="655637" cy="442913"/>
          </a:xfrm>
          <a:custGeom>
            <a:avLst/>
            <a:gdLst/>
            <a:ahLst/>
            <a:cxnLst>
              <a:cxn ang="0">
                <a:pos x="39" y="40"/>
              </a:cxn>
              <a:cxn ang="0">
                <a:pos x="0" y="77"/>
              </a:cxn>
              <a:cxn ang="0">
                <a:pos x="21" y="212"/>
              </a:cxn>
              <a:cxn ang="0">
                <a:pos x="39" y="277"/>
              </a:cxn>
              <a:cxn ang="0">
                <a:pos x="111" y="272"/>
              </a:cxn>
              <a:cxn ang="0">
                <a:pos x="376" y="221"/>
              </a:cxn>
              <a:cxn ang="0">
                <a:pos x="395" y="213"/>
              </a:cxn>
              <a:cxn ang="0">
                <a:pos x="422" y="151"/>
              </a:cxn>
              <a:cxn ang="0">
                <a:pos x="382" y="116"/>
              </a:cxn>
              <a:cxn ang="0">
                <a:pos x="403" y="36"/>
              </a:cxn>
              <a:cxn ang="0">
                <a:pos x="372" y="28"/>
              </a:cxn>
              <a:cxn ang="0">
                <a:pos x="372" y="8"/>
              </a:cxn>
              <a:cxn ang="0">
                <a:pos x="359" y="0"/>
              </a:cxn>
              <a:cxn ang="0">
                <a:pos x="51" y="57"/>
              </a:cxn>
              <a:cxn ang="0">
                <a:pos x="39" y="40"/>
              </a:cxn>
            </a:cxnLst>
            <a:rect l="0" t="0" r="r" b="b"/>
            <a:pathLst>
              <a:path w="422" h="277">
                <a:moveTo>
                  <a:pt x="39" y="40"/>
                </a:moveTo>
                <a:lnTo>
                  <a:pt x="0" y="77"/>
                </a:lnTo>
                <a:lnTo>
                  <a:pt x="21" y="212"/>
                </a:lnTo>
                <a:lnTo>
                  <a:pt x="39" y="277"/>
                </a:lnTo>
                <a:lnTo>
                  <a:pt x="111" y="272"/>
                </a:lnTo>
                <a:lnTo>
                  <a:pt x="376" y="221"/>
                </a:lnTo>
                <a:lnTo>
                  <a:pt x="395" y="213"/>
                </a:lnTo>
                <a:lnTo>
                  <a:pt x="422" y="151"/>
                </a:lnTo>
                <a:lnTo>
                  <a:pt x="382" y="116"/>
                </a:lnTo>
                <a:lnTo>
                  <a:pt x="403" y="36"/>
                </a:lnTo>
                <a:lnTo>
                  <a:pt x="372" y="28"/>
                </a:lnTo>
                <a:lnTo>
                  <a:pt x="372" y="8"/>
                </a:lnTo>
                <a:lnTo>
                  <a:pt x="359" y="0"/>
                </a:lnTo>
                <a:lnTo>
                  <a:pt x="51" y="57"/>
                </a:lnTo>
                <a:lnTo>
                  <a:pt x="39" y="40"/>
                </a:lnTo>
                <a:close/>
              </a:path>
            </a:pathLst>
          </a:custGeom>
          <a:solidFill>
            <a:schemeClr val="bg1"/>
          </a:solid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8" name="Freeform 57"/>
          <p:cNvSpPr>
            <a:spLocks/>
          </p:cNvSpPr>
          <p:nvPr/>
        </p:nvSpPr>
        <p:spPr bwMode="auto">
          <a:xfrm>
            <a:off x="6813969" y="1904108"/>
            <a:ext cx="171450" cy="354013"/>
          </a:xfrm>
          <a:custGeom>
            <a:avLst/>
            <a:gdLst/>
            <a:ahLst/>
            <a:cxnLst>
              <a:cxn ang="0">
                <a:pos x="20" y="1"/>
              </a:cxn>
              <a:cxn ang="0">
                <a:pos x="46" y="0"/>
              </a:cxn>
              <a:cxn ang="0">
                <a:pos x="99" y="33"/>
              </a:cxn>
              <a:cxn ang="0">
                <a:pos x="91" y="60"/>
              </a:cxn>
              <a:cxn ang="0">
                <a:pos x="110" y="77"/>
              </a:cxn>
              <a:cxn ang="0">
                <a:pos x="111" y="181"/>
              </a:cxn>
              <a:cxn ang="0">
                <a:pos x="93" y="221"/>
              </a:cxn>
              <a:cxn ang="0">
                <a:pos x="71" y="207"/>
              </a:cxn>
              <a:cxn ang="0">
                <a:pos x="49" y="205"/>
              </a:cxn>
              <a:cxn ang="0">
                <a:pos x="10" y="184"/>
              </a:cxn>
              <a:cxn ang="0">
                <a:pos x="40" y="119"/>
              </a:cxn>
              <a:cxn ang="0">
                <a:pos x="0" y="84"/>
              </a:cxn>
              <a:cxn ang="0">
                <a:pos x="20" y="1"/>
              </a:cxn>
            </a:cxnLst>
            <a:rect l="0" t="0" r="r" b="b"/>
            <a:pathLst>
              <a:path w="111" h="221">
                <a:moveTo>
                  <a:pt x="20" y="1"/>
                </a:moveTo>
                <a:lnTo>
                  <a:pt x="46" y="0"/>
                </a:lnTo>
                <a:lnTo>
                  <a:pt x="99" y="33"/>
                </a:lnTo>
                <a:lnTo>
                  <a:pt x="91" y="60"/>
                </a:lnTo>
                <a:lnTo>
                  <a:pt x="110" y="77"/>
                </a:lnTo>
                <a:lnTo>
                  <a:pt x="111" y="181"/>
                </a:lnTo>
                <a:lnTo>
                  <a:pt x="93" y="221"/>
                </a:lnTo>
                <a:lnTo>
                  <a:pt x="71" y="207"/>
                </a:lnTo>
                <a:lnTo>
                  <a:pt x="49" y="205"/>
                </a:lnTo>
                <a:lnTo>
                  <a:pt x="10" y="184"/>
                </a:lnTo>
                <a:lnTo>
                  <a:pt x="40" y="119"/>
                </a:lnTo>
                <a:lnTo>
                  <a:pt x="0" y="84"/>
                </a:lnTo>
                <a:lnTo>
                  <a:pt x="20" y="1"/>
                </a:lnTo>
                <a:close/>
              </a:path>
            </a:pathLst>
          </a:custGeom>
          <a:solidFill>
            <a:schemeClr val="accent1"/>
          </a:solid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9" name="Freeform 58"/>
          <p:cNvSpPr>
            <a:spLocks/>
          </p:cNvSpPr>
          <p:nvPr/>
        </p:nvSpPr>
        <p:spPr bwMode="auto">
          <a:xfrm>
            <a:off x="6275806" y="1353246"/>
            <a:ext cx="725488" cy="609600"/>
          </a:xfrm>
          <a:custGeom>
            <a:avLst/>
            <a:gdLst/>
            <a:ahLst/>
            <a:cxnLst>
              <a:cxn ang="0">
                <a:pos x="36" y="256"/>
              </a:cxn>
              <a:cxn ang="0">
                <a:pos x="80" y="233"/>
              </a:cxn>
              <a:cxn ang="0">
                <a:pos x="140" y="228"/>
              </a:cxn>
              <a:cxn ang="0">
                <a:pos x="154" y="208"/>
              </a:cxn>
              <a:cxn ang="0">
                <a:pos x="176" y="205"/>
              </a:cxn>
              <a:cxn ang="0">
                <a:pos x="188" y="184"/>
              </a:cxn>
              <a:cxn ang="0">
                <a:pos x="207" y="176"/>
              </a:cxn>
              <a:cxn ang="0">
                <a:pos x="198" y="136"/>
              </a:cxn>
              <a:cxn ang="0">
                <a:pos x="186" y="125"/>
              </a:cxn>
              <a:cxn ang="0">
                <a:pos x="211" y="93"/>
              </a:cxn>
              <a:cxn ang="0">
                <a:pos x="227" y="93"/>
              </a:cxn>
              <a:cxn ang="0">
                <a:pos x="282" y="26"/>
              </a:cxn>
              <a:cxn ang="0">
                <a:pos x="366" y="0"/>
              </a:cxn>
              <a:cxn ang="0">
                <a:pos x="375" y="64"/>
              </a:cxn>
              <a:cxn ang="0">
                <a:pos x="379" y="61"/>
              </a:cxn>
              <a:cxn ang="0">
                <a:pos x="399" y="84"/>
              </a:cxn>
              <a:cxn ang="0">
                <a:pos x="400" y="149"/>
              </a:cxn>
              <a:cxn ang="0">
                <a:pos x="425" y="203"/>
              </a:cxn>
              <a:cxn ang="0">
                <a:pos x="435" y="272"/>
              </a:cxn>
              <a:cxn ang="0">
                <a:pos x="437" y="332"/>
              </a:cxn>
              <a:cxn ang="0">
                <a:pos x="467" y="352"/>
              </a:cxn>
              <a:cxn ang="0">
                <a:pos x="445" y="381"/>
              </a:cxn>
              <a:cxn ang="0">
                <a:pos x="391" y="346"/>
              </a:cxn>
              <a:cxn ang="0">
                <a:pos x="363" y="349"/>
              </a:cxn>
              <a:cxn ang="0">
                <a:pos x="335" y="341"/>
              </a:cxn>
              <a:cxn ang="0">
                <a:pos x="336" y="321"/>
              </a:cxn>
              <a:cxn ang="0">
                <a:pos x="319" y="314"/>
              </a:cxn>
              <a:cxn ang="0">
                <a:pos x="13" y="373"/>
              </a:cxn>
              <a:cxn ang="0">
                <a:pos x="0" y="356"/>
              </a:cxn>
              <a:cxn ang="0">
                <a:pos x="47" y="288"/>
              </a:cxn>
              <a:cxn ang="0">
                <a:pos x="36" y="256"/>
              </a:cxn>
            </a:cxnLst>
            <a:rect l="0" t="0" r="r" b="b"/>
            <a:pathLst>
              <a:path w="467" h="381">
                <a:moveTo>
                  <a:pt x="36" y="256"/>
                </a:moveTo>
                <a:lnTo>
                  <a:pt x="80" y="233"/>
                </a:lnTo>
                <a:lnTo>
                  <a:pt x="140" y="228"/>
                </a:lnTo>
                <a:lnTo>
                  <a:pt x="154" y="208"/>
                </a:lnTo>
                <a:lnTo>
                  <a:pt x="176" y="205"/>
                </a:lnTo>
                <a:lnTo>
                  <a:pt x="188" y="184"/>
                </a:lnTo>
                <a:lnTo>
                  <a:pt x="207" y="176"/>
                </a:lnTo>
                <a:lnTo>
                  <a:pt x="198" y="136"/>
                </a:lnTo>
                <a:lnTo>
                  <a:pt x="186" y="125"/>
                </a:lnTo>
                <a:lnTo>
                  <a:pt x="211" y="93"/>
                </a:lnTo>
                <a:lnTo>
                  <a:pt x="227" y="93"/>
                </a:lnTo>
                <a:lnTo>
                  <a:pt x="282" y="26"/>
                </a:lnTo>
                <a:lnTo>
                  <a:pt x="366" y="0"/>
                </a:lnTo>
                <a:lnTo>
                  <a:pt x="375" y="64"/>
                </a:lnTo>
                <a:lnTo>
                  <a:pt x="379" y="61"/>
                </a:lnTo>
                <a:lnTo>
                  <a:pt x="399" y="84"/>
                </a:lnTo>
                <a:lnTo>
                  <a:pt x="400" y="149"/>
                </a:lnTo>
                <a:lnTo>
                  <a:pt x="425" y="203"/>
                </a:lnTo>
                <a:lnTo>
                  <a:pt x="435" y="272"/>
                </a:lnTo>
                <a:lnTo>
                  <a:pt x="437" y="332"/>
                </a:lnTo>
                <a:lnTo>
                  <a:pt x="467" y="352"/>
                </a:lnTo>
                <a:lnTo>
                  <a:pt x="445" y="381"/>
                </a:lnTo>
                <a:lnTo>
                  <a:pt x="391" y="346"/>
                </a:lnTo>
                <a:lnTo>
                  <a:pt x="363" y="349"/>
                </a:lnTo>
                <a:lnTo>
                  <a:pt x="335" y="341"/>
                </a:lnTo>
                <a:lnTo>
                  <a:pt x="336" y="321"/>
                </a:lnTo>
                <a:lnTo>
                  <a:pt x="319" y="314"/>
                </a:lnTo>
                <a:lnTo>
                  <a:pt x="13" y="373"/>
                </a:lnTo>
                <a:lnTo>
                  <a:pt x="0" y="356"/>
                </a:lnTo>
                <a:lnTo>
                  <a:pt x="47" y="288"/>
                </a:lnTo>
                <a:lnTo>
                  <a:pt x="36" y="256"/>
                </a:lnTo>
                <a:close/>
              </a:path>
            </a:pathLst>
          </a:custGeom>
          <a:solidFill>
            <a:schemeClr val="bg1"/>
          </a:solid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0" name="Freeform 59"/>
          <p:cNvSpPr>
            <a:spLocks/>
          </p:cNvSpPr>
          <p:nvPr/>
        </p:nvSpPr>
        <p:spPr bwMode="auto">
          <a:xfrm>
            <a:off x="6839369" y="1318321"/>
            <a:ext cx="193675" cy="366712"/>
          </a:xfrm>
          <a:custGeom>
            <a:avLst/>
            <a:gdLst/>
            <a:ahLst/>
            <a:cxnLst>
              <a:cxn ang="0">
                <a:pos x="0" y="24"/>
              </a:cxn>
              <a:cxn ang="0">
                <a:pos x="90" y="0"/>
              </a:cxn>
              <a:cxn ang="0">
                <a:pos x="124" y="63"/>
              </a:cxn>
              <a:cxn ang="0">
                <a:pos x="106" y="79"/>
              </a:cxn>
              <a:cxn ang="0">
                <a:pos x="113" y="217"/>
              </a:cxn>
              <a:cxn ang="0">
                <a:pos x="61" y="229"/>
              </a:cxn>
              <a:cxn ang="0">
                <a:pos x="36" y="172"/>
              </a:cxn>
              <a:cxn ang="0">
                <a:pos x="35" y="104"/>
              </a:cxn>
              <a:cxn ang="0">
                <a:pos x="12" y="84"/>
              </a:cxn>
              <a:cxn ang="0">
                <a:pos x="0" y="24"/>
              </a:cxn>
            </a:cxnLst>
            <a:rect l="0" t="0" r="r" b="b"/>
            <a:pathLst>
              <a:path w="124" h="229">
                <a:moveTo>
                  <a:pt x="0" y="24"/>
                </a:moveTo>
                <a:lnTo>
                  <a:pt x="90" y="0"/>
                </a:lnTo>
                <a:lnTo>
                  <a:pt x="124" y="63"/>
                </a:lnTo>
                <a:lnTo>
                  <a:pt x="106" y="79"/>
                </a:lnTo>
                <a:lnTo>
                  <a:pt x="113" y="217"/>
                </a:lnTo>
                <a:lnTo>
                  <a:pt x="61" y="229"/>
                </a:lnTo>
                <a:lnTo>
                  <a:pt x="36" y="172"/>
                </a:lnTo>
                <a:lnTo>
                  <a:pt x="35" y="104"/>
                </a:lnTo>
                <a:lnTo>
                  <a:pt x="12" y="84"/>
                </a:lnTo>
                <a:lnTo>
                  <a:pt x="0" y="24"/>
                </a:lnTo>
                <a:close/>
              </a:path>
            </a:pathLst>
          </a:custGeom>
          <a:solidFill>
            <a:schemeClr val="bg1"/>
          </a:solid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1" name="Freeform 60"/>
          <p:cNvSpPr>
            <a:spLocks/>
          </p:cNvSpPr>
          <p:nvPr/>
        </p:nvSpPr>
        <p:spPr bwMode="auto">
          <a:xfrm>
            <a:off x="6933031" y="1604071"/>
            <a:ext cx="409575" cy="192087"/>
          </a:xfrm>
          <a:custGeom>
            <a:avLst/>
            <a:gdLst/>
            <a:ahLst/>
            <a:cxnLst>
              <a:cxn ang="0">
                <a:pos x="0" y="48"/>
              </a:cxn>
              <a:cxn ang="0">
                <a:pos x="134" y="15"/>
              </a:cxn>
              <a:cxn ang="0">
                <a:pos x="150" y="16"/>
              </a:cxn>
              <a:cxn ang="0">
                <a:pos x="166" y="0"/>
              </a:cxn>
              <a:cxn ang="0">
                <a:pos x="179" y="8"/>
              </a:cxn>
              <a:cxn ang="0">
                <a:pos x="163" y="43"/>
              </a:cxn>
              <a:cxn ang="0">
                <a:pos x="191" y="40"/>
              </a:cxn>
              <a:cxn ang="0">
                <a:pos x="207" y="67"/>
              </a:cxn>
              <a:cxn ang="0">
                <a:pos x="226" y="70"/>
              </a:cxn>
              <a:cxn ang="0">
                <a:pos x="239" y="66"/>
              </a:cxn>
              <a:cxn ang="0">
                <a:pos x="239" y="51"/>
              </a:cxn>
              <a:cxn ang="0">
                <a:pos x="216" y="32"/>
              </a:cxn>
              <a:cxn ang="0">
                <a:pos x="234" y="31"/>
              </a:cxn>
              <a:cxn ang="0">
                <a:pos x="263" y="71"/>
              </a:cxn>
              <a:cxn ang="0">
                <a:pos x="235" y="95"/>
              </a:cxn>
              <a:cxn ang="0">
                <a:pos x="203" y="83"/>
              </a:cxn>
              <a:cxn ang="0">
                <a:pos x="183" y="112"/>
              </a:cxn>
              <a:cxn ang="0">
                <a:pos x="143" y="83"/>
              </a:cxn>
              <a:cxn ang="0">
                <a:pos x="10" y="120"/>
              </a:cxn>
              <a:cxn ang="0">
                <a:pos x="0" y="48"/>
              </a:cxn>
            </a:cxnLst>
            <a:rect l="0" t="0" r="r" b="b"/>
            <a:pathLst>
              <a:path w="263" h="120">
                <a:moveTo>
                  <a:pt x="0" y="48"/>
                </a:moveTo>
                <a:lnTo>
                  <a:pt x="134" y="15"/>
                </a:lnTo>
                <a:lnTo>
                  <a:pt x="150" y="16"/>
                </a:lnTo>
                <a:lnTo>
                  <a:pt x="166" y="0"/>
                </a:lnTo>
                <a:lnTo>
                  <a:pt x="179" y="8"/>
                </a:lnTo>
                <a:lnTo>
                  <a:pt x="163" y="43"/>
                </a:lnTo>
                <a:lnTo>
                  <a:pt x="191" y="40"/>
                </a:lnTo>
                <a:lnTo>
                  <a:pt x="207" y="67"/>
                </a:lnTo>
                <a:lnTo>
                  <a:pt x="226" y="70"/>
                </a:lnTo>
                <a:lnTo>
                  <a:pt x="239" y="66"/>
                </a:lnTo>
                <a:lnTo>
                  <a:pt x="239" y="51"/>
                </a:lnTo>
                <a:lnTo>
                  <a:pt x="216" y="32"/>
                </a:lnTo>
                <a:lnTo>
                  <a:pt x="234" y="31"/>
                </a:lnTo>
                <a:lnTo>
                  <a:pt x="263" y="71"/>
                </a:lnTo>
                <a:lnTo>
                  <a:pt x="235" y="95"/>
                </a:lnTo>
                <a:lnTo>
                  <a:pt x="203" y="83"/>
                </a:lnTo>
                <a:lnTo>
                  <a:pt x="183" y="112"/>
                </a:lnTo>
                <a:lnTo>
                  <a:pt x="143" y="83"/>
                </a:lnTo>
                <a:lnTo>
                  <a:pt x="10" y="120"/>
                </a:lnTo>
                <a:lnTo>
                  <a:pt x="0" y="48"/>
                </a:lnTo>
                <a:close/>
              </a:path>
            </a:pathLst>
          </a:custGeom>
          <a:solidFill>
            <a:schemeClr val="bg1"/>
          </a:solid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2" name="Freeform 61"/>
          <p:cNvSpPr>
            <a:spLocks/>
          </p:cNvSpPr>
          <p:nvPr/>
        </p:nvSpPr>
        <p:spPr bwMode="auto">
          <a:xfrm>
            <a:off x="6947319" y="1750121"/>
            <a:ext cx="212725" cy="168275"/>
          </a:xfrm>
          <a:custGeom>
            <a:avLst/>
            <a:gdLst/>
            <a:ahLst/>
            <a:cxnLst>
              <a:cxn ang="0">
                <a:pos x="0" y="27"/>
              </a:cxn>
              <a:cxn ang="0">
                <a:pos x="105" y="0"/>
              </a:cxn>
              <a:cxn ang="0">
                <a:pos x="137" y="48"/>
              </a:cxn>
              <a:cxn ang="0">
                <a:pos x="118" y="69"/>
              </a:cxn>
              <a:cxn ang="0">
                <a:pos x="85" y="61"/>
              </a:cxn>
              <a:cxn ang="0">
                <a:pos x="33" y="105"/>
              </a:cxn>
              <a:cxn ang="0">
                <a:pos x="5" y="82"/>
              </a:cxn>
              <a:cxn ang="0">
                <a:pos x="0" y="27"/>
              </a:cxn>
            </a:cxnLst>
            <a:rect l="0" t="0" r="r" b="b"/>
            <a:pathLst>
              <a:path w="137" h="105">
                <a:moveTo>
                  <a:pt x="0" y="27"/>
                </a:moveTo>
                <a:lnTo>
                  <a:pt x="105" y="0"/>
                </a:lnTo>
                <a:lnTo>
                  <a:pt x="137" y="48"/>
                </a:lnTo>
                <a:lnTo>
                  <a:pt x="118" y="69"/>
                </a:lnTo>
                <a:lnTo>
                  <a:pt x="85" y="61"/>
                </a:lnTo>
                <a:lnTo>
                  <a:pt x="33" y="105"/>
                </a:lnTo>
                <a:lnTo>
                  <a:pt x="5" y="82"/>
                </a:lnTo>
                <a:lnTo>
                  <a:pt x="0" y="27"/>
                </a:lnTo>
                <a:close/>
              </a:path>
            </a:pathLst>
          </a:custGeom>
          <a:solidFill>
            <a:schemeClr val="bg1"/>
          </a:solid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3" name="Freeform 62"/>
          <p:cNvSpPr>
            <a:spLocks/>
          </p:cNvSpPr>
          <p:nvPr/>
        </p:nvSpPr>
        <p:spPr bwMode="auto">
          <a:xfrm>
            <a:off x="6982244" y="1864421"/>
            <a:ext cx="211137" cy="130175"/>
          </a:xfrm>
          <a:custGeom>
            <a:avLst/>
            <a:gdLst/>
            <a:ahLst/>
            <a:cxnLst>
              <a:cxn ang="0">
                <a:pos x="0" y="60"/>
              </a:cxn>
              <a:cxn ang="0">
                <a:pos x="56" y="33"/>
              </a:cxn>
              <a:cxn ang="0">
                <a:pos x="110" y="0"/>
              </a:cxn>
              <a:cxn ang="0">
                <a:pos x="119" y="1"/>
              </a:cxn>
              <a:cxn ang="0">
                <a:pos x="135" y="2"/>
              </a:cxn>
              <a:cxn ang="0">
                <a:pos x="82" y="45"/>
              </a:cxn>
              <a:cxn ang="0">
                <a:pos x="16" y="81"/>
              </a:cxn>
              <a:cxn ang="0">
                <a:pos x="0" y="60"/>
              </a:cxn>
            </a:cxnLst>
            <a:rect l="0" t="0" r="r" b="b"/>
            <a:pathLst>
              <a:path w="135" h="81">
                <a:moveTo>
                  <a:pt x="0" y="60"/>
                </a:moveTo>
                <a:lnTo>
                  <a:pt x="56" y="33"/>
                </a:lnTo>
                <a:lnTo>
                  <a:pt x="110" y="0"/>
                </a:lnTo>
                <a:lnTo>
                  <a:pt x="119" y="1"/>
                </a:lnTo>
                <a:lnTo>
                  <a:pt x="135" y="2"/>
                </a:lnTo>
                <a:lnTo>
                  <a:pt x="82" y="45"/>
                </a:lnTo>
                <a:lnTo>
                  <a:pt x="16" y="81"/>
                </a:lnTo>
                <a:lnTo>
                  <a:pt x="0" y="60"/>
                </a:lnTo>
                <a:close/>
              </a:path>
            </a:pathLst>
          </a:custGeom>
          <a:solidFill>
            <a:schemeClr val="bg1"/>
          </a:solid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4" name="Freeform 63"/>
          <p:cNvSpPr>
            <a:spLocks/>
          </p:cNvSpPr>
          <p:nvPr/>
        </p:nvSpPr>
        <p:spPr bwMode="auto">
          <a:xfrm>
            <a:off x="6980656" y="1248471"/>
            <a:ext cx="223838" cy="412750"/>
          </a:xfrm>
          <a:custGeom>
            <a:avLst/>
            <a:gdLst/>
            <a:ahLst/>
            <a:cxnLst>
              <a:cxn ang="0">
                <a:pos x="31" y="0"/>
              </a:cxn>
              <a:cxn ang="0">
                <a:pos x="0" y="45"/>
              </a:cxn>
              <a:cxn ang="0">
                <a:pos x="34" y="105"/>
              </a:cxn>
              <a:cxn ang="0">
                <a:pos x="14" y="121"/>
              </a:cxn>
              <a:cxn ang="0">
                <a:pos x="22" y="258"/>
              </a:cxn>
              <a:cxn ang="0">
                <a:pos x="103" y="238"/>
              </a:cxn>
              <a:cxn ang="0">
                <a:pos x="124" y="238"/>
              </a:cxn>
              <a:cxn ang="0">
                <a:pos x="136" y="224"/>
              </a:cxn>
              <a:cxn ang="0">
                <a:pos x="136" y="198"/>
              </a:cxn>
              <a:cxn ang="0">
                <a:pos x="145" y="182"/>
              </a:cxn>
              <a:cxn ang="0">
                <a:pos x="100" y="162"/>
              </a:cxn>
              <a:cxn ang="0">
                <a:pos x="42" y="12"/>
              </a:cxn>
              <a:cxn ang="0">
                <a:pos x="31" y="0"/>
              </a:cxn>
            </a:cxnLst>
            <a:rect l="0" t="0" r="r" b="b"/>
            <a:pathLst>
              <a:path w="145" h="258">
                <a:moveTo>
                  <a:pt x="31" y="0"/>
                </a:moveTo>
                <a:lnTo>
                  <a:pt x="0" y="45"/>
                </a:lnTo>
                <a:lnTo>
                  <a:pt x="34" y="105"/>
                </a:lnTo>
                <a:lnTo>
                  <a:pt x="14" y="121"/>
                </a:lnTo>
                <a:lnTo>
                  <a:pt x="22" y="258"/>
                </a:lnTo>
                <a:lnTo>
                  <a:pt x="103" y="238"/>
                </a:lnTo>
                <a:lnTo>
                  <a:pt x="124" y="238"/>
                </a:lnTo>
                <a:lnTo>
                  <a:pt x="136" y="224"/>
                </a:lnTo>
                <a:lnTo>
                  <a:pt x="136" y="198"/>
                </a:lnTo>
                <a:lnTo>
                  <a:pt x="145" y="182"/>
                </a:lnTo>
                <a:lnTo>
                  <a:pt x="100" y="162"/>
                </a:lnTo>
                <a:lnTo>
                  <a:pt x="42" y="12"/>
                </a:lnTo>
                <a:lnTo>
                  <a:pt x="31" y="0"/>
                </a:lnTo>
                <a:close/>
              </a:path>
            </a:pathLst>
          </a:custGeom>
          <a:solidFill>
            <a:schemeClr val="bg1"/>
          </a:solid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5" name="Freeform 64"/>
          <p:cNvSpPr>
            <a:spLocks/>
          </p:cNvSpPr>
          <p:nvPr/>
        </p:nvSpPr>
        <p:spPr bwMode="auto">
          <a:xfrm>
            <a:off x="7110831" y="1735833"/>
            <a:ext cx="106363" cy="90488"/>
          </a:xfrm>
          <a:custGeom>
            <a:avLst/>
            <a:gdLst/>
            <a:ahLst/>
            <a:cxnLst>
              <a:cxn ang="0">
                <a:pos x="0" y="9"/>
              </a:cxn>
              <a:cxn ang="0">
                <a:pos x="29" y="0"/>
              </a:cxn>
              <a:cxn ang="0">
                <a:pos x="69" y="29"/>
              </a:cxn>
              <a:cxn ang="0">
                <a:pos x="61" y="37"/>
              </a:cxn>
              <a:cxn ang="0">
                <a:pos x="41" y="37"/>
              </a:cxn>
              <a:cxn ang="0">
                <a:pos x="32" y="57"/>
              </a:cxn>
              <a:cxn ang="0">
                <a:pos x="0" y="9"/>
              </a:cxn>
            </a:cxnLst>
            <a:rect l="0" t="0" r="r" b="b"/>
            <a:pathLst>
              <a:path w="69" h="57">
                <a:moveTo>
                  <a:pt x="0" y="9"/>
                </a:moveTo>
                <a:lnTo>
                  <a:pt x="29" y="0"/>
                </a:lnTo>
                <a:lnTo>
                  <a:pt x="69" y="29"/>
                </a:lnTo>
                <a:lnTo>
                  <a:pt x="61" y="37"/>
                </a:lnTo>
                <a:lnTo>
                  <a:pt x="41" y="37"/>
                </a:lnTo>
                <a:lnTo>
                  <a:pt x="32" y="57"/>
                </a:lnTo>
                <a:lnTo>
                  <a:pt x="0" y="9"/>
                </a:lnTo>
                <a:close/>
              </a:path>
            </a:pathLst>
          </a:custGeom>
          <a:solidFill>
            <a:schemeClr val="bg1"/>
          </a:solid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6" name="Freeform 65"/>
          <p:cNvSpPr>
            <a:spLocks/>
          </p:cNvSpPr>
          <p:nvPr/>
        </p:nvSpPr>
        <p:spPr bwMode="auto">
          <a:xfrm>
            <a:off x="6882231" y="2432746"/>
            <a:ext cx="57150" cy="103187"/>
          </a:xfrm>
          <a:custGeom>
            <a:avLst/>
            <a:gdLst/>
            <a:ahLst/>
            <a:cxnLst>
              <a:cxn ang="0">
                <a:pos x="0" y="6"/>
              </a:cxn>
              <a:cxn ang="0">
                <a:pos x="37" y="0"/>
              </a:cxn>
              <a:cxn ang="0">
                <a:pos x="15" y="64"/>
              </a:cxn>
              <a:cxn ang="0">
                <a:pos x="1" y="63"/>
              </a:cxn>
              <a:cxn ang="0">
                <a:pos x="0" y="6"/>
              </a:cxn>
            </a:cxnLst>
            <a:rect l="0" t="0" r="r" b="b"/>
            <a:pathLst>
              <a:path w="37" h="64">
                <a:moveTo>
                  <a:pt x="0" y="6"/>
                </a:moveTo>
                <a:lnTo>
                  <a:pt x="37" y="0"/>
                </a:lnTo>
                <a:lnTo>
                  <a:pt x="15" y="64"/>
                </a:lnTo>
                <a:lnTo>
                  <a:pt x="1" y="63"/>
                </a:lnTo>
                <a:lnTo>
                  <a:pt x="0" y="6"/>
                </a:lnTo>
                <a:close/>
              </a:path>
            </a:pathLst>
          </a:custGeom>
          <a:solidFill>
            <a:schemeClr val="bg1"/>
          </a:solid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7" name="Text Box 66"/>
          <p:cNvSpPr txBox="1">
            <a:spLocks noChangeArrowheads="1"/>
          </p:cNvSpPr>
          <p:nvPr/>
        </p:nvSpPr>
        <p:spPr bwMode="auto">
          <a:xfrm>
            <a:off x="5447131" y="4367074"/>
            <a:ext cx="3005951" cy="369332"/>
          </a:xfrm>
          <a:prstGeom prst="rect">
            <a:avLst/>
          </a:prstGeom>
          <a:noFill/>
          <a:ln w="9525">
            <a:noFill/>
            <a:miter lim="800000"/>
            <a:headEnd/>
            <a:tailEnd/>
          </a:ln>
          <a:effectLst/>
        </p:spPr>
        <p:txBody>
          <a:bodyPr wrap="non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b="0" i="0" strike="noStrike" kern="0" cap="none" spc="0" normalizeH="0" baseline="0" noProof="0" dirty="0" smtClean="0">
                <a:ln>
                  <a:noFill/>
                </a:ln>
                <a:solidFill>
                  <a:schemeClr val="accent6">
                    <a:lumMod val="25000"/>
                  </a:schemeClr>
                </a:solidFill>
                <a:effectLst/>
                <a:uLnTx/>
                <a:uFillTx/>
              </a:rPr>
              <a:t>≤</a:t>
            </a:r>
            <a:r>
              <a:rPr kumimoji="0" lang="en-US" b="0" i="0" u="none" strike="noStrike" kern="0" cap="none" spc="0" normalizeH="0" baseline="0" noProof="0" dirty="0" smtClean="0">
                <a:ln>
                  <a:noFill/>
                </a:ln>
                <a:solidFill>
                  <a:schemeClr val="accent6">
                    <a:lumMod val="25000"/>
                  </a:schemeClr>
                </a:solidFill>
                <a:effectLst/>
                <a:uLnTx/>
                <a:uFillTx/>
              </a:rPr>
              <a:t>2.9 </a:t>
            </a:r>
            <a:r>
              <a:rPr kumimoji="0" lang="en-US" b="0" i="0" u="none" strike="noStrike" kern="0" cap="none" spc="0" normalizeH="0" baseline="0" noProof="0" smtClean="0">
                <a:ln>
                  <a:noFill/>
                </a:ln>
                <a:solidFill>
                  <a:schemeClr val="accent6">
                    <a:lumMod val="25000"/>
                  </a:schemeClr>
                </a:solidFill>
                <a:effectLst/>
                <a:uLnTx/>
                <a:uFillTx/>
              </a:rPr>
              <a:t>(2016 </a:t>
            </a:r>
            <a:r>
              <a:rPr kumimoji="0" lang="en-US" b="0" i="0" u="none" strike="noStrike" kern="0" cap="none" spc="0" normalizeH="0" baseline="0" noProof="0" dirty="0" smtClean="0">
                <a:ln>
                  <a:noFill/>
                </a:ln>
                <a:solidFill>
                  <a:schemeClr val="accent6">
                    <a:lumMod val="25000"/>
                  </a:schemeClr>
                </a:solidFill>
                <a:effectLst/>
                <a:uLnTx/>
                <a:uFillTx/>
              </a:rPr>
              <a:t>national average)</a:t>
            </a:r>
            <a:endParaRPr kumimoji="0" lang="en-US" b="0" i="0" u="none" strike="noStrike" kern="0" cap="none" spc="0" normalizeH="0" baseline="0" noProof="0" dirty="0">
              <a:ln>
                <a:noFill/>
              </a:ln>
              <a:solidFill>
                <a:schemeClr val="accent6">
                  <a:lumMod val="25000"/>
                </a:schemeClr>
              </a:solidFill>
              <a:effectLst/>
              <a:uLnTx/>
              <a:uFillTx/>
            </a:endParaRPr>
          </a:p>
        </p:txBody>
      </p:sp>
      <p:sp>
        <p:nvSpPr>
          <p:cNvPr id="68" name="Text Box 67"/>
          <p:cNvSpPr txBox="1">
            <a:spLocks noChangeArrowheads="1"/>
          </p:cNvSpPr>
          <p:nvPr/>
        </p:nvSpPr>
        <p:spPr bwMode="auto">
          <a:xfrm>
            <a:off x="5447131" y="4679060"/>
            <a:ext cx="615874" cy="369332"/>
          </a:xfrm>
          <a:prstGeom prst="rect">
            <a:avLst/>
          </a:prstGeom>
          <a:noFill/>
          <a:ln w="9525">
            <a:noFill/>
            <a:miter lim="800000"/>
            <a:headEnd/>
            <a:tailEnd/>
          </a:ln>
          <a:effectLst/>
        </p:spPr>
        <p:txBody>
          <a:bodyPr wrap="non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chemeClr val="accent6">
                    <a:lumMod val="25000"/>
                  </a:schemeClr>
                </a:solidFill>
                <a:effectLst/>
                <a:uLnTx/>
                <a:uFillTx/>
              </a:rPr>
              <a:t>&gt;2.9</a:t>
            </a:r>
            <a:endParaRPr kumimoji="0" lang="en-US" b="0" i="0" u="none" strike="noStrike" kern="0" cap="none" spc="0" normalizeH="0" baseline="0" noProof="0" dirty="0">
              <a:ln>
                <a:noFill/>
              </a:ln>
              <a:solidFill>
                <a:schemeClr val="accent6">
                  <a:lumMod val="25000"/>
                </a:schemeClr>
              </a:solidFill>
              <a:effectLst/>
              <a:uLnTx/>
              <a:uFillTx/>
            </a:endParaRPr>
          </a:p>
        </p:txBody>
      </p:sp>
      <p:sp>
        <p:nvSpPr>
          <p:cNvPr id="69" name="Rectangle 70"/>
          <p:cNvSpPr>
            <a:spLocks noChangeArrowheads="1"/>
          </p:cNvSpPr>
          <p:nvPr/>
        </p:nvSpPr>
        <p:spPr bwMode="auto">
          <a:xfrm>
            <a:off x="4850231" y="4755260"/>
            <a:ext cx="447675" cy="230188"/>
          </a:xfrm>
          <a:prstGeom prst="rect">
            <a:avLst/>
          </a:prstGeom>
          <a:solidFill>
            <a:srgbClr val="3177FF"/>
          </a:solidFill>
          <a:ln w="17526">
            <a:solidFill>
              <a:srgbClr val="000000"/>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0" name="Rectangle 71"/>
          <p:cNvSpPr>
            <a:spLocks noChangeArrowheads="1"/>
          </p:cNvSpPr>
          <p:nvPr/>
        </p:nvSpPr>
        <p:spPr bwMode="auto">
          <a:xfrm>
            <a:off x="4850231" y="4443274"/>
            <a:ext cx="447675" cy="230188"/>
          </a:xfrm>
          <a:prstGeom prst="rect">
            <a:avLst/>
          </a:prstGeom>
          <a:solidFill>
            <a:schemeClr val="bg1"/>
          </a:solidFill>
          <a:ln w="17526">
            <a:solidFill>
              <a:srgbClr val="000000"/>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1" name="Oval 72"/>
          <p:cNvSpPr>
            <a:spLocks noChangeArrowheads="1"/>
          </p:cNvSpPr>
          <p:nvPr/>
        </p:nvSpPr>
        <p:spPr bwMode="auto">
          <a:xfrm>
            <a:off x="7296851" y="2502584"/>
            <a:ext cx="149225" cy="153987"/>
          </a:xfrm>
          <a:prstGeom prst="ellipse">
            <a:avLst/>
          </a:prstGeom>
          <a:solidFill>
            <a:schemeClr val="accent1"/>
          </a:solidFill>
          <a:ln w="17526">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2" name="Text Box 73"/>
          <p:cNvSpPr txBox="1">
            <a:spLocks noChangeArrowheads="1"/>
          </p:cNvSpPr>
          <p:nvPr/>
        </p:nvSpPr>
        <p:spPr bwMode="auto">
          <a:xfrm>
            <a:off x="7435850" y="2373839"/>
            <a:ext cx="484428" cy="369332"/>
          </a:xfrm>
          <a:prstGeom prst="rect">
            <a:avLst/>
          </a:prstGeom>
          <a:noFill/>
          <a:ln w="9525">
            <a:noFill/>
            <a:miter lim="800000"/>
            <a:headEnd/>
            <a:tailEnd/>
          </a:ln>
          <a:effectLst/>
        </p:spPr>
        <p:txBody>
          <a:bodyPr wrap="non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chemeClr val="accent6">
                    <a:lumMod val="25000"/>
                  </a:schemeClr>
                </a:solidFill>
                <a:effectLst/>
                <a:uLnTx/>
                <a:uFillTx/>
              </a:rPr>
              <a:t>DC</a:t>
            </a:r>
            <a:endParaRPr kumimoji="0" lang="en-US" sz="1800" b="0" i="0" u="none" strike="noStrike" kern="0" cap="none" spc="0" normalizeH="0" baseline="0" noProof="0" dirty="0">
              <a:ln>
                <a:noFill/>
              </a:ln>
              <a:solidFill>
                <a:schemeClr val="accent6">
                  <a:lumMod val="25000"/>
                </a:schemeClr>
              </a:solidFill>
              <a:effectLst/>
              <a:uLnTx/>
              <a:uFillTx/>
            </a:endParaRPr>
          </a:p>
        </p:txBody>
      </p:sp>
      <p:sp>
        <p:nvSpPr>
          <p:cNvPr id="73" name="Freeform 14"/>
          <p:cNvSpPr>
            <a:spLocks/>
          </p:cNvSpPr>
          <p:nvPr/>
        </p:nvSpPr>
        <p:spPr bwMode="auto">
          <a:xfrm>
            <a:off x="155660" y="1575483"/>
            <a:ext cx="1254125" cy="1081088"/>
          </a:xfrm>
          <a:custGeom>
            <a:avLst/>
            <a:gdLst/>
            <a:ahLst/>
            <a:cxnLst>
              <a:cxn ang="0">
                <a:pos x="224" y="204"/>
              </a:cxn>
              <a:cxn ang="0">
                <a:pos x="505" y="0"/>
              </a:cxn>
              <a:cxn ang="0">
                <a:pos x="640" y="36"/>
              </a:cxn>
              <a:cxn ang="0">
                <a:pos x="705" y="102"/>
              </a:cxn>
              <a:cxn ang="0">
                <a:pos x="969" y="127"/>
              </a:cxn>
              <a:cxn ang="0">
                <a:pos x="977" y="805"/>
              </a:cxn>
              <a:cxn ang="0">
                <a:pos x="1064" y="825"/>
              </a:cxn>
              <a:cxn ang="0">
                <a:pos x="1104" y="906"/>
              </a:cxn>
              <a:cxn ang="0">
                <a:pos x="1165" y="878"/>
              </a:cxn>
              <a:cxn ang="0">
                <a:pos x="1292" y="1062"/>
              </a:cxn>
              <a:cxn ang="0">
                <a:pos x="1401" y="1147"/>
              </a:cxn>
              <a:cxn ang="0">
                <a:pos x="1397" y="1220"/>
              </a:cxn>
              <a:cxn ang="0">
                <a:pos x="1259" y="1229"/>
              </a:cxn>
              <a:cxn ang="0">
                <a:pos x="1198" y="1004"/>
              </a:cxn>
              <a:cxn ang="0">
                <a:pos x="762" y="783"/>
              </a:cxn>
              <a:cxn ang="0">
                <a:pos x="774" y="853"/>
              </a:cxn>
              <a:cxn ang="0">
                <a:pos x="676" y="943"/>
              </a:cxn>
              <a:cxn ang="0">
                <a:pos x="660" y="910"/>
              </a:cxn>
              <a:cxn ang="0">
                <a:pos x="632" y="910"/>
              </a:cxn>
              <a:cxn ang="0">
                <a:pos x="553" y="1098"/>
              </a:cxn>
              <a:cxn ang="0">
                <a:pos x="310" y="1283"/>
              </a:cxn>
              <a:cxn ang="0">
                <a:pos x="69" y="1371"/>
              </a:cxn>
              <a:cxn ang="0">
                <a:pos x="0" y="1359"/>
              </a:cxn>
              <a:cxn ang="0">
                <a:pos x="277" y="1200"/>
              </a:cxn>
              <a:cxn ang="0">
                <a:pos x="310" y="1200"/>
              </a:cxn>
              <a:cxn ang="0">
                <a:pos x="411" y="1078"/>
              </a:cxn>
              <a:cxn ang="0">
                <a:pos x="456" y="1074"/>
              </a:cxn>
              <a:cxn ang="0">
                <a:pos x="525" y="980"/>
              </a:cxn>
              <a:cxn ang="0">
                <a:pos x="501" y="939"/>
              </a:cxn>
              <a:cxn ang="0">
                <a:pos x="354" y="959"/>
              </a:cxn>
              <a:cxn ang="0">
                <a:pos x="253" y="726"/>
              </a:cxn>
              <a:cxn ang="0">
                <a:pos x="310" y="621"/>
              </a:cxn>
              <a:cxn ang="0">
                <a:pos x="403" y="584"/>
              </a:cxn>
              <a:cxn ang="0">
                <a:pos x="370" y="490"/>
              </a:cxn>
              <a:cxn ang="0">
                <a:pos x="273" y="534"/>
              </a:cxn>
              <a:cxn ang="0">
                <a:pos x="200" y="400"/>
              </a:cxn>
              <a:cxn ang="0">
                <a:pos x="281" y="368"/>
              </a:cxn>
              <a:cxn ang="0">
                <a:pos x="354" y="404"/>
              </a:cxn>
              <a:cxn ang="0">
                <a:pos x="387" y="384"/>
              </a:cxn>
              <a:cxn ang="0">
                <a:pos x="326" y="269"/>
              </a:cxn>
              <a:cxn ang="0">
                <a:pos x="220" y="261"/>
              </a:cxn>
              <a:cxn ang="0">
                <a:pos x="224" y="204"/>
              </a:cxn>
            </a:cxnLst>
            <a:rect l="0" t="0" r="r" b="b"/>
            <a:pathLst>
              <a:path w="1401" h="1371">
                <a:moveTo>
                  <a:pt x="224" y="204"/>
                </a:moveTo>
                <a:lnTo>
                  <a:pt x="505" y="0"/>
                </a:lnTo>
                <a:lnTo>
                  <a:pt x="640" y="36"/>
                </a:lnTo>
                <a:lnTo>
                  <a:pt x="705" y="102"/>
                </a:lnTo>
                <a:lnTo>
                  <a:pt x="969" y="127"/>
                </a:lnTo>
                <a:lnTo>
                  <a:pt x="977" y="805"/>
                </a:lnTo>
                <a:lnTo>
                  <a:pt x="1064" y="825"/>
                </a:lnTo>
                <a:lnTo>
                  <a:pt x="1104" y="906"/>
                </a:lnTo>
                <a:lnTo>
                  <a:pt x="1165" y="878"/>
                </a:lnTo>
                <a:lnTo>
                  <a:pt x="1292" y="1062"/>
                </a:lnTo>
                <a:lnTo>
                  <a:pt x="1401" y="1147"/>
                </a:lnTo>
                <a:lnTo>
                  <a:pt x="1397" y="1220"/>
                </a:lnTo>
                <a:lnTo>
                  <a:pt x="1259" y="1229"/>
                </a:lnTo>
                <a:lnTo>
                  <a:pt x="1198" y="1004"/>
                </a:lnTo>
                <a:lnTo>
                  <a:pt x="762" y="783"/>
                </a:lnTo>
                <a:lnTo>
                  <a:pt x="774" y="853"/>
                </a:lnTo>
                <a:lnTo>
                  <a:pt x="676" y="943"/>
                </a:lnTo>
                <a:lnTo>
                  <a:pt x="660" y="910"/>
                </a:lnTo>
                <a:lnTo>
                  <a:pt x="632" y="910"/>
                </a:lnTo>
                <a:lnTo>
                  <a:pt x="553" y="1098"/>
                </a:lnTo>
                <a:lnTo>
                  <a:pt x="310" y="1283"/>
                </a:lnTo>
                <a:lnTo>
                  <a:pt x="69" y="1371"/>
                </a:lnTo>
                <a:lnTo>
                  <a:pt x="0" y="1359"/>
                </a:lnTo>
                <a:lnTo>
                  <a:pt x="277" y="1200"/>
                </a:lnTo>
                <a:lnTo>
                  <a:pt x="310" y="1200"/>
                </a:lnTo>
                <a:lnTo>
                  <a:pt x="411" y="1078"/>
                </a:lnTo>
                <a:lnTo>
                  <a:pt x="456" y="1074"/>
                </a:lnTo>
                <a:lnTo>
                  <a:pt x="525" y="980"/>
                </a:lnTo>
                <a:lnTo>
                  <a:pt x="501" y="939"/>
                </a:lnTo>
                <a:lnTo>
                  <a:pt x="354" y="959"/>
                </a:lnTo>
                <a:lnTo>
                  <a:pt x="253" y="726"/>
                </a:lnTo>
                <a:lnTo>
                  <a:pt x="310" y="621"/>
                </a:lnTo>
                <a:lnTo>
                  <a:pt x="403" y="584"/>
                </a:lnTo>
                <a:lnTo>
                  <a:pt x="370" y="490"/>
                </a:lnTo>
                <a:lnTo>
                  <a:pt x="273" y="534"/>
                </a:lnTo>
                <a:lnTo>
                  <a:pt x="200" y="400"/>
                </a:lnTo>
                <a:lnTo>
                  <a:pt x="281" y="368"/>
                </a:lnTo>
                <a:lnTo>
                  <a:pt x="354" y="404"/>
                </a:lnTo>
                <a:lnTo>
                  <a:pt x="387" y="384"/>
                </a:lnTo>
                <a:lnTo>
                  <a:pt x="326" y="269"/>
                </a:lnTo>
                <a:lnTo>
                  <a:pt x="220" y="261"/>
                </a:lnTo>
                <a:lnTo>
                  <a:pt x="224" y="204"/>
                </a:lnTo>
                <a:close/>
              </a:path>
            </a:pathLst>
          </a:custGeom>
          <a:solidFill>
            <a:srgbClr val="3177FF"/>
          </a:solidFill>
          <a:ln w="17526">
            <a:solidFill>
              <a:srgbClr val="000000"/>
            </a:solidFill>
            <a:prstDash val="solid"/>
            <a:round/>
            <a:headEnd/>
            <a:tailEnd/>
          </a:ln>
        </p:spPr>
        <p:txBody>
          <a:bodyPr/>
          <a:lstStyle/>
          <a:p>
            <a:endParaRPr lang="en-US" dirty="0"/>
          </a:p>
        </p:txBody>
      </p:sp>
      <p:sp>
        <p:nvSpPr>
          <p:cNvPr id="74" name="Oval 72"/>
          <p:cNvSpPr>
            <a:spLocks noChangeArrowheads="1"/>
          </p:cNvSpPr>
          <p:nvPr/>
        </p:nvSpPr>
        <p:spPr bwMode="auto">
          <a:xfrm>
            <a:off x="7283780" y="2019228"/>
            <a:ext cx="149225" cy="153987"/>
          </a:xfrm>
          <a:prstGeom prst="ellipse">
            <a:avLst/>
          </a:prstGeom>
          <a:solidFill>
            <a:schemeClr val="accent1"/>
          </a:solidFill>
          <a:ln w="17526">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5" name="Text Box 73"/>
          <p:cNvSpPr txBox="1">
            <a:spLocks noChangeArrowheads="1"/>
          </p:cNvSpPr>
          <p:nvPr/>
        </p:nvSpPr>
        <p:spPr bwMode="auto">
          <a:xfrm>
            <a:off x="7422779" y="1890483"/>
            <a:ext cx="611065" cy="369332"/>
          </a:xfrm>
          <a:prstGeom prst="rect">
            <a:avLst/>
          </a:prstGeom>
          <a:noFill/>
          <a:ln w="9525">
            <a:noFill/>
            <a:miter lim="800000"/>
            <a:headEnd/>
            <a:tailEnd/>
          </a:ln>
          <a:effectLst/>
        </p:spPr>
        <p:txBody>
          <a:bodyPr wrap="non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chemeClr val="accent6">
                    <a:lumMod val="25000"/>
                  </a:schemeClr>
                </a:solidFill>
                <a:effectLst/>
                <a:uLnTx/>
                <a:uFillTx/>
              </a:rPr>
              <a:t>NYC</a:t>
            </a:r>
            <a:endParaRPr kumimoji="0" lang="en-US" sz="1800" b="0" i="0" u="none" strike="noStrike" kern="0" cap="none" spc="0" normalizeH="0" baseline="0" noProof="0" dirty="0">
              <a:ln>
                <a:noFill/>
              </a:ln>
              <a:solidFill>
                <a:schemeClr val="accent6">
                  <a:lumMod val="25000"/>
                </a:schemeClr>
              </a:solidFill>
              <a:effectLst/>
              <a:uLnTx/>
              <a:uFillTx/>
            </a:endParaRPr>
          </a:p>
        </p:txBody>
      </p:sp>
    </p:spTree>
    <p:extLst>
      <p:ext uri="{BB962C8B-B14F-4D97-AF65-F5344CB8AC3E}">
        <p14:creationId xmlns:p14="http://schemas.microsoft.com/office/powerpoint/2010/main" val="384197587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Map of U.S.-Affiliated Pacific Islands, </a:t>
            </a:r>
            <a:br>
              <a:rPr lang="en-US" dirty="0" smtClean="0"/>
            </a:br>
            <a:r>
              <a:rPr lang="en-US" dirty="0" smtClean="0"/>
              <a:t>by TB Case Rates,* 2016</a:t>
            </a:r>
            <a:endParaRPr lang="en-US" dirty="0"/>
          </a:p>
        </p:txBody>
      </p:sp>
      <p:sp>
        <p:nvSpPr>
          <p:cNvPr id="4" name="Text Placeholder 3"/>
          <p:cNvSpPr txBox="1">
            <a:spLocks/>
          </p:cNvSpPr>
          <p:nvPr/>
        </p:nvSpPr>
        <p:spPr>
          <a:xfrm>
            <a:off x="8964" y="4764951"/>
            <a:ext cx="3432067" cy="2857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1100" dirty="0" smtClean="0">
                <a:solidFill>
                  <a:schemeClr val="accent4">
                    <a:lumMod val="50000"/>
                  </a:schemeClr>
                </a:solidFill>
                <a:latin typeface="Calibri" panose="020F0502020204030204" pitchFamily="34" charset="0"/>
              </a:rPr>
              <a:t>*Cases per 100,000 population; as </a:t>
            </a:r>
            <a:r>
              <a:rPr lang="en-US" sz="1100" dirty="0">
                <a:solidFill>
                  <a:schemeClr val="accent4">
                    <a:lumMod val="50000"/>
                  </a:schemeClr>
                </a:solidFill>
                <a:latin typeface="Calibri" panose="020F0502020204030204" pitchFamily="34" charset="0"/>
              </a:rPr>
              <a:t>of </a:t>
            </a:r>
            <a:r>
              <a:rPr lang="en-US" sz="1100" dirty="0" smtClean="0">
                <a:solidFill>
                  <a:schemeClr val="accent4">
                    <a:lumMod val="50000"/>
                  </a:schemeClr>
                </a:solidFill>
                <a:latin typeface="Calibri" panose="020F0502020204030204" pitchFamily="34" charset="0"/>
              </a:rPr>
              <a:t>June 21, 2017.</a:t>
            </a:r>
            <a:endParaRPr lang="en-US" sz="1100" dirty="0">
              <a:solidFill>
                <a:schemeClr val="accent4">
                  <a:lumMod val="50000"/>
                </a:schemeClr>
              </a:solidFill>
              <a:latin typeface="Calibri" panose="020F0502020204030204" pitchFamily="34" charset="0"/>
            </a:endParaRPr>
          </a:p>
        </p:txBody>
      </p:sp>
      <p:grpSp>
        <p:nvGrpSpPr>
          <p:cNvPr id="12" name="Group 11"/>
          <p:cNvGrpSpPr/>
          <p:nvPr/>
        </p:nvGrpSpPr>
        <p:grpSpPr>
          <a:xfrm>
            <a:off x="1363578" y="1158875"/>
            <a:ext cx="6565231" cy="3155888"/>
            <a:chOff x="1736130" y="1409977"/>
            <a:chExt cx="5548460" cy="3115220"/>
          </a:xfrm>
        </p:grpSpPr>
        <p:pic>
          <p:nvPicPr>
            <p:cNvPr id="13" name="Picture 32" descr="oceania_ref02"/>
            <p:cNvPicPr>
              <a:picLocks noChangeAspect="1" noChangeArrowheads="1"/>
            </p:cNvPicPr>
            <p:nvPr/>
          </p:nvPicPr>
          <p:blipFill rotWithShape="1">
            <a:blip r:embed="rId3" cstate="print">
              <a:grayscl/>
            </a:blip>
            <a:srcRect l="240" t="1" r="13242" b="29764"/>
            <a:stretch/>
          </p:blipFill>
          <p:spPr bwMode="auto">
            <a:xfrm>
              <a:off x="1736130" y="1409977"/>
              <a:ext cx="5548460" cy="3115220"/>
            </a:xfrm>
            <a:prstGeom prst="rect">
              <a:avLst/>
            </a:prstGeom>
            <a:noFill/>
            <a:ln w="9525">
              <a:solidFill>
                <a:schemeClr val="bg2">
                  <a:lumMod val="50000"/>
                </a:schemeClr>
              </a:solidFill>
              <a:miter lim="800000"/>
              <a:headEnd/>
              <a:tailEnd/>
            </a:ln>
          </p:spPr>
        </p:pic>
        <p:sp>
          <p:nvSpPr>
            <p:cNvPr id="14" name="Line Callout 1 13"/>
            <p:cNvSpPr/>
            <p:nvPr/>
          </p:nvSpPr>
          <p:spPr>
            <a:xfrm>
              <a:off x="4346051" y="2763789"/>
              <a:ext cx="720579" cy="505171"/>
            </a:xfrm>
            <a:prstGeom prst="borderCallout1">
              <a:avLst>
                <a:gd name="adj1" fmla="val 29770"/>
                <a:gd name="adj2" fmla="val -138"/>
                <a:gd name="adj3" fmla="val -43217"/>
                <a:gd name="adj4" fmla="val -68073"/>
              </a:avLst>
            </a:prstGeom>
            <a:solidFill>
              <a:schemeClr val="accent3">
                <a:lumMod val="7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spcBef>
                  <a:spcPct val="50000"/>
                </a:spcBef>
              </a:pPr>
              <a:r>
                <a:rPr lang="en-US" sz="1000" dirty="0">
                  <a:solidFill>
                    <a:srgbClr val="FFFFFF"/>
                  </a:solidFill>
                  <a:latin typeface="Myriad Pro" pitchFamily="34" charset="0"/>
                </a:rPr>
                <a:t>Federated States of </a:t>
              </a:r>
              <a:r>
                <a:rPr lang="en-US" sz="1000" dirty="0" smtClean="0">
                  <a:solidFill>
                    <a:srgbClr val="FFFFFF"/>
                  </a:solidFill>
                  <a:latin typeface="Myriad Pro" pitchFamily="34" charset="0"/>
                </a:rPr>
                <a:t>Micronesia</a:t>
              </a:r>
              <a:endParaRPr lang="en-US" sz="1000" dirty="0">
                <a:solidFill>
                  <a:srgbClr val="FFFFFF"/>
                </a:solidFill>
                <a:latin typeface="Myriad Pro" pitchFamily="34" charset="0"/>
              </a:endParaRPr>
            </a:p>
          </p:txBody>
        </p:sp>
        <p:sp>
          <p:nvSpPr>
            <p:cNvPr id="15" name="Line Callout 1 14"/>
            <p:cNvSpPr/>
            <p:nvPr/>
          </p:nvSpPr>
          <p:spPr>
            <a:xfrm>
              <a:off x="5222244" y="1915742"/>
              <a:ext cx="576463" cy="336781"/>
            </a:xfrm>
            <a:prstGeom prst="borderCallout1">
              <a:avLst>
                <a:gd name="adj1" fmla="val 67865"/>
                <a:gd name="adj2" fmla="val -535"/>
                <a:gd name="adj3" fmla="val 142954"/>
                <a:gd name="adj4" fmla="val -34486"/>
              </a:avLst>
            </a:prstGeom>
            <a:solidFill>
              <a:schemeClr val="accent3">
                <a:lumMod val="7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spcBef>
                  <a:spcPct val="50000"/>
                </a:spcBef>
              </a:pPr>
              <a:r>
                <a:rPr lang="en-US" sz="1000" dirty="0" smtClean="0">
                  <a:solidFill>
                    <a:srgbClr val="FFFFFF"/>
                  </a:solidFill>
                  <a:latin typeface="Myriad Pro" pitchFamily="34" charset="0"/>
                </a:rPr>
                <a:t>Marshall Islands</a:t>
              </a:r>
              <a:endParaRPr lang="en-US" sz="1000" dirty="0">
                <a:solidFill>
                  <a:srgbClr val="FFFFFF"/>
                </a:solidFill>
                <a:latin typeface="Myriad Pro" pitchFamily="34" charset="0"/>
              </a:endParaRPr>
            </a:p>
          </p:txBody>
        </p:sp>
        <p:sp>
          <p:nvSpPr>
            <p:cNvPr id="16" name="Line Callout 1 15"/>
            <p:cNvSpPr/>
            <p:nvPr/>
          </p:nvSpPr>
          <p:spPr>
            <a:xfrm>
              <a:off x="4061311" y="1530849"/>
              <a:ext cx="869285" cy="336782"/>
            </a:xfrm>
            <a:prstGeom prst="borderCallout1">
              <a:avLst>
                <a:gd name="adj1" fmla="val 68659"/>
                <a:gd name="adj2" fmla="val -427"/>
                <a:gd name="adj3" fmla="val 142598"/>
                <a:gd name="adj4" fmla="val -28486"/>
              </a:avLst>
            </a:prstGeom>
            <a:solidFill>
              <a:schemeClr val="accent3">
                <a:lumMod val="7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spcBef>
                  <a:spcPct val="50000"/>
                </a:spcBef>
              </a:pPr>
              <a:r>
                <a:rPr lang="en-US" sz="1000" dirty="0">
                  <a:solidFill>
                    <a:schemeClr val="bg2"/>
                  </a:solidFill>
                  <a:latin typeface="Myriad Pro" pitchFamily="34" charset="0"/>
                </a:rPr>
                <a:t>Northern Mariana Islands</a:t>
              </a:r>
            </a:p>
          </p:txBody>
        </p:sp>
        <p:sp>
          <p:nvSpPr>
            <p:cNvPr id="17" name="Line Callout 1 16"/>
            <p:cNvSpPr/>
            <p:nvPr/>
          </p:nvSpPr>
          <p:spPr>
            <a:xfrm>
              <a:off x="5826535" y="2932180"/>
              <a:ext cx="647988" cy="336781"/>
            </a:xfrm>
            <a:prstGeom prst="borderCallout1">
              <a:avLst>
                <a:gd name="adj1" fmla="val 99611"/>
                <a:gd name="adj2" fmla="val 22084"/>
                <a:gd name="adj3" fmla="val 209622"/>
                <a:gd name="adj4" fmla="val -6311"/>
              </a:avLst>
            </a:prstGeom>
            <a:solidFill>
              <a:schemeClr val="accent3">
                <a:lumMod val="20000"/>
                <a:lumOff val="80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spcBef>
                  <a:spcPct val="50000"/>
                </a:spcBef>
              </a:pPr>
              <a:r>
                <a:rPr lang="en-US" sz="1000" b="1" dirty="0" smtClean="0">
                  <a:solidFill>
                    <a:srgbClr val="000000"/>
                  </a:solidFill>
                  <a:latin typeface="Myriad Pro" pitchFamily="34" charset="0"/>
                </a:rPr>
                <a:t>American Samoa</a:t>
              </a:r>
              <a:endParaRPr lang="en-US" sz="1000" b="1" dirty="0">
                <a:solidFill>
                  <a:srgbClr val="000000"/>
                </a:solidFill>
                <a:latin typeface="Myriad Pro" pitchFamily="34" charset="0"/>
              </a:endParaRPr>
            </a:p>
          </p:txBody>
        </p:sp>
        <p:sp>
          <p:nvSpPr>
            <p:cNvPr id="18" name="Line Callout 1 17"/>
            <p:cNvSpPr/>
            <p:nvPr/>
          </p:nvSpPr>
          <p:spPr>
            <a:xfrm>
              <a:off x="2515695" y="1867631"/>
              <a:ext cx="469431" cy="278650"/>
            </a:xfrm>
            <a:prstGeom prst="borderCallout1">
              <a:avLst>
                <a:gd name="adj1" fmla="val 66179"/>
                <a:gd name="adj2" fmla="val 101358"/>
                <a:gd name="adj3" fmla="val 168666"/>
                <a:gd name="adj4" fmla="val 187695"/>
              </a:avLst>
            </a:prstGeom>
            <a:solidFill>
              <a:schemeClr val="accent3">
                <a:lumMod val="60000"/>
                <a:lumOff val="40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spcBef>
                  <a:spcPct val="50000"/>
                </a:spcBef>
              </a:pPr>
              <a:r>
                <a:rPr lang="en-US" sz="1000" b="1" dirty="0" smtClean="0">
                  <a:solidFill>
                    <a:srgbClr val="000000"/>
                  </a:solidFill>
                  <a:latin typeface="Myriad Pro" pitchFamily="34" charset="0"/>
                </a:rPr>
                <a:t>Guam</a:t>
              </a:r>
              <a:endParaRPr lang="en-US" sz="1000" b="1" dirty="0">
                <a:solidFill>
                  <a:srgbClr val="000000"/>
                </a:solidFill>
                <a:latin typeface="Myriad Pro" pitchFamily="34" charset="0"/>
              </a:endParaRPr>
            </a:p>
          </p:txBody>
        </p:sp>
        <p:sp>
          <p:nvSpPr>
            <p:cNvPr id="19" name="Line Callout 1 18"/>
            <p:cNvSpPr/>
            <p:nvPr/>
          </p:nvSpPr>
          <p:spPr>
            <a:xfrm>
              <a:off x="2151410" y="2590668"/>
              <a:ext cx="432348" cy="252585"/>
            </a:xfrm>
            <a:prstGeom prst="borderCallout1">
              <a:avLst>
                <a:gd name="adj1" fmla="val 50306"/>
                <a:gd name="adj2" fmla="val 99771"/>
                <a:gd name="adj3" fmla="val 54014"/>
                <a:gd name="adj4" fmla="val 155268"/>
              </a:avLst>
            </a:prstGeom>
            <a:solidFill>
              <a:schemeClr val="accent3">
                <a:lumMod val="7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spcBef>
                  <a:spcPct val="50000"/>
                </a:spcBef>
              </a:pPr>
              <a:r>
                <a:rPr lang="en-US" sz="1000" dirty="0" smtClean="0">
                  <a:solidFill>
                    <a:schemeClr val="bg2"/>
                  </a:solidFill>
                  <a:latin typeface="Myriad Pro" pitchFamily="34" charset="0"/>
                </a:rPr>
                <a:t>Palau</a:t>
              </a:r>
              <a:endParaRPr lang="en-US" sz="1000" dirty="0">
                <a:solidFill>
                  <a:schemeClr val="bg2"/>
                </a:solidFill>
                <a:latin typeface="Myriad Pro" pitchFamily="34" charset="0"/>
              </a:endParaRPr>
            </a:p>
          </p:txBody>
        </p:sp>
      </p:grpSp>
      <p:grpSp>
        <p:nvGrpSpPr>
          <p:cNvPr id="33" name="Group 32"/>
          <p:cNvGrpSpPr/>
          <p:nvPr/>
        </p:nvGrpSpPr>
        <p:grpSpPr>
          <a:xfrm>
            <a:off x="5709105" y="4342694"/>
            <a:ext cx="1479811" cy="338554"/>
            <a:chOff x="6782348" y="6253041"/>
            <a:chExt cx="1431581" cy="244781"/>
          </a:xfrm>
        </p:grpSpPr>
        <p:sp>
          <p:nvSpPr>
            <p:cNvPr id="34" name="Text Box 26"/>
            <p:cNvSpPr txBox="1">
              <a:spLocks noChangeArrowheads="1"/>
            </p:cNvSpPr>
            <p:nvPr/>
          </p:nvSpPr>
          <p:spPr bwMode="auto">
            <a:xfrm>
              <a:off x="7416782" y="6253041"/>
              <a:ext cx="797147" cy="244781"/>
            </a:xfrm>
            <a:prstGeom prst="rect">
              <a:avLst/>
            </a:prstGeom>
            <a:noFill/>
            <a:ln w="9525">
              <a:noFill/>
              <a:miter lim="800000"/>
              <a:headEnd/>
              <a:tailEnd/>
            </a:ln>
            <a:effectLst/>
          </p:spPr>
          <p:txBody>
            <a:bodyPr wrap="square">
              <a:spAutoFit/>
            </a:bodyPr>
            <a:lstStyle/>
            <a:p>
              <a:pPr algn="ctr" eaLnBrk="0" hangingPunct="0"/>
              <a:r>
                <a:rPr lang="en-US" sz="1600" b="1" dirty="0" smtClean="0">
                  <a:latin typeface="Myriad Pro" pitchFamily="34" charset="0"/>
                </a:rPr>
                <a:t>≥50</a:t>
              </a:r>
              <a:endParaRPr lang="en-US" sz="1600" b="1" dirty="0">
                <a:latin typeface="Myriad Pro" pitchFamily="34" charset="0"/>
              </a:endParaRPr>
            </a:p>
          </p:txBody>
        </p:sp>
        <p:sp>
          <p:nvSpPr>
            <p:cNvPr id="35" name="Rectangle 27"/>
            <p:cNvSpPr>
              <a:spLocks noChangeArrowheads="1"/>
            </p:cNvSpPr>
            <p:nvPr/>
          </p:nvSpPr>
          <p:spPr bwMode="auto">
            <a:xfrm>
              <a:off x="6782348" y="6304345"/>
              <a:ext cx="634434" cy="152139"/>
            </a:xfrm>
            <a:prstGeom prst="rect">
              <a:avLst/>
            </a:prstGeom>
            <a:solidFill>
              <a:schemeClr val="accent3">
                <a:lumMod val="75000"/>
              </a:schemeClr>
            </a:solidFill>
            <a:ln w="41275" cmpd="sng">
              <a:solidFill>
                <a:srgbClr val="000000">
                  <a:alpha val="70000"/>
                </a:srgbClr>
              </a:solidFill>
              <a:miter lim="800000"/>
              <a:headEnd/>
              <a:tailEnd/>
            </a:ln>
            <a:effectLst/>
          </p:spPr>
          <p:txBody>
            <a:bodyPr wrap="none" anchor="ctr"/>
            <a:lstStyle/>
            <a:p>
              <a:pPr algn="ctr"/>
              <a:endParaRPr lang="en-US" dirty="0"/>
            </a:p>
          </p:txBody>
        </p:sp>
      </p:grpSp>
      <p:sp>
        <p:nvSpPr>
          <p:cNvPr id="40" name="Text Box 26"/>
          <p:cNvSpPr txBox="1">
            <a:spLocks noChangeArrowheads="1"/>
          </p:cNvSpPr>
          <p:nvPr/>
        </p:nvSpPr>
        <p:spPr bwMode="auto">
          <a:xfrm>
            <a:off x="4563863" y="4341174"/>
            <a:ext cx="964804" cy="338554"/>
          </a:xfrm>
          <a:prstGeom prst="rect">
            <a:avLst/>
          </a:prstGeom>
          <a:noFill/>
          <a:ln w="9525">
            <a:noFill/>
            <a:miter lim="800000"/>
            <a:headEnd/>
            <a:tailEnd/>
          </a:ln>
          <a:effectLst/>
        </p:spPr>
        <p:txBody>
          <a:bodyPr wrap="square">
            <a:spAutoFit/>
          </a:bodyPr>
          <a:lstStyle/>
          <a:p>
            <a:pPr algn="ctr" eaLnBrk="0" hangingPunct="0"/>
            <a:r>
              <a:rPr lang="en-US" sz="1600" b="1" dirty="0" smtClean="0">
                <a:latin typeface="Myriad Pro" pitchFamily="34" charset="0"/>
              </a:rPr>
              <a:t>10–49.9</a:t>
            </a:r>
            <a:endParaRPr lang="en-US" sz="1600" b="1" dirty="0">
              <a:latin typeface="Myriad Pro" pitchFamily="34" charset="0"/>
            </a:endParaRPr>
          </a:p>
        </p:txBody>
      </p:sp>
      <p:sp>
        <p:nvSpPr>
          <p:cNvPr id="41" name="Rectangle 27"/>
          <p:cNvSpPr>
            <a:spLocks noChangeArrowheads="1"/>
          </p:cNvSpPr>
          <p:nvPr/>
        </p:nvSpPr>
        <p:spPr bwMode="auto">
          <a:xfrm>
            <a:off x="3825839" y="4410400"/>
            <a:ext cx="655808" cy="210422"/>
          </a:xfrm>
          <a:prstGeom prst="rect">
            <a:avLst/>
          </a:prstGeom>
          <a:solidFill>
            <a:schemeClr val="accent3">
              <a:lumMod val="60000"/>
              <a:lumOff val="40000"/>
            </a:schemeClr>
          </a:solidFill>
          <a:ln w="41275" cmpd="sng">
            <a:solidFill>
              <a:srgbClr val="000000">
                <a:alpha val="70000"/>
              </a:srgbClr>
            </a:solidFill>
            <a:miter lim="800000"/>
            <a:headEnd/>
            <a:tailEnd/>
          </a:ln>
          <a:effectLst/>
        </p:spPr>
        <p:txBody>
          <a:bodyPr wrap="none" anchor="ctr"/>
          <a:lstStyle/>
          <a:p>
            <a:pPr algn="ctr"/>
            <a:endParaRPr lang="en-US" dirty="0"/>
          </a:p>
        </p:txBody>
      </p:sp>
      <p:sp>
        <p:nvSpPr>
          <p:cNvPr id="42" name="Text Box 26"/>
          <p:cNvSpPr txBox="1">
            <a:spLocks noChangeArrowheads="1"/>
          </p:cNvSpPr>
          <p:nvPr/>
        </p:nvSpPr>
        <p:spPr bwMode="auto">
          <a:xfrm>
            <a:off x="2762814" y="4341174"/>
            <a:ext cx="964804" cy="338554"/>
          </a:xfrm>
          <a:prstGeom prst="rect">
            <a:avLst/>
          </a:prstGeom>
          <a:noFill/>
          <a:ln w="9525">
            <a:noFill/>
            <a:miter lim="800000"/>
            <a:headEnd/>
            <a:tailEnd/>
          </a:ln>
          <a:effectLst/>
        </p:spPr>
        <p:txBody>
          <a:bodyPr wrap="square">
            <a:spAutoFit/>
          </a:bodyPr>
          <a:lstStyle/>
          <a:p>
            <a:pPr algn="ctr" eaLnBrk="0" hangingPunct="0"/>
            <a:r>
              <a:rPr lang="en-US" sz="1600" b="1" dirty="0" smtClean="0">
                <a:latin typeface="Myriad Pro" pitchFamily="34" charset="0"/>
              </a:rPr>
              <a:t>≤9.9</a:t>
            </a:r>
            <a:endParaRPr lang="en-US" sz="1600" b="1" dirty="0">
              <a:latin typeface="Myriad Pro" pitchFamily="34" charset="0"/>
            </a:endParaRPr>
          </a:p>
        </p:txBody>
      </p:sp>
      <p:sp>
        <p:nvSpPr>
          <p:cNvPr id="43" name="Rectangle 27"/>
          <p:cNvSpPr>
            <a:spLocks noChangeArrowheads="1"/>
          </p:cNvSpPr>
          <p:nvPr/>
        </p:nvSpPr>
        <p:spPr bwMode="auto">
          <a:xfrm>
            <a:off x="2104327" y="4414350"/>
            <a:ext cx="655808" cy="210422"/>
          </a:xfrm>
          <a:prstGeom prst="rect">
            <a:avLst/>
          </a:prstGeom>
          <a:solidFill>
            <a:schemeClr val="accent3">
              <a:lumMod val="20000"/>
              <a:lumOff val="80000"/>
            </a:schemeClr>
          </a:solidFill>
          <a:ln w="41275" cmpd="sng">
            <a:solidFill>
              <a:srgbClr val="000000">
                <a:alpha val="70000"/>
              </a:srgbClr>
            </a:solidFill>
            <a:miter lim="800000"/>
            <a:headEnd/>
            <a:tailEnd/>
          </a:ln>
          <a:effectLst/>
        </p:spPr>
        <p:txBody>
          <a:bodyPr wrap="none" anchor="ctr"/>
          <a:lstStyle/>
          <a:p>
            <a:pPr algn="ctr"/>
            <a:endParaRPr lang="en-US" dirty="0"/>
          </a:p>
        </p:txBody>
      </p:sp>
    </p:spTree>
    <p:extLst>
      <p:ext uri="{BB962C8B-B14F-4D97-AF65-F5344CB8AC3E}">
        <p14:creationId xmlns:p14="http://schemas.microsoft.com/office/powerpoint/2010/main" val="193938460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TB Case Rates,* U.S.-Affiliated Pacific Islands, </a:t>
            </a:r>
            <a:r>
              <a:rPr lang="en-US" dirty="0" smtClean="0"/>
              <a:t>2016</a:t>
            </a:r>
            <a:endParaRPr lang="en-US" dirty="0"/>
          </a:p>
        </p:txBody>
      </p:sp>
      <p:sp>
        <p:nvSpPr>
          <p:cNvPr id="4" name="Text Placeholder 3"/>
          <p:cNvSpPr txBox="1">
            <a:spLocks/>
          </p:cNvSpPr>
          <p:nvPr/>
        </p:nvSpPr>
        <p:spPr>
          <a:xfrm>
            <a:off x="8964" y="4764951"/>
            <a:ext cx="3432067" cy="2857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1100" dirty="0" smtClean="0">
                <a:solidFill>
                  <a:schemeClr val="accent4">
                    <a:lumMod val="50000"/>
                  </a:schemeClr>
                </a:solidFill>
                <a:latin typeface="Calibri" panose="020F0502020204030204" pitchFamily="34" charset="0"/>
              </a:rPr>
              <a:t>*Cases per 100,000 population; as </a:t>
            </a:r>
            <a:r>
              <a:rPr lang="en-US" sz="1100" dirty="0">
                <a:solidFill>
                  <a:schemeClr val="accent4">
                    <a:lumMod val="50000"/>
                  </a:schemeClr>
                </a:solidFill>
                <a:latin typeface="Calibri" panose="020F0502020204030204" pitchFamily="34" charset="0"/>
              </a:rPr>
              <a:t>of </a:t>
            </a:r>
            <a:r>
              <a:rPr lang="en-US" sz="1100" dirty="0" smtClean="0">
                <a:solidFill>
                  <a:schemeClr val="accent4">
                    <a:lumMod val="50000"/>
                  </a:schemeClr>
                </a:solidFill>
                <a:latin typeface="Calibri" panose="020F0502020204030204" pitchFamily="34" charset="0"/>
              </a:rPr>
              <a:t>June 21, 2017.</a:t>
            </a:r>
            <a:endParaRPr lang="en-US" sz="1100" dirty="0">
              <a:solidFill>
                <a:schemeClr val="accent4">
                  <a:lumMod val="50000"/>
                </a:schemeClr>
              </a:solidFill>
              <a:latin typeface="Calibri" panose="020F0502020204030204" pitchFamily="34" charset="0"/>
            </a:endParaRPr>
          </a:p>
        </p:txBody>
      </p:sp>
      <p:graphicFrame>
        <p:nvGraphicFramePr>
          <p:cNvPr id="6" name="Content Placeholder 2"/>
          <p:cNvGraphicFramePr>
            <a:graphicFrameLocks/>
          </p:cNvGraphicFramePr>
          <p:nvPr>
            <p:extLst>
              <p:ext uri="{D42A27DB-BD31-4B8C-83A1-F6EECF244321}">
                <p14:modId xmlns:p14="http://schemas.microsoft.com/office/powerpoint/2010/main" val="1531883349"/>
              </p:ext>
            </p:extLst>
          </p:nvPr>
        </p:nvGraphicFramePr>
        <p:xfrm>
          <a:off x="457201" y="1243246"/>
          <a:ext cx="8229599" cy="33416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8726011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TB Case </a:t>
            </a:r>
            <a:r>
              <a:rPr lang="en-US" dirty="0" smtClean="0"/>
              <a:t>Rates* </a:t>
            </a:r>
            <a:r>
              <a:rPr lang="en-US" dirty="0"/>
              <a:t>by Age Group, </a:t>
            </a:r>
            <a:r>
              <a:rPr lang="en-US" dirty="0" smtClean="0"/>
              <a:t/>
            </a:r>
            <a:br>
              <a:rPr lang="en-US" dirty="0" smtClean="0"/>
            </a:br>
            <a:r>
              <a:rPr lang="en-US" dirty="0" smtClean="0"/>
              <a:t>United </a:t>
            </a:r>
            <a:r>
              <a:rPr lang="en-US" dirty="0"/>
              <a:t>States, </a:t>
            </a:r>
            <a:r>
              <a:rPr lang="en-US" dirty="0" smtClean="0"/>
              <a:t>1993–2016</a:t>
            </a:r>
            <a:endParaRPr lang="en-US" dirty="0"/>
          </a:p>
        </p:txBody>
      </p:sp>
      <p:sp>
        <p:nvSpPr>
          <p:cNvPr id="4" name="Text Placeholder 3"/>
          <p:cNvSpPr txBox="1">
            <a:spLocks/>
          </p:cNvSpPr>
          <p:nvPr/>
        </p:nvSpPr>
        <p:spPr>
          <a:xfrm>
            <a:off x="8964" y="4764951"/>
            <a:ext cx="3432067" cy="2857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1100" dirty="0" smtClean="0">
                <a:solidFill>
                  <a:schemeClr val="accent4">
                    <a:lumMod val="50000"/>
                  </a:schemeClr>
                </a:solidFill>
                <a:latin typeface="Calibri" panose="020F0502020204030204" pitchFamily="34" charset="0"/>
              </a:rPr>
              <a:t>*Cases per 100,000 population; as </a:t>
            </a:r>
            <a:r>
              <a:rPr lang="en-US" sz="1100" dirty="0">
                <a:solidFill>
                  <a:schemeClr val="accent4">
                    <a:lumMod val="50000"/>
                  </a:schemeClr>
                </a:solidFill>
                <a:latin typeface="Calibri" panose="020F0502020204030204" pitchFamily="34" charset="0"/>
              </a:rPr>
              <a:t>of </a:t>
            </a:r>
            <a:r>
              <a:rPr lang="en-US" sz="1100" dirty="0" smtClean="0">
                <a:solidFill>
                  <a:schemeClr val="accent4">
                    <a:lumMod val="50000"/>
                  </a:schemeClr>
                </a:solidFill>
                <a:latin typeface="Calibri" panose="020F0502020204030204" pitchFamily="34" charset="0"/>
              </a:rPr>
              <a:t>June 21, 2017.</a:t>
            </a:r>
            <a:endParaRPr lang="en-US" sz="1100" dirty="0">
              <a:solidFill>
                <a:schemeClr val="accent4">
                  <a:lumMod val="50000"/>
                </a:schemeClr>
              </a:solidFill>
              <a:latin typeface="Calibri" panose="020F0502020204030204" pitchFamily="34" charset="0"/>
            </a:endParaRPr>
          </a:p>
        </p:txBody>
      </p:sp>
      <p:graphicFrame>
        <p:nvGraphicFramePr>
          <p:cNvPr id="5" name="Content Placeholder 7"/>
          <p:cNvGraphicFramePr>
            <a:graphicFrameLocks noGrp="1"/>
          </p:cNvGraphicFramePr>
          <p:nvPr>
            <p:ph idx="1"/>
            <p:extLst>
              <p:ext uri="{D42A27DB-BD31-4B8C-83A1-F6EECF244321}">
                <p14:modId xmlns:p14="http://schemas.microsoft.com/office/powerpoint/2010/main" val="341866283"/>
              </p:ext>
            </p:extLst>
          </p:nvPr>
        </p:nvGraphicFramePr>
        <p:xfrm>
          <a:off x="385011" y="1158875"/>
          <a:ext cx="8508619" cy="375000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6"/>
          <p:cNvSpPr txBox="1">
            <a:spLocks noChangeArrowheads="1"/>
          </p:cNvSpPr>
          <p:nvPr/>
        </p:nvSpPr>
        <p:spPr bwMode="auto">
          <a:xfrm rot="16200000">
            <a:off x="-1609447" y="2602658"/>
            <a:ext cx="3763963" cy="369332"/>
          </a:xfrm>
          <a:prstGeom prst="rect">
            <a:avLst/>
          </a:prstGeom>
          <a:noFill/>
          <a:ln w="9525">
            <a:noFill/>
            <a:miter lim="800000"/>
            <a:headEnd/>
            <a:tailEnd/>
          </a:ln>
          <a:effectLst/>
        </p:spPr>
        <p:txBody>
          <a:bodyPr wrap="square">
            <a:spAutoFit/>
          </a:bodyPr>
          <a:lstStyle/>
          <a:p>
            <a:pPr algn="ctr"/>
            <a:r>
              <a:rPr lang="en-US" b="1" dirty="0">
                <a:solidFill>
                  <a:srgbClr val="000000"/>
                </a:solidFill>
              </a:rPr>
              <a:t> Cases per </a:t>
            </a:r>
            <a:r>
              <a:rPr lang="en-US" b="1" dirty="0" smtClean="0">
                <a:solidFill>
                  <a:srgbClr val="000000"/>
                </a:solidFill>
              </a:rPr>
              <a:t>100,000 population</a:t>
            </a:r>
            <a:endParaRPr lang="en-US" b="1" dirty="0">
              <a:solidFill>
                <a:srgbClr val="000000"/>
              </a:solidFill>
            </a:endParaRPr>
          </a:p>
        </p:txBody>
      </p:sp>
      <p:sp>
        <p:nvSpPr>
          <p:cNvPr id="3" name="TextBox 2"/>
          <p:cNvSpPr txBox="1"/>
          <p:nvPr/>
        </p:nvSpPr>
        <p:spPr>
          <a:xfrm>
            <a:off x="7614138" y="949472"/>
            <a:ext cx="1354015" cy="369332"/>
          </a:xfrm>
          <a:prstGeom prst="rect">
            <a:avLst/>
          </a:prstGeom>
        </p:spPr>
        <p:txBody>
          <a:bodyPr wrap="square" rtlCol="0">
            <a:spAutoFit/>
          </a:bodyPr>
          <a:lstStyle/>
          <a:p>
            <a:pPr>
              <a:buFont typeface="Arial" pitchFamily="34" charset="0"/>
              <a:buNone/>
            </a:pPr>
            <a:r>
              <a:rPr lang="en-US" dirty="0" smtClean="0">
                <a:solidFill>
                  <a:schemeClr val="accent4">
                    <a:lumMod val="50000"/>
                  </a:schemeClr>
                </a:solidFill>
                <a:latin typeface="+mn-lt"/>
              </a:rPr>
              <a:t>Age (yrs.)</a:t>
            </a:r>
          </a:p>
        </p:txBody>
      </p:sp>
    </p:spTree>
    <p:extLst>
      <p:ext uri="{BB962C8B-B14F-4D97-AF65-F5344CB8AC3E}">
        <p14:creationId xmlns:p14="http://schemas.microsoft.com/office/powerpoint/2010/main" val="359831875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Reported TB </a:t>
            </a:r>
            <a:r>
              <a:rPr lang="en-US" dirty="0" smtClean="0"/>
              <a:t>Cases </a:t>
            </a:r>
            <a:r>
              <a:rPr lang="en-US" dirty="0"/>
              <a:t>by Age Group, </a:t>
            </a:r>
            <a:br>
              <a:rPr lang="en-US" dirty="0"/>
            </a:br>
            <a:r>
              <a:rPr lang="en-US" dirty="0"/>
              <a:t>United States, </a:t>
            </a:r>
            <a:r>
              <a:rPr lang="en-US" dirty="0" smtClean="0"/>
              <a:t>2016*</a:t>
            </a:r>
            <a:endParaRPr lang="en-US" dirty="0"/>
          </a:p>
        </p:txBody>
      </p:sp>
      <p:sp>
        <p:nvSpPr>
          <p:cNvPr id="4" name="Text Placeholder 3"/>
          <p:cNvSpPr txBox="1">
            <a:spLocks/>
          </p:cNvSpPr>
          <p:nvPr/>
        </p:nvSpPr>
        <p:spPr>
          <a:xfrm>
            <a:off x="8964" y="4764951"/>
            <a:ext cx="3432067" cy="2857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1100" dirty="0" smtClean="0">
                <a:solidFill>
                  <a:schemeClr val="accent4">
                    <a:lumMod val="50000"/>
                  </a:schemeClr>
                </a:solidFill>
                <a:latin typeface="Calibri" panose="020F0502020204030204" pitchFamily="34" charset="0"/>
              </a:rPr>
              <a:t>*Cases per 100,000 population; as </a:t>
            </a:r>
            <a:r>
              <a:rPr lang="en-US" sz="1100" dirty="0">
                <a:solidFill>
                  <a:schemeClr val="accent4">
                    <a:lumMod val="50000"/>
                  </a:schemeClr>
                </a:solidFill>
                <a:latin typeface="Calibri" panose="020F0502020204030204" pitchFamily="34" charset="0"/>
              </a:rPr>
              <a:t>of </a:t>
            </a:r>
            <a:r>
              <a:rPr lang="en-US" sz="1100" dirty="0" smtClean="0">
                <a:solidFill>
                  <a:schemeClr val="accent4">
                    <a:lumMod val="50000"/>
                  </a:schemeClr>
                </a:solidFill>
                <a:latin typeface="Calibri" panose="020F0502020204030204" pitchFamily="34" charset="0"/>
              </a:rPr>
              <a:t>June 21, 2017.</a:t>
            </a:r>
            <a:endParaRPr lang="en-US" sz="1100" dirty="0">
              <a:solidFill>
                <a:schemeClr val="accent4">
                  <a:lumMod val="50000"/>
                </a:schemeClr>
              </a:solidFill>
              <a:latin typeface="Calibri" panose="020F0502020204030204" pitchFamily="34" charset="0"/>
            </a:endParaRPr>
          </a:p>
        </p:txBody>
      </p:sp>
      <p:graphicFrame>
        <p:nvGraphicFramePr>
          <p:cNvPr id="5" name="Chart 4"/>
          <p:cNvGraphicFramePr/>
          <p:nvPr>
            <p:extLst>
              <p:ext uri="{D42A27DB-BD31-4B8C-83A1-F6EECF244321}">
                <p14:modId xmlns:p14="http://schemas.microsoft.com/office/powerpoint/2010/main" val="2254669662"/>
              </p:ext>
            </p:extLst>
          </p:nvPr>
        </p:nvGraphicFramePr>
        <p:xfrm>
          <a:off x="1323475" y="1177535"/>
          <a:ext cx="6063916" cy="35874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9233029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TB Case </a:t>
            </a:r>
            <a:r>
              <a:rPr lang="en-US" dirty="0" smtClean="0"/>
              <a:t>Rates </a:t>
            </a:r>
            <a:r>
              <a:rPr lang="en-US" dirty="0"/>
              <a:t>by Age Group and Sex, </a:t>
            </a:r>
            <a:br>
              <a:rPr lang="en-US" dirty="0"/>
            </a:br>
            <a:r>
              <a:rPr lang="en-US" dirty="0"/>
              <a:t>United States, </a:t>
            </a:r>
            <a:r>
              <a:rPr lang="en-US" dirty="0" smtClean="0"/>
              <a:t>2016*</a:t>
            </a:r>
            <a:endParaRPr lang="en-US" dirty="0"/>
          </a:p>
        </p:txBody>
      </p:sp>
      <p:sp>
        <p:nvSpPr>
          <p:cNvPr id="4" name="Text Placeholder 3"/>
          <p:cNvSpPr txBox="1">
            <a:spLocks/>
          </p:cNvSpPr>
          <p:nvPr/>
        </p:nvSpPr>
        <p:spPr>
          <a:xfrm>
            <a:off x="8964" y="4764951"/>
            <a:ext cx="3432067" cy="2857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1100" dirty="0" smtClean="0">
                <a:solidFill>
                  <a:schemeClr val="accent4">
                    <a:lumMod val="50000"/>
                  </a:schemeClr>
                </a:solidFill>
                <a:latin typeface="Calibri" panose="020F0502020204030204" pitchFamily="34" charset="0"/>
              </a:rPr>
              <a:t>*Cases per 100,000 population; as </a:t>
            </a:r>
            <a:r>
              <a:rPr lang="en-US" sz="1100" dirty="0">
                <a:solidFill>
                  <a:schemeClr val="accent4">
                    <a:lumMod val="50000"/>
                  </a:schemeClr>
                </a:solidFill>
                <a:latin typeface="Calibri" panose="020F0502020204030204" pitchFamily="34" charset="0"/>
              </a:rPr>
              <a:t>of </a:t>
            </a:r>
            <a:r>
              <a:rPr lang="en-US" sz="1100" dirty="0" smtClean="0">
                <a:solidFill>
                  <a:schemeClr val="accent4">
                    <a:lumMod val="50000"/>
                  </a:schemeClr>
                </a:solidFill>
                <a:latin typeface="Calibri" panose="020F0502020204030204" pitchFamily="34" charset="0"/>
              </a:rPr>
              <a:t>June 21, 2017.</a:t>
            </a:r>
            <a:endParaRPr lang="en-US" sz="1100" dirty="0">
              <a:solidFill>
                <a:schemeClr val="accent4">
                  <a:lumMod val="50000"/>
                </a:schemeClr>
              </a:solidFill>
              <a:latin typeface="Calibri" panose="020F0502020204030204" pitchFamily="34" charset="0"/>
            </a:endParaRPr>
          </a:p>
        </p:txBody>
      </p:sp>
      <p:sp>
        <p:nvSpPr>
          <p:cNvPr id="5" name="Text Box 4"/>
          <p:cNvSpPr txBox="1">
            <a:spLocks noChangeArrowheads="1"/>
          </p:cNvSpPr>
          <p:nvPr/>
        </p:nvSpPr>
        <p:spPr bwMode="auto">
          <a:xfrm rot="16200000">
            <a:off x="-803393" y="2588041"/>
            <a:ext cx="3549160" cy="338554"/>
          </a:xfrm>
          <a:prstGeom prst="rect">
            <a:avLst/>
          </a:prstGeom>
          <a:noFill/>
          <a:ln w="9525">
            <a:noFill/>
            <a:miter lim="800000"/>
            <a:headEnd/>
            <a:tailEnd/>
          </a:ln>
          <a:effectLst/>
        </p:spPr>
        <p:txBody>
          <a:bodyPr wrap="square">
            <a:spAutoFit/>
          </a:bodyPr>
          <a:lstStyle/>
          <a:p>
            <a:pPr algn="ctr"/>
            <a:r>
              <a:rPr lang="en-US" sz="1600" dirty="0">
                <a:solidFill>
                  <a:srgbClr val="000000"/>
                </a:solidFill>
              </a:rPr>
              <a:t> </a:t>
            </a:r>
            <a:r>
              <a:rPr lang="en-US" sz="1600" b="1" dirty="0">
                <a:solidFill>
                  <a:srgbClr val="000000"/>
                </a:solidFill>
              </a:rPr>
              <a:t>Cases per </a:t>
            </a:r>
            <a:r>
              <a:rPr lang="en-US" sz="1600" b="1" dirty="0" smtClean="0">
                <a:solidFill>
                  <a:srgbClr val="000000"/>
                </a:solidFill>
              </a:rPr>
              <a:t>100,000 population</a:t>
            </a:r>
            <a:endParaRPr lang="en-US" sz="1600" b="1" dirty="0">
              <a:solidFill>
                <a:srgbClr val="000000"/>
              </a:solidFill>
            </a:endParaRPr>
          </a:p>
        </p:txBody>
      </p:sp>
      <p:graphicFrame>
        <p:nvGraphicFramePr>
          <p:cNvPr id="6" name="Content Placeholder 3"/>
          <p:cNvGraphicFramePr>
            <a:graphicFrameLocks/>
          </p:cNvGraphicFramePr>
          <p:nvPr>
            <p:extLst>
              <p:ext uri="{D42A27DB-BD31-4B8C-83A1-F6EECF244321}">
                <p14:modId xmlns:p14="http://schemas.microsoft.com/office/powerpoint/2010/main" val="2663778832"/>
              </p:ext>
            </p:extLst>
          </p:nvPr>
        </p:nvGraphicFramePr>
        <p:xfrm>
          <a:off x="1277352" y="1169582"/>
          <a:ext cx="7006389" cy="377791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5"/>
          <p:cNvSpPr txBox="1">
            <a:spLocks noChangeArrowheads="1"/>
          </p:cNvSpPr>
          <p:nvPr/>
        </p:nvSpPr>
        <p:spPr bwMode="auto">
          <a:xfrm rot="-22466">
            <a:off x="4144831" y="4448692"/>
            <a:ext cx="1626086" cy="338554"/>
          </a:xfrm>
          <a:prstGeom prst="rect">
            <a:avLst/>
          </a:prstGeom>
          <a:noFill/>
          <a:ln w="9525">
            <a:noFill/>
            <a:miter lim="800000"/>
            <a:headEnd/>
            <a:tailEnd/>
          </a:ln>
          <a:effectLst/>
        </p:spPr>
        <p:txBody>
          <a:bodyPr wrap="none">
            <a:spAutoFit/>
          </a:bodyPr>
          <a:lstStyle/>
          <a:p>
            <a:pPr algn="ctr"/>
            <a:r>
              <a:rPr lang="en-US" sz="1600" b="1" dirty="0">
                <a:solidFill>
                  <a:srgbClr val="000000"/>
                </a:solidFill>
              </a:rPr>
              <a:t>Age </a:t>
            </a:r>
            <a:r>
              <a:rPr lang="en-US" sz="1600" b="1" dirty="0" smtClean="0">
                <a:solidFill>
                  <a:srgbClr val="000000"/>
                </a:solidFill>
              </a:rPr>
              <a:t>group </a:t>
            </a:r>
            <a:r>
              <a:rPr lang="en-US" sz="1600" b="1" dirty="0">
                <a:solidFill>
                  <a:srgbClr val="000000"/>
                </a:solidFill>
              </a:rPr>
              <a:t>(</a:t>
            </a:r>
            <a:r>
              <a:rPr lang="en-US" sz="1600" b="1" dirty="0" smtClean="0">
                <a:solidFill>
                  <a:srgbClr val="000000"/>
                </a:solidFill>
              </a:rPr>
              <a:t>yrs</a:t>
            </a:r>
            <a:r>
              <a:rPr lang="en-US" sz="1600" b="1" dirty="0">
                <a:solidFill>
                  <a:srgbClr val="000000"/>
                </a:solidFill>
              </a:rPr>
              <a:t>)</a:t>
            </a:r>
          </a:p>
        </p:txBody>
      </p:sp>
    </p:spTree>
    <p:extLst>
      <p:ext uri="{BB962C8B-B14F-4D97-AF65-F5344CB8AC3E}">
        <p14:creationId xmlns:p14="http://schemas.microsoft.com/office/powerpoint/2010/main" val="287591076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NCEH_ATSDR_combined">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a:buFont typeface="Arial" pitchFamily="34" charset="0"/>
          <a:buNone/>
          <a:defRPr sz="1100" dirty="0" smtClean="0">
            <a:solidFill>
              <a:schemeClr val="accent4">
                <a:lumMod val="50000"/>
              </a:schemeClr>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NCHHSTP_PPT_light(">
  <a:themeElements>
    <a:clrScheme name="CDC Light Branding Colors">
      <a:dk1>
        <a:srgbClr val="0039A6"/>
      </a:dk1>
      <a:lt1>
        <a:srgbClr val="FFFFFF"/>
      </a:lt1>
      <a:dk2>
        <a:srgbClr val="3077FF"/>
      </a:dk2>
      <a:lt2>
        <a:srgbClr val="4B4B4B"/>
      </a:lt2>
      <a:accent1>
        <a:srgbClr val="0039A6"/>
      </a:accent1>
      <a:accent2>
        <a:srgbClr val="007D57"/>
      </a:accent2>
      <a:accent3>
        <a:srgbClr val="9A3B26"/>
      </a:accent3>
      <a:accent4>
        <a:srgbClr val="7F7F7F"/>
      </a:accent4>
      <a:accent5>
        <a:srgbClr val="4983F2"/>
      </a:accent5>
      <a:accent6>
        <a:srgbClr val="AFCAFF"/>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DC Light Branding Colors">
    <a:dk1>
      <a:srgbClr val="0039A6"/>
    </a:dk1>
    <a:lt1>
      <a:srgbClr val="FFFFFF"/>
    </a:lt1>
    <a:dk2>
      <a:srgbClr val="3077FF"/>
    </a:dk2>
    <a:lt2>
      <a:srgbClr val="4B4B4B"/>
    </a:lt2>
    <a:accent1>
      <a:srgbClr val="0039A6"/>
    </a:accent1>
    <a:accent2>
      <a:srgbClr val="007D57"/>
    </a:accent2>
    <a:accent3>
      <a:srgbClr val="9A3B26"/>
    </a:accent3>
    <a:accent4>
      <a:srgbClr val="7F7F7F"/>
    </a:accent4>
    <a:accent5>
      <a:srgbClr val="4983F2"/>
    </a:accent5>
    <a:accent6>
      <a:srgbClr val="AFCAFF"/>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DC Light Branding Colors">
    <a:dk1>
      <a:srgbClr val="0039A6"/>
    </a:dk1>
    <a:lt1>
      <a:srgbClr val="FFFFFF"/>
    </a:lt1>
    <a:dk2>
      <a:srgbClr val="3077FF"/>
    </a:dk2>
    <a:lt2>
      <a:srgbClr val="4B4B4B"/>
    </a:lt2>
    <a:accent1>
      <a:srgbClr val="0039A6"/>
    </a:accent1>
    <a:accent2>
      <a:srgbClr val="007D57"/>
    </a:accent2>
    <a:accent3>
      <a:srgbClr val="9A3B26"/>
    </a:accent3>
    <a:accent4>
      <a:srgbClr val="7F7F7F"/>
    </a:accent4>
    <a:accent5>
      <a:srgbClr val="4983F2"/>
    </a:accent5>
    <a:accent6>
      <a:srgbClr val="AFCAFF"/>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DC Light Branding Colors">
    <a:dk1>
      <a:srgbClr val="0039A6"/>
    </a:dk1>
    <a:lt1>
      <a:srgbClr val="FFFFFF"/>
    </a:lt1>
    <a:dk2>
      <a:srgbClr val="3077FF"/>
    </a:dk2>
    <a:lt2>
      <a:srgbClr val="4B4B4B"/>
    </a:lt2>
    <a:accent1>
      <a:srgbClr val="0039A6"/>
    </a:accent1>
    <a:accent2>
      <a:srgbClr val="007D57"/>
    </a:accent2>
    <a:accent3>
      <a:srgbClr val="9A3B26"/>
    </a:accent3>
    <a:accent4>
      <a:srgbClr val="7F7F7F"/>
    </a:accent4>
    <a:accent5>
      <a:srgbClr val="4983F2"/>
    </a:accent5>
    <a:accent6>
      <a:srgbClr val="AFCAFF"/>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6608</TotalTime>
  <Words>5369</Words>
  <Application>Microsoft Office PowerPoint</Application>
  <PresentationFormat>On-screen Show (16:9)</PresentationFormat>
  <Paragraphs>333</Paragraphs>
  <Slides>36</Slides>
  <Notes>36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36</vt:i4>
      </vt:variant>
    </vt:vector>
  </HeadingPairs>
  <TitlesOfParts>
    <vt:vector size="45" baseType="lpstr">
      <vt:lpstr>Calibri</vt:lpstr>
      <vt:lpstr>Wingdings</vt:lpstr>
      <vt:lpstr>Myriad Web Pro</vt:lpstr>
      <vt:lpstr>Times New Roman</vt:lpstr>
      <vt:lpstr>Myriad Pro</vt:lpstr>
      <vt:lpstr>Courier New</vt:lpstr>
      <vt:lpstr>Arial</vt:lpstr>
      <vt:lpstr>NCEH_ATSDR_combined</vt:lpstr>
      <vt:lpstr>NCHHSTP_PPT_light(</vt:lpstr>
      <vt:lpstr>Tuberculosis in the United States </vt:lpstr>
      <vt:lpstr>Reported Tuberculosis (TB) Cases  United States, 1982–2016*</vt:lpstr>
      <vt:lpstr>TB Morbidity United States, 2011–2016</vt:lpstr>
      <vt:lpstr>TB Case Rates,* United States, 2016</vt:lpstr>
      <vt:lpstr>Map of U.S.-Affiliated Pacific Islands,  by TB Case Rates,* 2016</vt:lpstr>
      <vt:lpstr>TB Case Rates,* U.S.-Affiliated Pacific Islands, 2016</vt:lpstr>
      <vt:lpstr>TB Case Rates* by Age Group,  United States, 1993–2016</vt:lpstr>
      <vt:lpstr>Reported TB Cases by Age Group,  United States, 2016*</vt:lpstr>
      <vt:lpstr>TB Case Rates by Age Group and Sex,  United States, 2016*</vt:lpstr>
      <vt:lpstr>TB Case Rates by Race/Ethnicity,*  United States, 2003–2016†</vt:lpstr>
      <vt:lpstr>TB Case Rates by Age Group and Race/Ethnicity,* United States, 2016†</vt:lpstr>
      <vt:lpstr>Reported TB Cases by Race/Ethnicity,* United States, 2016†</vt:lpstr>
      <vt:lpstr>Number of TB Cases Among U.S.-Born versus  Non-U.S.–Born Persons, United States, 1993–2016*</vt:lpstr>
      <vt:lpstr>Trends in TB Cases Among Non-U.S.–Born Persons, United States, 1993–2016*</vt:lpstr>
      <vt:lpstr>Reported TB Cases by Origin and Race/Ethnicity*, United States, 2016†</vt:lpstr>
      <vt:lpstr>Percentage of Non-U.S.–Born Persons Among TB Cases, United States,* 2006 and 2016</vt:lpstr>
      <vt:lpstr>TB Case Rates Among U.S.-Born versus Non-U.S.–Born Persons, United States, 1993–2016*</vt:lpstr>
      <vt:lpstr>TB Case Rates Among U.S.-Born versus Non-U.S.–Born Persons, United States*, 1993–2016†</vt:lpstr>
      <vt:lpstr>Countries of Birth Among Non-U.S.–Born Persons Reported with TB, United States, 2016</vt:lpstr>
      <vt:lpstr>Percentage of Non-U.S.–Born Persons with TB, by Time of Residence in U.S. Before Diagnosis, 2016*</vt:lpstr>
      <vt:lpstr>Primary Anti-TB Drug Resistance,  United States, 1993–2016*</vt:lpstr>
      <vt:lpstr>Primary MDR-TB, United States, 1993–2016*</vt:lpstr>
      <vt:lpstr>Primary Isoniazid Resistance Among U.S.-Born versus Non-U.S.–Born Persons, United States, 1993–2016*</vt:lpstr>
      <vt:lpstr>Primary MDR-TB Among U.S.-Born versus Non-U.S.–Born Persons, United States, 1993–2016*</vt:lpstr>
      <vt:lpstr>XDR-TB* Case Count, Defined on Initial DST,†  by Year, 1993–2016§</vt:lpstr>
      <vt:lpstr>Reporting of HIV Test Results Among Persons with TB, by Age Group, United States, 1993–2016*</vt:lpstr>
      <vt:lpstr>Estimated HIV Coinfection Among Persons  Reported with TB, United States, 1993–2016*</vt:lpstr>
      <vt:lpstr>TB Cases Among Persons Aged ≥15 Years Residing in Correctional Facilities, United States, 1993–2016*</vt:lpstr>
      <vt:lpstr>TB Cases Reported Among Homeless Persons During the 12 Months Before Diagnosis, Ages ≥15 Years, United States, 1993–2016*</vt:lpstr>
      <vt:lpstr>Mode of Treatment Administration Among Persons Reported with TB, United States, 1993–2014*</vt:lpstr>
      <vt:lpstr>Completion of TB Treatment Therapy, United States, 1993–2014*</vt:lpstr>
      <vt:lpstr>Definition for Tuberculosis Genotyping in the United States</vt:lpstr>
      <vt:lpstr>National Tuberculosis Genotyping Surveillance Coverage* by Year: United States†, 2004–2016</vt:lpstr>
      <vt:lpstr>Number of County-Based Tuberculosis Genotype Clusters* by Cluster Size, United States, 2014–2016</vt:lpstr>
      <vt:lpstr>Tuberculosis Genotype Clusters by TB GIMS*  Alert Levels†, United States, 2014-2016</vt:lpstr>
      <vt:lpstr>PowerPoint Presentation</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Yadav, Chitvan (CDC/OID/NCHHSTP)</cp:lastModifiedBy>
  <cp:revision>630</cp:revision>
  <cp:lastPrinted>2017-07-28T19:15:38Z</cp:lastPrinted>
  <dcterms:created xsi:type="dcterms:W3CDTF">2011-03-17T17:43:16Z</dcterms:created>
  <dcterms:modified xsi:type="dcterms:W3CDTF">2017-11-17T19:13:14Z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