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27"/>
  </p:notesMasterIdLst>
  <p:sldIdLst>
    <p:sldId id="257" r:id="rId5"/>
    <p:sldId id="256" r:id="rId6"/>
    <p:sldId id="27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28" roundtripDataSignature="AMtx7mhJcHgzjLR0DnRxiVIbz8LlA9IDH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FF0B6AC-5370-6D37-7842-FA213C03BBCC}" name="Jen Cronin" initials="JC" userId="S::jcronin@tanaq.com::0d777fd5-f6d6-497d-966c-d0c495200289" providerId="AD"/>
  <p188:author id="{F9083BCC-6EEA-A4D2-D674-FAA68C9100D6}" name="Carly Ng" initials="CN" userId="Carly Ng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okko, Cory (ATSDR/OAD/OCHHA)" initials="KC(" lastIdx="2" clrIdx="6">
    <p:extLst>
      <p:ext uri="{19B8F6BF-5375-455C-9EA6-DF929625EA0E}">
        <p15:presenceInfo xmlns:p15="http://schemas.microsoft.com/office/powerpoint/2012/main" userId="S::guc0@cdc.gov::b8a99d52-6eba-422e-85db-2cdf3f5b674f" providerId="AD"/>
      </p:ext>
    </p:extLst>
  </p:cmAuthor>
  <p:cmAuthor id="1" name="Elizabeth" initials="E" lastIdx="9" clrIdx="0">
    <p:extLst>
      <p:ext uri="{19B8F6BF-5375-455C-9EA6-DF929625EA0E}">
        <p15:presenceInfo xmlns:p15="http://schemas.microsoft.com/office/powerpoint/2012/main" userId="S::ytn1@cdc.gov::f81697c6-c833-4180-9782-f84072a22811" providerId="AD"/>
      </p:ext>
    </p:extLst>
  </p:cmAuthor>
  <p:cmAuthor id="8" name="Weiss, Debora (CDC/DDPHSIS/CPR/DSLR)" initials="WD(" lastIdx="1" clrIdx="7">
    <p:extLst>
      <p:ext uri="{19B8F6BF-5375-455C-9EA6-DF929625EA0E}">
        <p15:presenceInfo xmlns:p15="http://schemas.microsoft.com/office/powerpoint/2012/main" userId="S::woy2@cdc.gov::e306c78b-0286-4e8e-8f2c-5e35f766cd1a" providerId="AD"/>
      </p:ext>
    </p:extLst>
  </p:cmAuthor>
  <p:cmAuthor id="2" name="Yee, Daiva (CDC/DDPHSIS/CGH/GID)" initials="Y(" lastIdx="5" clrIdx="1">
    <p:extLst>
      <p:ext uri="{19B8F6BF-5375-455C-9EA6-DF929625EA0E}">
        <p15:presenceInfo xmlns:p15="http://schemas.microsoft.com/office/powerpoint/2012/main" userId="S::nrr3@cdc.gov::2085299d-4c20-4cd0-8653-0bc95d2bde71" providerId="AD"/>
      </p:ext>
    </p:extLst>
  </p:cmAuthor>
  <p:cmAuthor id="9" name="Carly Ng" initials="CN" lastIdx="3" clrIdx="8">
    <p:extLst>
      <p:ext uri="{19B8F6BF-5375-455C-9EA6-DF929625EA0E}">
        <p15:presenceInfo xmlns:p15="http://schemas.microsoft.com/office/powerpoint/2012/main" userId="Carly Ng" providerId="None"/>
      </p:ext>
    </p:extLst>
  </p:cmAuthor>
  <p:cmAuthor id="3" name="Wilhelm, Elisabeth (CDC/DDPHSIS/CGH/GID)" initials="W(" lastIdx="1" clrIdx="2">
    <p:extLst>
      <p:ext uri="{19B8F6BF-5375-455C-9EA6-DF929625EA0E}">
        <p15:presenceInfo xmlns:p15="http://schemas.microsoft.com/office/powerpoint/2012/main" userId="S::nla5@cdc.gov::ad55164f-8c17-4f31-9f2e-028bde2e5d3d" providerId="AD"/>
      </p:ext>
    </p:extLst>
  </p:cmAuthor>
  <p:cmAuthor id="4" name="Jen Cronin" initials="JC" lastIdx="2" clrIdx="3">
    <p:extLst>
      <p:ext uri="{19B8F6BF-5375-455C-9EA6-DF929625EA0E}">
        <p15:presenceInfo xmlns:p15="http://schemas.microsoft.com/office/powerpoint/2012/main" userId="1e6e1deba4d1efc8" providerId="Windows Live"/>
      </p:ext>
    </p:extLst>
  </p:cmAuthor>
  <p:cmAuthor id="5" name="Holman, Dawn (CDC/DDNID/NCCDPHP/DCPC)" initials="H(" lastIdx="1" clrIdx="4">
    <p:extLst>
      <p:ext uri="{19B8F6BF-5375-455C-9EA6-DF929625EA0E}">
        <p15:presenceInfo xmlns:p15="http://schemas.microsoft.com/office/powerpoint/2012/main" userId="S::isc6@cdc.gov::70d9b008-2585-4fbc-927b-3c1dad48e694" providerId="AD"/>
      </p:ext>
    </p:extLst>
  </p:cmAuthor>
  <p:cmAuthor id="6" name="Julian, Anne (CDC/DDNID/NCCDPHP/DCPC)" initials="J(" lastIdx="1" clrIdx="5">
    <p:extLst>
      <p:ext uri="{19B8F6BF-5375-455C-9EA6-DF929625EA0E}">
        <p15:presenceInfo xmlns:p15="http://schemas.microsoft.com/office/powerpoint/2012/main" userId="S::qwq8@cdc.gov::6038013d-1826-4c15-96fa-b6300b46ba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4" autoAdjust="0"/>
    <p:restoredTop sz="80559" autoAdjust="0"/>
  </p:normalViewPr>
  <p:slideViewPr>
    <p:cSldViewPr snapToGrid="0">
      <p:cViewPr varScale="1">
        <p:scale>
          <a:sx n="31" d="100"/>
          <a:sy n="31" d="100"/>
        </p:scale>
        <p:origin x="11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customschemas.google.com/relationships/presentationmetadata" Target="meta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63963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366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 AU PRÉSENTATEUR:  La flèche située devant Étape 4 indique l'étape dans le processus ERC sur laquelle vous parlez.  </a:t>
            </a:r>
            <a:r>
              <a:rPr lang="fr-F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Vous pourriez le mentionner dans le contexte du reste des étapes à votre public.  </a:t>
            </a:r>
            <a:endParaRPr lang="en-US" dirty="0"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767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9FEE-D8F4-4942-BC1F-C9F1CD733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DA4DE-5E52-40B4-B7D7-18335951C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61AE2-180D-4A23-A14B-1DC9BCF4D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29910-5823-4ECB-8097-E87263AE4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B382A6-B626-4A7F-A135-2D391FBF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2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15143-57EE-4CC7-9599-FE36E460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9B8AB-E18B-4DAB-9070-03C44009E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011C4-BBAC-47C4-ACCA-8718EE04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3BA5C-17BC-4CC9-8AFE-B63D68B6BAC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3188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96C12-04C3-4A4E-A578-5FA2F7C98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286FE-65A6-4DA3-AB0D-574790E7C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0986A-8A8F-4851-98D1-2D8E97D6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904C0-2C95-4AEC-B630-0D13B456436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</a:t>
            </a:r>
            <a:r>
              <a:rPr lang="en-US" dirty="0" err="1"/>
              <a:t>Asesssment</a:t>
            </a:r>
            <a:r>
              <a:rPr lang="en-US" dirty="0"/>
              <a:t> Findings</a:t>
            </a:r>
          </a:p>
        </p:txBody>
      </p:sp>
    </p:spTree>
    <p:extLst>
      <p:ext uri="{BB962C8B-B14F-4D97-AF65-F5344CB8AC3E}">
        <p14:creationId xmlns:p14="http://schemas.microsoft.com/office/powerpoint/2010/main" val="2952219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96C12-04C3-4A4E-A578-5FA2F7C98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286FE-65A6-4DA3-AB0D-574790E7C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0986A-8A8F-4851-98D1-2D8E97D6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5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768E7-D1A8-47AE-AAA7-A1F11B73E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A418-F827-49B6-9F56-BB438A6E2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50FC9-6C74-4A9E-92C4-DB225FE8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7884CBD-B4D8-4D3D-B1CA-A97A32A54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456" y="73189"/>
            <a:ext cx="1668236" cy="154431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BFDCE3-89D9-45FC-978C-80180968D7D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326435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CAF5E-C418-4623-ACC9-EDEBF1E27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3F002-8465-4C4E-8C80-2C712294F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2BC0B-A087-4DA6-ABD8-3BC6B6D3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C2471-5244-4BF9-BFAF-A2EB515F86C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7F63BAD7-932B-4F69-985F-0A8D8A905E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136837"/>
            <a:ext cx="2644263" cy="72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5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9C4EB-2807-4EE4-B39C-B4F38EBA6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0F152-8448-4450-A133-3F7852050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6FDF3F-B090-4262-BD96-13FF8453F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A98F2-7289-4133-A6D8-78BCDFDE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FDBF-4250-442A-9EDD-F227458F513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395620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0603A-B4EA-4634-A85B-0E0E240AB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D2A9C-1530-4A66-92E5-4619CE4C7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3E3D6-0D4A-41E4-8231-424D00E9A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9DDDD-2F88-486F-B10D-9EECA7171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A53B46-D7FE-4332-A05E-1642B5034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3E9D57-9FB7-4B9C-A786-0B741F4E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F900BC3-BC09-4546-81AA-BF50B4BE62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253381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4802-4C28-4D5D-A9EB-88C77534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FB14F-D67D-40D8-B1F1-51CC111E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BD24E-705F-46FB-8B8A-AE4B16220A6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181734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0C1EE-01C8-4B1C-AFCD-90DCB2CB2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61F163-0CBF-4578-BB96-7FE15B9F4C0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61576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5A334-FDB7-4F38-9436-A564C7B8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239D3-5898-4A02-9534-3B37BC24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09C5B-3F1D-4D7B-AC36-20B62D7D9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F5F41-0A70-4D03-9BA0-0BF78986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78A3C-6CC2-4339-8BD6-09755A318A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213782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FFEAD-551D-4F58-8A8E-08D23F188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97143-9FE3-4B95-A2FF-22149F2EF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BEACE-AAEA-438E-AE1C-11F0DCAB0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D571D-A1F1-4A04-B193-281073BC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276D9-CB8E-409D-A205-E44EFC38783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Rapid Community Assessment Findings</a:t>
            </a:r>
          </a:p>
        </p:txBody>
      </p:sp>
    </p:spTree>
    <p:extLst>
      <p:ext uri="{BB962C8B-B14F-4D97-AF65-F5344CB8AC3E}">
        <p14:creationId xmlns:p14="http://schemas.microsoft.com/office/powerpoint/2010/main" val="382668059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1D06FB4-04C3-46F6-89F5-FB548967AB02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4981AD16-1FD3-40DF-8006-DADFAAE893F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456" y="73189"/>
            <a:ext cx="1668236" cy="1544310"/>
          </a:xfrm>
          <a:prstGeom prst="rect">
            <a:avLst/>
          </a:prstGeom>
        </p:spPr>
      </p:pic>
      <p:pic>
        <p:nvPicPr>
          <p:cNvPr id="10" name="Picture 9" descr="Vaccine Confidence Logo">
            <a:extLst>
              <a:ext uri="{FF2B5EF4-FFF2-40B4-BE49-F238E27FC236}">
                <a16:creationId xmlns:a16="http://schemas.microsoft.com/office/drawing/2014/main" id="{E0E3F2C9-E771-4D0C-933F-9E0B764B9CA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8200" y="6219677"/>
            <a:ext cx="2584269" cy="468017"/>
          </a:xfrm>
          <a:prstGeom prst="rect">
            <a:avLst/>
          </a:prstGeom>
        </p:spPr>
      </p:pic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5D732D32-90E1-4B3E-8D18-21E6A5921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873C581-8BBB-4FD5-A308-C238C0216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4C23E0C-143E-4ACD-9757-313820D20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Rapid Community Assessment Findings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EB933A2-96B1-4962-A63E-D50A67D65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382A6-B626-4A7F-A135-2D391FBF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5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31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title"/>
          </p:nvPr>
        </p:nvSpPr>
        <p:spPr>
          <a:xfrm>
            <a:off x="366405" y="328744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ts val="3700"/>
            </a:pPr>
            <a:r>
              <a:rPr lang="fr-FR" sz="3200">
                <a:highlight>
                  <a:srgbClr val="FFFF00"/>
                </a:highlight>
              </a:rPr>
              <a:t>Diapositive d'instruction - SUPPRIMER CETTE DIAPOSITIVE AVANT LA PRÉSENTATION</a:t>
            </a:r>
          </a:p>
        </p:txBody>
      </p:sp>
      <p:sp>
        <p:nvSpPr>
          <p:cNvPr id="108" name="Google Shape;108;p2"/>
          <p:cNvSpPr txBox="1">
            <a:spLocks noGrp="1"/>
          </p:cNvSpPr>
          <p:nvPr>
            <p:ph idx="1"/>
          </p:nvPr>
        </p:nvSpPr>
        <p:spPr>
          <a:xfrm>
            <a:off x="954898" y="2626627"/>
            <a:ext cx="10554574" cy="373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fr-FR" sz="2400">
                <a:highlight>
                  <a:srgbClr val="FFFF00"/>
                </a:highlight>
                <a:latin typeface="Arial"/>
                <a:cs typeface="Arial"/>
              </a:rPr>
              <a:t>Utilisez ce modèle de diaporama pour créer une présentation sur les résultats de votre évaluation rapide de la communauté (ERC).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fr-FR" sz="2400">
                <a:highlight>
                  <a:srgbClr val="FFFF00"/>
                </a:highlight>
                <a:latin typeface="Arial"/>
                <a:cs typeface="Arial"/>
              </a:rPr>
              <a:t>Adaptez ce jeu de diapositives en ajoutant/supprimant des diapositives et en adaptant les informations à votre ERC.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2400"/>
            </a:pPr>
            <a:r>
              <a:rPr lang="fr-FR" sz="2400">
                <a:highlight>
                  <a:srgbClr val="FFFF00"/>
                </a:highlight>
                <a:latin typeface="Arial"/>
                <a:cs typeface="Arial"/>
              </a:rPr>
              <a:t>Assurez-vous d'avoir l'autorisation d'utiliser toutes les images/photos que vous pouvez inclure dans votre présentation et ajoutez une note de bas de page ou un lien vers la source des images/photos utilisées au bas de la (des) diapositive(s).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2400"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Personnes et perspectives incluses</a:t>
            </a:r>
          </a:p>
        </p:txBody>
      </p:sp>
      <p:sp>
        <p:nvSpPr>
          <p:cNvPr id="150" name="Google Shape;150;p9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ts val="2400"/>
              <a:buNone/>
            </a:pPr>
            <a:r>
              <a:rPr lang="fr-FR" sz="2400" b="1">
                <a:solidFill>
                  <a:schemeClr val="tx1"/>
                </a:solidFill>
              </a:rPr>
              <a:t>Envisager de fournir des icônes (si disponibles) et/ou des listes pour montrer les personnes et les perspectives incluses dans l'ERC.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Lieux visités</a:t>
            </a:r>
          </a:p>
        </p:txBody>
      </p:sp>
      <p:sp>
        <p:nvSpPr>
          <p:cNvPr id="156" name="Google Shape;156;p10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ts val="2400"/>
              <a:buNone/>
            </a:pPr>
            <a:r>
              <a:rPr lang="fr-FR" sz="2400" b="1"/>
              <a:t>Fournir des photos des différents lieux visités au sein de la communauté</a:t>
            </a:r>
            <a:r>
              <a:rPr lang="fr-FR" sz="240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2400" b="1">
                <a:latin typeface="Calibri" panose="020F0502020204030204" pitchFamily="34" charset="0"/>
                <a:cs typeface="Calibri" panose="020F0502020204030204" pitchFamily="34" charset="0"/>
              </a:rPr>
              <a:t>Pensez à i</a:t>
            </a:r>
            <a:r>
              <a:rPr lang="fr-FR" sz="2400" b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nsérer une carte de la région et indiquez les lieux qui ont été visités. </a:t>
            </a:r>
          </a:p>
          <a:p>
            <a:pPr marL="9144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Résultats</a:t>
            </a:r>
          </a:p>
        </p:txBody>
      </p:sp>
      <p:sp>
        <p:nvSpPr>
          <p:cNvPr id="162" name="Google Shape;162;p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Qu'est-ce qui fonctionne bien ?</a:t>
            </a:r>
          </a:p>
        </p:txBody>
      </p:sp>
      <p:sp>
        <p:nvSpPr>
          <p:cNvPr id="168" name="Google Shape;168;p12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fr-FR" sz="2400" b="1"/>
              <a:t>Fournir une liste de "ce qui fonctionne bien" au sein de la communauté en ce qui concerne le problème de santé ou la menace.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 : Les leaders communautaires sont mobilisés et ont des demandes claires de services et de ressources.</a:t>
            </a:r>
            <a:r>
              <a:rPr lang="fr-FR" sz="2200" b="1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>
            <a:spLocks noGrp="1"/>
          </p:cNvSpPr>
          <p:nvPr>
            <p:ph type="title"/>
          </p:nvPr>
        </p:nvSpPr>
        <p:spPr>
          <a:xfrm>
            <a:off x="0" y="261058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600"/>
              <a:t>Quels sont les défis à relever ?</a:t>
            </a:r>
          </a:p>
        </p:txBody>
      </p:sp>
      <p:sp>
        <p:nvSpPr>
          <p:cNvPr id="174" name="Google Shape;174;p13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fr-FR" sz="2400" b="1"/>
              <a:t>Fournir une liste des défis découverts au sein de la communauté en ce qui concerne le problème ou la menace pour la santé. 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</a:t>
            </a:r>
            <a:r>
              <a:rPr lang="fr-FR" sz="2000"/>
              <a:t>: 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Difficile de localiser les jeunes adultes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Perception des disparités avec les communautés voisines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Manque de transport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Recommandations</a:t>
            </a:r>
          </a:p>
        </p:txBody>
      </p:sp>
      <p:sp>
        <p:nvSpPr>
          <p:cNvPr id="180" name="Google Shape;180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"/>
          <p:cNvSpPr txBox="1">
            <a:spLocks noGrp="1"/>
          </p:cNvSpPr>
          <p:nvPr>
            <p:ph type="title"/>
          </p:nvPr>
        </p:nvSpPr>
        <p:spPr>
          <a:xfrm>
            <a:off x="810000" y="583375"/>
            <a:ext cx="10571998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fr-FR"/>
              <a:t>Recommandations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38378BD-DF99-430F-A078-53B122934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533787"/>
              </p:ext>
            </p:extLst>
          </p:nvPr>
        </p:nvGraphicFramePr>
        <p:xfrm>
          <a:off x="810000" y="2361217"/>
          <a:ext cx="10571998" cy="3108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285999">
                  <a:extLst>
                    <a:ext uri="{9D8B030D-6E8A-4147-A177-3AD203B41FA5}">
                      <a16:colId xmlns:a16="http://schemas.microsoft.com/office/drawing/2014/main" val="2082011801"/>
                    </a:ext>
                  </a:extLst>
                </a:gridCol>
                <a:gridCol w="5285999">
                  <a:extLst>
                    <a:ext uri="{9D8B030D-6E8A-4147-A177-3AD203B41FA5}">
                      <a16:colId xmlns:a16="http://schemas.microsoft.com/office/drawing/2014/main" val="39408299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/>
                          </a:solidFill>
                        </a:rPr>
                        <a:t>DÉFI </a:t>
                      </a:r>
                    </a:p>
                    <a:p>
                      <a:pPr algn="ctr"/>
                      <a:r>
                        <a:rPr lang="fr-FR">
                          <a:solidFill>
                            <a:schemeClr val="bg1"/>
                          </a:solidFill>
                          <a:highlight>
                            <a:srgbClr val="FF0000"/>
                          </a:highlight>
                        </a:rPr>
                        <a:t>[Énumérer les défis ci-dessous]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/>
                          </a:solidFill>
                        </a:rPr>
                        <a:t>RECOMMANDATION </a:t>
                      </a:r>
                    </a:p>
                    <a:p>
                      <a:pPr algn="ctr"/>
                      <a:r>
                        <a:rPr lang="fr-FR">
                          <a:solidFill>
                            <a:schemeClr val="bg1"/>
                          </a:solidFill>
                          <a:highlight>
                            <a:srgbClr val="FF0000"/>
                          </a:highlight>
                        </a:rPr>
                        <a:t>[Énumérer les recommandations pour chaque défi ci-dessous]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749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/>
                        <a:t>Ex : Difficile de localiser les jeunes adultes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/>
                        <a:t>Ex : Activités de sensibilisation ciblant les jeunes adultes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844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/>
                        <a:t>Ex : Perception des disparités avec les communautés voisines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/>
                        <a:t>Ex : Placement ciblé des sites de distribution de vaccins en fonction de la vulnérabilité sociale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42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/>
                        <a:t>Ex : Manque de moyens de transport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/>
                        <a:t>Ex : Assurer des déplacements par le biais de bus scolaires, d'ambulances, de camionnettes de l'église et de chauffeurs bénévoles.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1733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Enseignements tirés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05B28-DB08-48B9-8A7B-C03A9C94A8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>
                <a:highlight>
                  <a:srgbClr val="FFFF00"/>
                </a:highlight>
              </a:rPr>
              <a:t>CETTE SECTION EST FACULTATIVE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Enseignements tirés</a:t>
            </a:r>
          </a:p>
        </p:txBody>
      </p:sp>
      <p:sp>
        <p:nvSpPr>
          <p:cNvPr id="201" name="Google Shape;201;p17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fr-FR" sz="2400" b="1"/>
              <a:t>Fournir une liste d'exemples et d'enseignements tirés de l'ERC.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</a:t>
            </a:r>
            <a:r>
              <a:rPr lang="fr-FR" sz="2000"/>
              <a:t>: 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Utiliser une combinaison de différentes méthodes (par exemple, </a:t>
            </a:r>
            <a:r>
              <a:rPr lang="fr-FR"/>
              <a:t>interviews des partenaires communautaires</a:t>
            </a:r>
            <a:r>
              <a:rPr lang="fr-FR" sz="2000"/>
              <a:t>, séances d'écoute en groupe, observations).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Être ouvert à des pistes inattendues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Prochaines étapes</a:t>
            </a:r>
          </a:p>
        </p:txBody>
      </p:sp>
      <p:sp>
        <p:nvSpPr>
          <p:cNvPr id="207" name="Google Shape;207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Titre de la présentation</a:t>
            </a:r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xfrm>
            <a:off x="1097280" y="4602691"/>
            <a:ext cx="10572000" cy="1158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fr-FR" sz="1700" b="1"/>
              <a:t>DATE</a:t>
            </a: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00"/>
              <a:buNone/>
            </a:pPr>
            <a:r>
              <a:rPr lang="fr-FR" sz="1700" b="1"/>
              <a:t>CONTRIBUTEURS/PRÉSENTATEURS</a:t>
            </a: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700"/>
              <a:buNone/>
            </a:pPr>
            <a:r>
              <a:rPr lang="fr-FR" sz="1700" b="1"/>
              <a:t>NOM DE L'ORGANISATION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73030-84D3-40BE-8EFB-260DA004F2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Résultats de l'évaluation rapide de la communauté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Prochaines étapes</a:t>
            </a:r>
          </a:p>
        </p:txBody>
      </p:sp>
      <p:sp>
        <p:nvSpPr>
          <p:cNvPr id="213" name="Google Shape;213;p19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fr-FR" sz="2400" b="1"/>
              <a:t>Fournir une liste d'étapes à suivre au sein des communautés cibles après l'achèvement de l'ERC.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 : Élaborer des propositions opérationnelles pour la mise en œuvre de solutions dans le comté 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Remerciements</a:t>
            </a:r>
          </a:p>
        </p:txBody>
      </p:sp>
      <p:sp>
        <p:nvSpPr>
          <p:cNvPr id="207" name="Google Shape;207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0113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Remerciements</a:t>
            </a:r>
          </a:p>
        </p:txBody>
      </p:sp>
      <p:sp>
        <p:nvSpPr>
          <p:cNvPr id="213" name="Google Shape;213;p19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indent="0">
              <a:buNone/>
            </a:pPr>
            <a:r>
              <a:rPr lang="fr-FR" sz="2400" b="1">
                <a:latin typeface="Calibri"/>
                <a:cs typeface="Calibri"/>
              </a:rPr>
              <a:t>Fournir une liste de tous les partenaires communautaires</a:t>
            </a:r>
            <a:r>
              <a:rPr lang="fr-FR" sz="2400" b="1">
                <a:effectLst/>
                <a:latin typeface="Calibri"/>
                <a:cs typeface="Calibri"/>
              </a:rPr>
              <a:t> et des organisations qui ont contribué à l'évaluation.</a:t>
            </a:r>
          </a:p>
        </p:txBody>
      </p:sp>
    </p:spTree>
    <p:extLst>
      <p:ext uri="{BB962C8B-B14F-4D97-AF65-F5344CB8AC3E}">
        <p14:creationId xmlns:p14="http://schemas.microsoft.com/office/powerpoint/2010/main" val="215383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title"/>
          </p:nvPr>
        </p:nvSpPr>
        <p:spPr>
          <a:xfrm>
            <a:off x="366405" y="328744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5 étapes de l'évaluation rapide de la communauté</a:t>
            </a:r>
          </a:p>
        </p:txBody>
      </p:sp>
      <p:sp>
        <p:nvSpPr>
          <p:cNvPr id="108" name="Google Shape;108;p2"/>
          <p:cNvSpPr txBox="1">
            <a:spLocks noGrp="1"/>
          </p:cNvSpPr>
          <p:nvPr>
            <p:ph idx="1"/>
          </p:nvPr>
        </p:nvSpPr>
        <p:spPr>
          <a:xfrm>
            <a:off x="954898" y="2626627"/>
            <a:ext cx="10554574" cy="373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fr-FR" sz="2400" b="1"/>
              <a:t>Étape 1 : Préparer l'évaluation</a:t>
            </a:r>
          </a:p>
          <a:p>
            <a:pPr marL="91440" lvl="0" indent="-1524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Char char=" "/>
            </a:pPr>
            <a:r>
              <a:rPr lang="fr-FR" sz="2400" b="1"/>
              <a:t>Étape 2 : Planifier l'évaluation</a:t>
            </a:r>
          </a:p>
          <a:p>
            <a:pPr marL="91440" lvl="0" indent="-1524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Char char=" "/>
            </a:pPr>
            <a:r>
              <a:rPr lang="fr-FR" sz="2400" b="1"/>
              <a:t>Étape 3 : Collecter et analyser les données</a:t>
            </a:r>
          </a:p>
          <a:p>
            <a:pPr marL="91440" lvl="0" indent="-1524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Char char=" "/>
            </a:pPr>
            <a:r>
              <a:rPr lang="fr-FR" sz="2400" b="1"/>
              <a:t>Étape 4 : Identifier des solutions et rendre compte des résultats</a:t>
            </a:r>
          </a:p>
          <a:p>
            <a:pPr marL="0" indent="0">
              <a:spcBef>
                <a:spcPts val="1400"/>
              </a:spcBef>
              <a:buSzPts val="2400"/>
              <a:buNone/>
            </a:pPr>
            <a:r>
              <a:rPr lang="fr-FR" sz="2400" b="1"/>
              <a:t>  Étape 5 : Évaluez vos efforts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3C0DBD6-D61C-490C-90D9-3B3E45F30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492826" y="4331524"/>
            <a:ext cx="498764" cy="59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47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Objectifs</a:t>
            </a:r>
          </a:p>
        </p:txBody>
      </p:sp>
      <p:sp>
        <p:nvSpPr>
          <p:cNvPr id="114" name="Google Shape;114;p3"/>
          <p:cNvSpPr txBox="1">
            <a:spLocks noGrp="1"/>
          </p:cNvSpPr>
          <p:nvPr>
            <p:ph idx="1"/>
          </p:nvPr>
        </p:nvSpPr>
        <p:spPr>
          <a:xfrm>
            <a:off x="818711" y="2475205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fr-FR" sz="2400" b="1"/>
              <a:t>Énumérer 3 à 5 objectifs clés de l'évaluation rapide de la communauté (ERC) pour la population/communauté desservie.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 : 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Élaborer un ensemble de données probantes dont le comté X pourra s'inspirer pour élaborer une campagne de sensibilisation visant à lutter contre les disparités.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Piloter de nouveaux outils et de nouvelles approches pour mener des ERC sur les adolescents et des ERC numériques</a:t>
            </a:r>
          </a:p>
          <a:p>
            <a:pPr marL="566928" lvl="2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Char char="◦"/>
            </a:pPr>
            <a:r>
              <a:rPr lang="fr-FR" sz="2000"/>
              <a:t>Fournir des informations précoces sur les problèmes de santé ou les menaces dans le comté X</a:t>
            </a:r>
          </a:p>
          <a:p>
            <a:pPr marL="566928" lvl="2" indent="-812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16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Contexte</a:t>
            </a:r>
          </a:p>
        </p:txBody>
      </p:sp>
      <p:sp>
        <p:nvSpPr>
          <p:cNvPr id="120" name="Google Shape;120;p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>
                <a:highlight>
                  <a:srgbClr val="FFFF00"/>
                </a:highlight>
              </a:rPr>
              <a:t>[Insérer le lieu] </a:t>
            </a:r>
            <a:r>
              <a:rPr lang="fr-FR" sz="3700"/>
              <a:t>en un coup d'œil	</a:t>
            </a:r>
          </a:p>
        </p:txBody>
      </p:sp>
      <p:sp>
        <p:nvSpPr>
          <p:cNvPr id="126" name="Google Shape;126;p5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fr-FR" sz="2400" b="1"/>
              <a:t>Fournir des détails sur les données statistiques relatives à la population et à des groupes particuliers au sein de celle-ci. </a:t>
            </a:r>
            <a:r>
              <a:rPr lang="fr-FR" sz="2400" b="1">
                <a:solidFill>
                  <a:schemeClr val="tx1"/>
                </a:solidFill>
              </a:rPr>
              <a:t>Envisagez d'ajouter des photos du lieu et d'autres descripteurs afin d'attirer l'attention sur les éléments visuels de la présentation.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 : 60,7 % de la population possède un diplôme d'études secondaires ou plus dans le comté 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3CE609-6A5E-46CD-A05F-F70321FB980C}"/>
              </a:ext>
            </a:extLst>
          </p:cNvPr>
          <p:cNvSpPr txBox="1"/>
          <p:nvPr/>
        </p:nvSpPr>
        <p:spPr>
          <a:xfrm>
            <a:off x="7070271" y="4098471"/>
            <a:ext cx="4303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Communautés cibles</a:t>
            </a:r>
          </a:p>
        </p:txBody>
      </p:sp>
      <p:sp>
        <p:nvSpPr>
          <p:cNvPr id="132" name="Google Shape;132;p6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lvl="0" indent="-152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fr-FR" sz="2400" b="1"/>
              <a:t>Dresser la liste des communautés spécifiques ou des domaines d'intervention au sein de la population de l'ERC.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 :</a:t>
            </a:r>
            <a:r>
              <a:rPr lang="fr-FR" sz="2200" i="1"/>
              <a:t> </a:t>
            </a:r>
            <a:r>
              <a:rPr lang="fr-FR" sz="2200"/>
              <a:t>Villes du comté X - Share City, Grace City et Smile City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fr-FR"/>
              <a:t>Méthodes</a:t>
            </a:r>
          </a:p>
        </p:txBody>
      </p:sp>
      <p:sp>
        <p:nvSpPr>
          <p:cNvPr id="138" name="Google Shape;138;p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230219" y="308491"/>
            <a:ext cx="11731559" cy="9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700"/>
              <a:buFont typeface="Calibri"/>
              <a:buNone/>
            </a:pPr>
            <a:r>
              <a:rPr lang="fr-FR" sz="3700"/>
              <a:t>Méthodes utilisées</a:t>
            </a:r>
          </a:p>
        </p:txBody>
      </p:sp>
      <p:sp>
        <p:nvSpPr>
          <p:cNvPr id="144" name="Google Shape;144;p8"/>
          <p:cNvSpPr txBox="1">
            <a:spLocks noGrp="1"/>
          </p:cNvSpPr>
          <p:nvPr>
            <p:ph idx="1"/>
          </p:nvPr>
        </p:nvSpPr>
        <p:spPr>
          <a:xfrm>
            <a:off x="818711" y="247520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fr-FR" sz="2400" b="1"/>
              <a:t>Fournir une liste des méthodes qualitatives et/ou quantitatives utilisées tout au long de l'ERC </a:t>
            </a:r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Char char="◦"/>
            </a:pPr>
            <a:r>
              <a:rPr lang="fr-FR" sz="2200"/>
              <a:t>Exemple : 12 entretiens avec des partenaires communautaires, 3 séances d'écoute, 5 observations en ligne et une visite du comté à partir du pare-brise X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CA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A Template" id="{9A29788D-1B15-4633-8FFD-90F68EC08062}" vid="{BC985465-1140-4471-B896-21E038F649C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14F58691132744A869AAB7F5CCE738" ma:contentTypeVersion="13" ma:contentTypeDescription="Create a new document." ma:contentTypeScope="" ma:versionID="1eaa9d5c8ee7f4a902ee5e3762ea2dfa">
  <xsd:schema xmlns:xsd="http://www.w3.org/2001/XMLSchema" xmlns:xs="http://www.w3.org/2001/XMLSchema" xmlns:p="http://schemas.microsoft.com/office/2006/metadata/properties" xmlns:ns2="0a9f0d6a-4582-485f-b2a6-495847c3afc1" xmlns:ns3="98b4e080-6c6d-4eea-8a14-9df131e62cd1" targetNamespace="http://schemas.microsoft.com/office/2006/metadata/properties" ma:root="true" ma:fieldsID="fc1df16007d7f94752908611d2e275d2" ns2:_="" ns3:_="">
    <xsd:import namespace="0a9f0d6a-4582-485f-b2a6-495847c3afc1"/>
    <xsd:import namespace="98b4e080-6c6d-4eea-8a14-9df131e62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f0d6a-4582-485f-b2a6-495847c3a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4e080-6c6d-4eea-8a14-9df131e62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945964-9C9F-4DF5-931B-13871E2B78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E3FBE6-7483-4DCB-B831-F65C4D87B0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9f0d6a-4582-485f-b2a6-495847c3afc1"/>
    <ds:schemaRef ds:uri="98b4e080-6c6d-4eea-8a14-9df131e62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FE97B0-8E7D-4B97-B168-12AA5B7D68A6}">
  <ds:schemaRefs>
    <ds:schemaRef ds:uri="98b4e080-6c6d-4eea-8a14-9df131e62cd1"/>
    <ds:schemaRef ds:uri="http://schemas.openxmlformats.org/package/2006/metadata/core-properties"/>
    <ds:schemaRef ds:uri="0a9f0d6a-4582-485f-b2a6-495847c3afc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RCA Template</Template>
  <TotalTime>400</TotalTime>
  <Words>788</Words>
  <Application>Microsoft Office PowerPoint</Application>
  <PresentationFormat>Widescreen</PresentationFormat>
  <Paragraphs>74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RCA Template</vt:lpstr>
      <vt:lpstr>Diapositive d'instruction - SUPPRIMER CETTE DIAPOSITIVE AVANT LA PRÉSENTATION</vt:lpstr>
      <vt:lpstr>Titre de la présentation</vt:lpstr>
      <vt:lpstr>5 étapes de l'évaluation rapide de la communauté</vt:lpstr>
      <vt:lpstr>Objectifs</vt:lpstr>
      <vt:lpstr>Contexte</vt:lpstr>
      <vt:lpstr>[Insérer le lieu] en un coup d'œil </vt:lpstr>
      <vt:lpstr>Communautés cibles</vt:lpstr>
      <vt:lpstr>Méthodes</vt:lpstr>
      <vt:lpstr>Méthodes utilisées</vt:lpstr>
      <vt:lpstr>Personnes et perspectives incluses</vt:lpstr>
      <vt:lpstr>Lieux visités</vt:lpstr>
      <vt:lpstr>Résultats</vt:lpstr>
      <vt:lpstr>Qu'est-ce qui fonctionne bien ?</vt:lpstr>
      <vt:lpstr>Quels sont les défis à relever ?</vt:lpstr>
      <vt:lpstr>Recommandations</vt:lpstr>
      <vt:lpstr>Recommandations</vt:lpstr>
      <vt:lpstr>Enseignements tirés</vt:lpstr>
      <vt:lpstr>Enseignements tirés</vt:lpstr>
      <vt:lpstr>Prochaines étapes</vt:lpstr>
      <vt:lpstr>Prochaines étapes</vt:lpstr>
      <vt:lpstr>Remerciements</vt:lpstr>
      <vt:lpstr>Remerciements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Scotti Leonard</dc:creator>
  <cp:lastModifiedBy>Translation Excellence</cp:lastModifiedBy>
  <cp:revision>32</cp:revision>
  <dcterms:created xsi:type="dcterms:W3CDTF">2021-08-10T17:29:29Z</dcterms:created>
  <dcterms:modified xsi:type="dcterms:W3CDTF">2023-08-16T19:52:06Z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0x0101001914F58691132744A869AAB7F5CCE738</vt:lpwstr>
  </property>
  <property fmtid="{D5CDD505-2E9C-101B-9397-08002B2CF9AE}" pid="3" name="MSIP_Label_8af03ff0-41c5-4c41-b55e-fabb8fae94be_Enabled">
    <vt:lpwstr>true</vt:lpwstr>
  </property>
  <property fmtid="{D5CDD505-2E9C-101B-9397-08002B2CF9AE}" pid="4" name="MSIP_Label_8af03ff0-41c5-4c41-b55e-fabb8fae94be_SetDate">
    <vt:lpwstr>2021-08-19T20:44:23Z</vt:lpwstr>
  </property>
  <property fmtid="{D5CDD505-2E9C-101B-9397-08002B2CF9AE}" pid="5" name="MSIP_Label_8af03ff0-41c5-4c41-b55e-fabb8fae94be_Method">
    <vt:lpwstr>Privileged</vt:lpwstr>
  </property>
  <property fmtid="{D5CDD505-2E9C-101B-9397-08002B2CF9AE}" pid="6" name="MSIP_Label_8af03ff0-41c5-4c41-b55e-fabb8fae94be_Name">
    <vt:lpwstr>8af03ff0-41c5-4c41-b55e-fabb8fae94be</vt:lpwstr>
  </property>
  <property fmtid="{D5CDD505-2E9C-101B-9397-08002B2CF9AE}" pid="7" name="MSIP_Label_8af03ff0-41c5-4c41-b55e-fabb8fae94be_SiteId">
    <vt:lpwstr>9ce70869-60db-44fd-abe8-d2767077fc8f</vt:lpwstr>
  </property>
  <property fmtid="{D5CDD505-2E9C-101B-9397-08002B2CF9AE}" pid="8" name="MSIP_Label_8af03ff0-41c5-4c41-b55e-fabb8fae94be_ActionId">
    <vt:lpwstr>99341803-cabf-4ac7-900f-d501a1f24129</vt:lpwstr>
  </property>
  <property fmtid="{D5CDD505-2E9C-101B-9397-08002B2CF9AE}" pid="9" name="MSIP_Label_8af03ff0-41c5-4c41-b55e-fabb8fae94be_ContentBits">
    <vt:lpwstr>0</vt:lpwstr>
  </property>
</Properties>
</file>