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7"/>
  </p:notesMasterIdLst>
  <p:sldIdLst>
    <p:sldId id="257" r:id="rId5"/>
    <p:sldId id="25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8" roundtripDataSignature="AMtx7mhJcHgzjLR0DnRxiVIbz8LlA9IDH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F0B6AC-5370-6D37-7842-FA213C03BBCC}" name="Jen Cronin" initials="JC" userId="S::jcronin@tanaq.com::0d777fd5-f6d6-497d-966c-d0c495200289" providerId="AD"/>
  <p188:author id="{F9083BCC-6EEA-A4D2-D674-FAA68C9100D6}" name="Carly Ng" initials="CN" userId="Carly 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kko, Cory (ATSDR/OAD/OCHHA)" initials="KC(" lastIdx="2" clrIdx="6">
    <p:extLst>
      <p:ext uri="{19B8F6BF-5375-455C-9EA6-DF929625EA0E}">
        <p15:presenceInfo xmlns:p15="http://schemas.microsoft.com/office/powerpoint/2012/main" userId="S::guc0@cdc.gov::b8a99d52-6eba-422e-85db-2cdf3f5b674f" providerId="AD"/>
      </p:ext>
    </p:extLst>
  </p:cmAuthor>
  <p:cmAuthor id="1" name="Elizabeth" initials="E" lastIdx="9" clrIdx="0">
    <p:extLst>
      <p:ext uri="{19B8F6BF-5375-455C-9EA6-DF929625EA0E}">
        <p15:presenceInfo xmlns:p15="http://schemas.microsoft.com/office/powerpoint/2012/main" userId="S::ytn1@cdc.gov::f81697c6-c833-4180-9782-f84072a22811" providerId="AD"/>
      </p:ext>
    </p:extLst>
  </p:cmAuthor>
  <p:cmAuthor id="8" name="Weiss, Debora (CDC/DDPHSIS/CPR/DSLR)" initials="WD(" lastIdx="1" clrIdx="7">
    <p:extLst>
      <p:ext uri="{19B8F6BF-5375-455C-9EA6-DF929625EA0E}">
        <p15:presenceInfo xmlns:p15="http://schemas.microsoft.com/office/powerpoint/2012/main" userId="S::woy2@cdc.gov::e306c78b-0286-4e8e-8f2c-5e35f766cd1a" providerId="AD"/>
      </p:ext>
    </p:extLst>
  </p:cmAuthor>
  <p:cmAuthor id="2" name="Yee, Daiva (CDC/DDPHSIS/CGH/GID)" initials="Y(" lastIdx="5" clrIdx="1">
    <p:extLst>
      <p:ext uri="{19B8F6BF-5375-455C-9EA6-DF929625EA0E}">
        <p15:presenceInfo xmlns:p15="http://schemas.microsoft.com/office/powerpoint/2012/main" userId="S::nrr3@cdc.gov::2085299d-4c20-4cd0-8653-0bc95d2bde71" providerId="AD"/>
      </p:ext>
    </p:extLst>
  </p:cmAuthor>
  <p:cmAuthor id="9" name="Carly Ng" initials="CN" lastIdx="3" clrIdx="8">
    <p:extLst>
      <p:ext uri="{19B8F6BF-5375-455C-9EA6-DF929625EA0E}">
        <p15:presenceInfo xmlns:p15="http://schemas.microsoft.com/office/powerpoint/2012/main" userId="Carly Ng" providerId="None"/>
      </p:ext>
    </p:extLst>
  </p:cmAuthor>
  <p:cmAuthor id="3" name="Wilhelm, Elisabeth (CDC/DDPHSIS/CGH/GID)" initials="W(" lastIdx="1" clrIdx="2">
    <p:extLst>
      <p:ext uri="{19B8F6BF-5375-455C-9EA6-DF929625EA0E}">
        <p15:presenceInfo xmlns:p15="http://schemas.microsoft.com/office/powerpoint/2012/main" userId="S::nla5@cdc.gov::ad55164f-8c17-4f31-9f2e-028bde2e5d3d" providerId="AD"/>
      </p:ext>
    </p:extLst>
  </p:cmAuthor>
  <p:cmAuthor id="4" name="Jen Cronin" initials="JC" lastIdx="2" clrIdx="3">
    <p:extLst>
      <p:ext uri="{19B8F6BF-5375-455C-9EA6-DF929625EA0E}">
        <p15:presenceInfo xmlns:p15="http://schemas.microsoft.com/office/powerpoint/2012/main" userId="1e6e1deba4d1efc8" providerId="Windows Live"/>
      </p:ext>
    </p:extLst>
  </p:cmAuthor>
  <p:cmAuthor id="5" name="Holman, Dawn (CDC/DDNID/NCCDPHP/DCPC)" initials="H(" lastIdx="1" clrIdx="4">
    <p:extLst>
      <p:ext uri="{19B8F6BF-5375-455C-9EA6-DF929625EA0E}">
        <p15:presenceInfo xmlns:p15="http://schemas.microsoft.com/office/powerpoint/2012/main" userId="S::isc6@cdc.gov::70d9b008-2585-4fbc-927b-3c1dad48e694" providerId="AD"/>
      </p:ext>
    </p:extLst>
  </p:cmAuthor>
  <p:cmAuthor id="6" name="Julian, Anne (CDC/DDNID/NCCDPHP/DCPC)" initials="J(" lastIdx="1" clrIdx="5">
    <p:extLst>
      <p:ext uri="{19B8F6BF-5375-455C-9EA6-DF929625EA0E}">
        <p15:presenceInfo xmlns:p15="http://schemas.microsoft.com/office/powerpoint/2012/main" userId="S::qwq8@cdc.gov::6038013d-1826-4c15-96fa-b6300b46ba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0559" autoAdjust="0"/>
  </p:normalViewPr>
  <p:slideViewPr>
    <p:cSldViewPr snapToGrid="0">
      <p:cViewPr varScale="1">
        <p:scale>
          <a:sx n="89" d="100"/>
          <a:sy n="89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9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3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NOTA AL PONENTE: La flecha delante del Paso 4 está ahí para indicarle el paso que está presentando en el proceso de la ERSC. Lo mismo quiere mencionárselo 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sus asistentes en el contexto del resto de los pasos.</a:t>
            </a:r>
            <a:endParaRPr lang="en-US" dirty="0"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6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9FEE-D8F4-4942-BC1F-C9F1CD733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A4DE-5E52-40B4-B7D7-18335951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1AE2-180D-4A23-A14B-1DC9BCF4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9910-5823-4ECB-8097-E87263AE4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5143-57EE-4CC7-9599-FE36E46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9B8AB-E18B-4DAB-9070-03C44009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11C4-BBAC-47C4-ACCA-8718EE0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3BA5C-17BC-4CC9-8AFE-B63D68B6B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1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904C0-2C95-4AEC-B630-0D13B456436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</a:t>
            </a:r>
            <a:r>
              <a:rPr lang="en-US" dirty="0" err="1"/>
              <a:t>Asesssment</a:t>
            </a:r>
            <a:r>
              <a:rPr lang="en-US" dirty="0"/>
              <a:t> Findings</a:t>
            </a:r>
          </a:p>
        </p:txBody>
      </p:sp>
    </p:spTree>
    <p:extLst>
      <p:ext uri="{BB962C8B-B14F-4D97-AF65-F5344CB8AC3E}">
        <p14:creationId xmlns:p14="http://schemas.microsoft.com/office/powerpoint/2010/main" val="295221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68E7-D1A8-47AE-AAA7-A1F11B7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418-F827-49B6-9F56-BB438A6E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C9-6C74-4A9E-92C4-DB225FE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7884CBD-B4D8-4D3D-B1CA-A97A32A5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FDCE3-89D9-45FC-978C-80180968D7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264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F5E-C418-4623-ACC9-EDEBF1E2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F002-8465-4C4E-8C80-2C712294F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BC0B-A087-4DA6-ABD8-3BC6B6D3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C2471-5244-4BF9-BFAF-A2EB515F86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63BAD7-932B-4F69-985F-0A8D8A90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6837"/>
            <a:ext cx="2644263" cy="7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C4EB-2807-4EE4-B39C-B4F38EB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F152-8448-4450-A133-3F785205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FDF3F-B090-4262-BD96-13FF8453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98F2-7289-4133-A6D8-78BCDFD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DBF-4250-442A-9EDD-F227458F5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95620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03A-B4EA-4634-A85B-0E0E240A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2A9C-1530-4A66-92E5-4619CE4C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3E3D6-0D4A-41E4-8231-424D00E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9DDDD-2F88-486F-B10D-9EECA7171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3B46-D7FE-4332-A05E-1642B5034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E9D57-9FB7-4B9C-A786-0B741F4E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900BC3-BC09-4546-81AA-BF50B4BE62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5338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802-4C28-4D5D-A9EB-88C7753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B14F-D67D-40D8-B1F1-51CC111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BD24E-705F-46FB-8B8A-AE4B16220A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18173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C1EE-01C8-4B1C-AFCD-90DCB2CB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61F163-0CBF-4578-BB96-7FE15B9F4C0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6157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A334-FDB7-4F38-9436-A564C7B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39D3-5898-4A02-9534-3B37BC24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9C5B-3F1D-4D7B-AC36-20B62D7D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5F41-0A70-4D03-9BA0-0BF78986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8A3C-6CC2-4339-8BD6-09755A318A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1378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FEAD-551D-4F58-8A8E-08D23F18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97143-9FE3-4B95-A2FF-22149F2E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BEACE-AAEA-438E-AE1C-11F0DCAB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D571D-A1F1-4A04-B193-281073B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76D9-CB8E-409D-A205-E44EFC3878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82668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D06FB4-04C3-46F6-89F5-FB548967AB02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981AD16-1FD3-40DF-8006-DADFAAE893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pic>
        <p:nvPicPr>
          <p:cNvPr id="10" name="Picture 9" descr="Vaccine Confidence Logo">
            <a:extLst>
              <a:ext uri="{FF2B5EF4-FFF2-40B4-BE49-F238E27FC236}">
                <a16:creationId xmlns:a16="http://schemas.microsoft.com/office/drawing/2014/main" id="{E0E3F2C9-E771-4D0C-933F-9E0B764B9C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200" y="6219677"/>
            <a:ext cx="2584269" cy="468017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D732D32-90E1-4B3E-8D18-21E6A592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3C581-8BBB-4FD5-A308-C238C021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23E0C-143E-4ACD-9757-313820D2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Rapid Community Assessment Findings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B933A2-96B1-4962-A63E-D50A67D65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3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ts val="3700"/>
            </a:pPr>
            <a:r>
              <a:rPr lang="es-US" sz="3200">
                <a:highlight>
                  <a:srgbClr val="FFFF00"/>
                </a:highlight>
              </a:rPr>
              <a:t>Diapositiva de instrucciones - ELIMINE ESTA HOJA ANTES DE PRESENTARLA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US" sz="2400">
                <a:highlight>
                  <a:srgbClr val="FFFF00"/>
                </a:highlight>
                <a:latin typeface="Arial"/>
                <a:cs typeface="Arial"/>
              </a:rPr>
              <a:t>Utilice esta plantilla de diapositivas para crear una presentación sobre los resultados de su evaluación rápida de salud comunitaria (ERSC).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US" sz="2400">
                <a:highlight>
                  <a:srgbClr val="FFFF00"/>
                </a:highlight>
                <a:latin typeface="Arial"/>
                <a:cs typeface="Arial"/>
              </a:rPr>
              <a:t>Adapte este conjunto de diapositivas añadiendo o quitando diapositivas y adaptando la información a su evaluación rápida de salud comunitaria.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s-US" sz="2400">
                <a:highlight>
                  <a:srgbClr val="FFFF00"/>
                </a:highlight>
                <a:latin typeface="Arial"/>
                <a:cs typeface="Arial"/>
              </a:rPr>
              <a:t>Asegúrese de tener permiso para utilizar las imágenes/fotos que incluya en su presentación y añada una nota a pie de página o un enlace a la fuente de las imágenes/fotos utilizadas en la parte inferior de las diapositivas.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Personas y perspectivas incluidas</a:t>
            </a:r>
          </a:p>
        </p:txBody>
      </p:sp>
      <p:sp>
        <p:nvSpPr>
          <p:cNvPr id="150" name="Google Shape;150;p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s-US" sz="2400" b="1">
                <a:solidFill>
                  <a:schemeClr val="tx1"/>
                </a:solidFill>
              </a:rPr>
              <a:t>Considere la posibilidad de proporcionar iconos (si están disponibles) y/o listas para mostrar las personas y perspectivas incluidas en la ERSC.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Lugares visitados</a:t>
            </a:r>
          </a:p>
        </p:txBody>
      </p:sp>
      <p:sp>
        <p:nvSpPr>
          <p:cNvPr id="156" name="Google Shape;156;p10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s-US" sz="2400" b="1"/>
              <a:t>Proporcione fotos de diversos lugares visitados dentro de la comunidad</a:t>
            </a:r>
            <a:r>
              <a:rPr lang="es-US" sz="24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US" sz="2400" b="1">
                <a:latin typeface="Calibri" panose="020F0502020204030204" pitchFamily="34" charset="0"/>
                <a:cs typeface="Calibri" panose="020F0502020204030204" pitchFamily="34" charset="0"/>
              </a:rPr>
              <a:t>Considere i</a:t>
            </a:r>
            <a:r>
              <a:rPr lang="es-US" sz="2400" b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nsertar un mapa de la región y marcar los lugares que se visitaron. 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Resultados</a:t>
            </a:r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¿Qué funciona bien?</a:t>
            </a:r>
          </a:p>
        </p:txBody>
      </p:sp>
      <p:sp>
        <p:nvSpPr>
          <p:cNvPr id="168" name="Google Shape;168;p12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/>
              <a:t>Proporcione una lista de "lo que funciona bien" en la comunidad en relación con el problema o la amenaza para la salud.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ejemplo: Los líderes comunitarios están movilizados y tienen peticiones claras de servicios y recursos</a:t>
            </a:r>
            <a:r>
              <a:rPr lang="es-US" sz="2200" b="1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0" y="261058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600"/>
              <a:t>¿Qué retos existen?</a:t>
            </a:r>
          </a:p>
        </p:txBody>
      </p:sp>
      <p:sp>
        <p:nvSpPr>
          <p:cNvPr id="174" name="Google Shape;174;p13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/>
              <a:t>Proporcione una lista de los retos descubiertos en la comunidad en relación con la preocupación o amenaza sanitaria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</a:t>
            </a:r>
            <a:r>
              <a:rPr lang="es-US" sz="200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Dificultad para localizar a adultos jóvenes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Percepción de disparidades con las comunidades vecinas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Falta de transporte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Recomendaciones</a:t>
            </a:r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10000" y="583375"/>
            <a:ext cx="10571998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US"/>
              <a:t>Recomendaciones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8378BD-DF99-430F-A078-53B12293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33787"/>
              </p:ext>
            </p:extLst>
          </p:nvPr>
        </p:nvGraphicFramePr>
        <p:xfrm>
          <a:off x="810000" y="2361217"/>
          <a:ext cx="10571998" cy="3108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85999">
                  <a:extLst>
                    <a:ext uri="{9D8B030D-6E8A-4147-A177-3AD203B41FA5}">
                      <a16:colId xmlns:a16="http://schemas.microsoft.com/office/drawing/2014/main" val="2082011801"/>
                    </a:ext>
                  </a:extLst>
                </a:gridCol>
                <a:gridCol w="5285999">
                  <a:extLst>
                    <a:ext uri="{9D8B030D-6E8A-4147-A177-3AD203B41FA5}">
                      <a16:colId xmlns:a16="http://schemas.microsoft.com/office/drawing/2014/main" val="394082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S">
                          <a:solidFill>
                            <a:schemeClr val="bg1"/>
                          </a:solidFill>
                        </a:rPr>
                        <a:t>RETO </a:t>
                      </a:r>
                    </a:p>
                    <a:p>
                      <a:pPr algn="ctr"/>
                      <a:r>
                        <a:rPr lang="es-US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[Enumere los retos a continuación]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>
                          <a:solidFill>
                            <a:schemeClr val="bg1"/>
                          </a:solidFill>
                        </a:rPr>
                        <a:t>RECOMENDACIÓN </a:t>
                      </a:r>
                    </a:p>
                    <a:p>
                      <a:pPr algn="ctr"/>
                      <a:r>
                        <a:rPr lang="es-US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[Enumere a continuación las recomendaciones para cada reto].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4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/>
                        <a:t>Ej.: Dificultad para localizar a adultos jóvenes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/>
                        <a:t>Ej.: Actividades de divulgación dirigidas a los adultos jóvenes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/>
                        <a:t>Ej.: Percepción de disparidades con las comunidades vecinas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/>
                        <a:t>Ej.: Distribución selectiva de vacunas en función de la vulnerabilidad social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/>
                        <a:t>Ej.: Falta de transporte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/>
                        <a:t>Ej.: Proporcionar transporte a través de autobuses escolares, ambulancias, furgonetas de iglesias y conductores voluntarios.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73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Lecciones aprendidas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B28-DB08-48B9-8A7B-C03A9C94A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>
                <a:highlight>
                  <a:srgbClr val="FFFF00"/>
                </a:highlight>
              </a:rPr>
              <a:t>ESTA SECCIÓN ES OPCIONAL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Lecciones aprendidas</a:t>
            </a:r>
          </a:p>
        </p:txBody>
      </p:sp>
      <p:sp>
        <p:nvSpPr>
          <p:cNvPr id="201" name="Google Shape;201;p17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s-US" sz="2400" b="1" dirty="0"/>
              <a:t>Proporcione un listado de ejemplos y lecciones aprendidas en relación con la ERSC.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 dirty="0"/>
              <a:t>Por ejemplo</a:t>
            </a:r>
            <a:r>
              <a:rPr lang="es-US" sz="2000" dirty="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 dirty="0"/>
              <a:t>Utilice una combinación de métodos diferentes (por ejemplo, </a:t>
            </a:r>
            <a:r>
              <a:rPr lang="es-US" dirty="0"/>
              <a:t>entrevistas a socios de la comunidad</a:t>
            </a:r>
            <a:r>
              <a:rPr lang="es-US" sz="2000" dirty="0"/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sesiones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para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escuchar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opinions </a:t>
            </a:r>
            <a:r>
              <a:rPr lang="es-US" sz="2000" dirty="0"/>
              <a:t>en grupo, observaciones).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 dirty="0" err="1"/>
              <a:t>Est‍é</a:t>
            </a:r>
            <a:r>
              <a:rPr lang="es-US" sz="2000" dirty="0"/>
              <a:t> abierto a seguir cambios inesperados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Próximos pasos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Presentación Título</a:t>
            </a:r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097280" y="4602691"/>
            <a:ext cx="10572000" cy="115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s-US" sz="1700" b="1"/>
              <a:t>FECHA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s-US" sz="1700" b="1"/>
              <a:t>COLABORADORES/PONENTES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s-US" sz="1700" b="1"/>
              <a:t>NOMBRE DE LA ORGANIZACIÓN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73030-84D3-40BE-8EFB-260DA004F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US"/>
              <a:t>Resultados de la evaluación rápida de la salud comunitaria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Próximos pasos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/>
              <a:t>Proporcionar una lista de los pasos que deben darse en las comunidades de interés una vez finalizado la ERSC.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ejemplo: Elaborar propuestas operativas para poner en práctica soluciones en el Condado 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Agradecimientos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1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Agradecimientos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buNone/>
            </a:pPr>
            <a:r>
              <a:rPr lang="es-US" sz="2400" b="1">
                <a:latin typeface="Calibri"/>
                <a:cs typeface="Calibri"/>
              </a:rPr>
              <a:t>Proporcione una lista de todos los socios</a:t>
            </a:r>
            <a:r>
              <a:rPr lang="es-US" sz="2400" b="1">
                <a:effectLst/>
                <a:latin typeface="Calibri"/>
                <a:cs typeface="Calibri"/>
              </a:rPr>
              <a:t> y organizaciones de la comunidad que han contribuido a la evaluación.</a:t>
            </a:r>
          </a:p>
        </p:txBody>
      </p:sp>
    </p:spTree>
    <p:extLst>
      <p:ext uri="{BB962C8B-B14F-4D97-AF65-F5344CB8AC3E}">
        <p14:creationId xmlns:p14="http://schemas.microsoft.com/office/powerpoint/2010/main" val="2153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5 pasos para la evaluación rápida de la comunidad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s-US" sz="2400" b="1"/>
              <a:t>Paso 1: Prepararse para la evaluación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s-US" sz="2400" b="1"/>
              <a:t>Segundo paso: Planear la evaluación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s-US" sz="2400" b="1"/>
              <a:t>Tercer paso: Recopilar y analizar los datos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s-US" sz="2400" b="1"/>
              <a:t>Paso 4: Identificar soluciones e informar de los resultados</a:t>
            </a:r>
          </a:p>
          <a:p>
            <a:pPr marL="0" indent="0">
              <a:spcBef>
                <a:spcPts val="1400"/>
              </a:spcBef>
              <a:buSzPts val="2400"/>
              <a:buNone/>
            </a:pPr>
            <a:r>
              <a:rPr lang="es-US" sz="2400" b="1"/>
              <a:t>  Paso 5: Evaluar sus esfuerzos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3C0DBD6-D61C-490C-90D9-3B3E45F30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492826" y="4331524"/>
            <a:ext cx="498764" cy="5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Objetivos</a:t>
            </a:r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818711" y="2475205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/>
              <a:t>Enumerar de 3 a 5 objetivos clave de la Evaluación Rápida de la Salud Comunitaria (ERSC) para la población/comunidad a la que se presta servicio.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Desarrollar un conjunto de pruebas para que el Condado X se base en ellas a la hora de desarrollar una campaña de divulgación para abordar las disparidades.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Poner a prueba nuevas herramientas y enfoques para llevar a cabo la ERSC de adolescentes y digital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s-US" sz="2000"/>
              <a:t>Proporcionar información temprana sobre problemas o amenazas para la salud en el condado X</a:t>
            </a:r>
          </a:p>
          <a:p>
            <a:pPr marL="566928" lvl="2" indent="-812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Contexto</a:t>
            </a:r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>
                <a:highlight>
                  <a:srgbClr val="FFFF00"/>
                </a:highlight>
              </a:rPr>
              <a:t>[Insertar ubicación] </a:t>
            </a:r>
            <a:r>
              <a:rPr lang="es-US" sz="3700"/>
              <a:t>de un vistazo	</a:t>
            </a:r>
          </a:p>
        </p:txBody>
      </p:sp>
      <p:sp>
        <p:nvSpPr>
          <p:cNvPr id="126" name="Google Shape;126;p5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/>
              <a:t>Proporcione detalles sobre datos estadísticos relativos a la población y a determinados grupos de ésta. </a:t>
            </a:r>
            <a:r>
              <a:rPr lang="es-US" sz="2400" b="1">
                <a:solidFill>
                  <a:schemeClr val="tx1"/>
                </a:solidFill>
              </a:rPr>
              <a:t>Considere la posibilidad de añadir algunas fotos de la ubicación y otros descriptores para añadir algunos </a:t>
            </a:r>
            <a:r>
              <a:rPr lang="es-US" sz="2400" b="1"/>
              <a:t> visuales </a:t>
            </a:r>
            <a:r>
              <a:rPr lang="es-US" sz="2400" b="1">
                <a:solidFill>
                  <a:schemeClr val="tx1"/>
                </a:solidFill>
              </a:rPr>
              <a:t>llamativos a la presentación.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ejemplo: El 60,7% de la población tiene un diploma de enseñanza secundaria o superior en el Condado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CE609-6A5E-46CD-A05F-F70321FB980C}"/>
              </a:ext>
            </a:extLst>
          </p:cNvPr>
          <p:cNvSpPr txBox="1"/>
          <p:nvPr/>
        </p:nvSpPr>
        <p:spPr>
          <a:xfrm>
            <a:off x="7070271" y="4098471"/>
            <a:ext cx="430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Comunidades de interés</a:t>
            </a:r>
          </a:p>
        </p:txBody>
      </p:sp>
      <p:sp>
        <p:nvSpPr>
          <p:cNvPr id="132" name="Google Shape;132;p6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s-US" sz="2400" b="1"/>
              <a:t>Enumere las comunidades o áreas de interés específicas dentro de la población de la ERSC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/>
              <a:t>Por ejemplo:</a:t>
            </a:r>
            <a:r>
              <a:rPr lang="es-US" sz="2200" i="1"/>
              <a:t> </a:t>
            </a:r>
            <a:r>
              <a:rPr lang="es-US" sz="2200"/>
              <a:t>Ciudades del Condado X - Ciudad Compartida, Ciudad Elegancia y Ciudad Sonrisa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US"/>
              <a:t>Métodos</a:t>
            </a: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s-US" sz="3700"/>
              <a:t>Métodos utilizados</a:t>
            </a:r>
          </a:p>
        </p:txBody>
      </p:sp>
      <p:sp>
        <p:nvSpPr>
          <p:cNvPr id="144" name="Google Shape;144;p8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US" sz="2400" b="1" dirty="0"/>
              <a:t>Proporcione una lista de los métodos cualitativos y/o cuantitativos utilizados a lo largo de la ERSC.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s-US" sz="2200" dirty="0"/>
              <a:t>Por ejemplo: 12 entrevistas con socios de la comunidad, 3 sesiones para escuchar opiniones, 5 observaciones online y un recorrido por el Condado X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C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A Template" id="{9A29788D-1B15-4633-8FFD-90F68EC08062}" vid="{BC985465-1140-4471-B896-21E038F649C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4F58691132744A869AAB7F5CCE738" ma:contentTypeVersion="13" ma:contentTypeDescription="Create a new document." ma:contentTypeScope="" ma:versionID="1eaa9d5c8ee7f4a902ee5e3762ea2dfa">
  <xsd:schema xmlns:xsd="http://www.w3.org/2001/XMLSchema" xmlns:xs="http://www.w3.org/2001/XMLSchema" xmlns:p="http://schemas.microsoft.com/office/2006/metadata/properties" xmlns:ns2="0a9f0d6a-4582-485f-b2a6-495847c3afc1" xmlns:ns3="98b4e080-6c6d-4eea-8a14-9df131e62cd1" targetNamespace="http://schemas.microsoft.com/office/2006/metadata/properties" ma:root="true" ma:fieldsID="fc1df16007d7f94752908611d2e275d2" ns2:_="" ns3:_="">
    <xsd:import namespace="0a9f0d6a-4582-485f-b2a6-495847c3afc1"/>
    <xsd:import namespace="98b4e080-6c6d-4eea-8a14-9df131e62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f0d6a-4582-485f-b2a6-495847c3a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4e080-6c6d-4eea-8a14-9df131e62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945964-9C9F-4DF5-931B-13871E2B7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3FBE6-7483-4DCB-B831-F65C4D87B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f0d6a-4582-485f-b2a6-495847c3afc1"/>
    <ds:schemaRef ds:uri="98b4e080-6c6d-4eea-8a14-9df131e62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FE97B0-8E7D-4B97-B168-12AA5B7D68A6}">
  <ds:schemaRefs>
    <ds:schemaRef ds:uri="98b4e080-6c6d-4eea-8a14-9df131e62cd1"/>
    <ds:schemaRef ds:uri="http://schemas.openxmlformats.org/package/2006/metadata/core-properties"/>
    <ds:schemaRef ds:uri="0a9f0d6a-4582-485f-b2a6-495847c3afc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RCA Template</Template>
  <TotalTime>406</TotalTime>
  <Words>797</Words>
  <Application>Microsoft Office PowerPoint</Application>
  <PresentationFormat>Widescreen</PresentationFormat>
  <Paragraphs>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RCA Template</vt:lpstr>
      <vt:lpstr>Diapositiva de instrucciones - ELIMINE ESTA HOJA ANTES DE PRESENTARLA</vt:lpstr>
      <vt:lpstr>Presentación Título</vt:lpstr>
      <vt:lpstr>5 pasos para la evaluación rápida de la comunidad</vt:lpstr>
      <vt:lpstr>Objetivos</vt:lpstr>
      <vt:lpstr>Contexto</vt:lpstr>
      <vt:lpstr>[Insertar ubicación] de un vistazo </vt:lpstr>
      <vt:lpstr>Comunidades de interés</vt:lpstr>
      <vt:lpstr>Métodos</vt:lpstr>
      <vt:lpstr>Métodos utilizados</vt:lpstr>
      <vt:lpstr>Personas y perspectivas incluidas</vt:lpstr>
      <vt:lpstr>Lugares visitados</vt:lpstr>
      <vt:lpstr>Resultados</vt:lpstr>
      <vt:lpstr>¿Qué funciona bien?</vt:lpstr>
      <vt:lpstr>¿Qué retos existen?</vt:lpstr>
      <vt:lpstr>Recomendaciones</vt:lpstr>
      <vt:lpstr>Recomendaciones</vt:lpstr>
      <vt:lpstr>Lecciones aprendidas</vt:lpstr>
      <vt:lpstr>Lecciones aprendidas</vt:lpstr>
      <vt:lpstr>Próximos pasos</vt:lpstr>
      <vt:lpstr>Próximos pasos</vt:lpstr>
      <vt:lpstr>Agradecimientos</vt:lpstr>
      <vt:lpstr>Agradecimientos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Scotti Leonard</dc:creator>
  <cp:lastModifiedBy>Translation Excellence</cp:lastModifiedBy>
  <cp:revision>33</cp:revision>
  <dcterms:created xsi:type="dcterms:W3CDTF">2021-08-10T17:29:29Z</dcterms:created>
  <dcterms:modified xsi:type="dcterms:W3CDTF">2023-08-16T13:46:26Z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0x0101001914F58691132744A869AAB7F5CCE738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2021-08-19T20:44:23Z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99341803-cabf-4ac7-900f-d501a1f24129</vt:lpwstr>
  </property>
  <property fmtid="{D5CDD505-2E9C-101B-9397-08002B2CF9AE}" pid="9" name="MSIP_Label_8af03ff0-41c5-4c41-b55e-fabb8fae94be_ContentBits">
    <vt:lpwstr>0</vt:lpwstr>
  </property>
</Properties>
</file>