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73" r:id="rId5"/>
  </p:sldMasterIdLst>
  <p:notesMasterIdLst>
    <p:notesMasterId r:id="rId7"/>
  </p:notesMasterIdLst>
  <p:sldIdLst>
    <p:sldId id="6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ABAB"/>
    <a:srgbClr val="5380C9"/>
    <a:srgbClr val="D66B00"/>
    <a:srgbClr val="CC6600"/>
    <a:srgbClr val="FFCC00"/>
    <a:srgbClr val="FFE33C"/>
    <a:srgbClr val="E67D00"/>
    <a:srgbClr val="FFFFFF"/>
    <a:srgbClr val="3259B6"/>
    <a:srgbClr val="6188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46" autoAdjust="0"/>
    <p:restoredTop sz="89844" autoAdjust="0"/>
  </p:normalViewPr>
  <p:slideViewPr>
    <p:cSldViewPr snapToGrid="0">
      <p:cViewPr varScale="1">
        <p:scale>
          <a:sx n="51" d="100"/>
          <a:sy n="51" d="100"/>
        </p:scale>
        <p:origin x="11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hetsuriani, Nino (CDC/DDPHSIS/CGH/GID)" userId="f9cc25c0-4408-487a-8768-4c322795c9c2" providerId="ADAL" clId="{F7F4DF73-A85B-4B4C-B111-246224B28CEE}"/>
    <pc:docChg chg="delSld">
      <pc:chgData name="Khetsuriani, Nino (CDC/DDPHSIS/CGH/GID)" userId="f9cc25c0-4408-487a-8768-4c322795c9c2" providerId="ADAL" clId="{F7F4DF73-A85B-4B4C-B111-246224B28CEE}" dt="2021-07-07T20:13:23.098" v="19" actId="47"/>
      <pc:docMkLst>
        <pc:docMk/>
      </pc:docMkLst>
      <pc:sldChg chg="del">
        <pc:chgData name="Khetsuriani, Nino (CDC/DDPHSIS/CGH/GID)" userId="f9cc25c0-4408-487a-8768-4c322795c9c2" providerId="ADAL" clId="{F7F4DF73-A85B-4B4C-B111-246224B28CEE}" dt="2021-07-07T20:13:20.721" v="15" actId="47"/>
        <pc:sldMkLst>
          <pc:docMk/>
          <pc:sldMk cId="3952789667" sldId="265"/>
        </pc:sldMkLst>
      </pc:sldChg>
      <pc:sldChg chg="del">
        <pc:chgData name="Khetsuriani, Nino (CDC/DDPHSIS/CGH/GID)" userId="f9cc25c0-4408-487a-8768-4c322795c9c2" providerId="ADAL" clId="{F7F4DF73-A85B-4B4C-B111-246224B28CEE}" dt="2021-07-07T20:13:17.810" v="11" actId="47"/>
        <pc:sldMkLst>
          <pc:docMk/>
          <pc:sldMk cId="1559843724" sldId="468"/>
        </pc:sldMkLst>
      </pc:sldChg>
      <pc:sldChg chg="del">
        <pc:chgData name="Khetsuriani, Nino (CDC/DDPHSIS/CGH/GID)" userId="f9cc25c0-4408-487a-8768-4c322795c9c2" providerId="ADAL" clId="{F7F4DF73-A85B-4B4C-B111-246224B28CEE}" dt="2021-07-07T20:13:02.952" v="0" actId="47"/>
        <pc:sldMkLst>
          <pc:docMk/>
          <pc:sldMk cId="24218709" sldId="492"/>
        </pc:sldMkLst>
      </pc:sldChg>
      <pc:sldChg chg="del">
        <pc:chgData name="Khetsuriani, Nino (CDC/DDPHSIS/CGH/GID)" userId="f9cc25c0-4408-487a-8768-4c322795c9c2" providerId="ADAL" clId="{F7F4DF73-A85B-4B4C-B111-246224B28CEE}" dt="2021-07-07T20:13:05.079" v="2" actId="47"/>
        <pc:sldMkLst>
          <pc:docMk/>
          <pc:sldMk cId="252959729" sldId="501"/>
        </pc:sldMkLst>
      </pc:sldChg>
      <pc:sldChg chg="del">
        <pc:chgData name="Khetsuriani, Nino (CDC/DDPHSIS/CGH/GID)" userId="f9cc25c0-4408-487a-8768-4c322795c9c2" providerId="ADAL" clId="{F7F4DF73-A85B-4B4C-B111-246224B28CEE}" dt="2021-07-07T20:13:03.984" v="1" actId="47"/>
        <pc:sldMkLst>
          <pc:docMk/>
          <pc:sldMk cId="3514028488" sldId="571"/>
        </pc:sldMkLst>
      </pc:sldChg>
      <pc:sldChg chg="del">
        <pc:chgData name="Khetsuriani, Nino (CDC/DDPHSIS/CGH/GID)" userId="f9cc25c0-4408-487a-8768-4c322795c9c2" providerId="ADAL" clId="{F7F4DF73-A85B-4B4C-B111-246224B28CEE}" dt="2021-07-07T20:13:06.928" v="4" actId="47"/>
        <pc:sldMkLst>
          <pc:docMk/>
          <pc:sldMk cId="3196791832" sldId="594"/>
        </pc:sldMkLst>
      </pc:sldChg>
      <pc:sldChg chg="del">
        <pc:chgData name="Khetsuriani, Nino (CDC/DDPHSIS/CGH/GID)" userId="f9cc25c0-4408-487a-8768-4c322795c9c2" providerId="ADAL" clId="{F7F4DF73-A85B-4B4C-B111-246224B28CEE}" dt="2021-07-07T20:13:19.301" v="13" actId="47"/>
        <pc:sldMkLst>
          <pc:docMk/>
          <pc:sldMk cId="3053440370" sldId="598"/>
        </pc:sldMkLst>
      </pc:sldChg>
      <pc:sldChg chg="del">
        <pc:chgData name="Khetsuriani, Nino (CDC/DDPHSIS/CGH/GID)" userId="f9cc25c0-4408-487a-8768-4c322795c9c2" providerId="ADAL" clId="{F7F4DF73-A85B-4B4C-B111-246224B28CEE}" dt="2021-07-07T20:13:08.263" v="6" actId="47"/>
        <pc:sldMkLst>
          <pc:docMk/>
          <pc:sldMk cId="320949749" sldId="639"/>
        </pc:sldMkLst>
      </pc:sldChg>
      <pc:sldChg chg="del">
        <pc:chgData name="Khetsuriani, Nino (CDC/DDPHSIS/CGH/GID)" userId="f9cc25c0-4408-487a-8768-4c322795c9c2" providerId="ADAL" clId="{F7F4DF73-A85B-4B4C-B111-246224B28CEE}" dt="2021-07-07T20:13:06.044" v="3" actId="47"/>
        <pc:sldMkLst>
          <pc:docMk/>
          <pc:sldMk cId="3651895941" sldId="649"/>
        </pc:sldMkLst>
      </pc:sldChg>
      <pc:sldChg chg="del">
        <pc:chgData name="Khetsuriani, Nino (CDC/DDPHSIS/CGH/GID)" userId="f9cc25c0-4408-487a-8768-4c322795c9c2" providerId="ADAL" clId="{F7F4DF73-A85B-4B4C-B111-246224B28CEE}" dt="2021-07-07T20:13:07.604" v="5" actId="47"/>
        <pc:sldMkLst>
          <pc:docMk/>
          <pc:sldMk cId="1911201269" sldId="650"/>
        </pc:sldMkLst>
      </pc:sldChg>
      <pc:sldChg chg="del">
        <pc:chgData name="Khetsuriani, Nino (CDC/DDPHSIS/CGH/GID)" userId="f9cc25c0-4408-487a-8768-4c322795c9c2" providerId="ADAL" clId="{F7F4DF73-A85B-4B4C-B111-246224B28CEE}" dt="2021-07-07T20:13:18.503" v="12" actId="47"/>
        <pc:sldMkLst>
          <pc:docMk/>
          <pc:sldMk cId="3178814430" sldId="651"/>
        </pc:sldMkLst>
      </pc:sldChg>
      <pc:sldChg chg="del">
        <pc:chgData name="Khetsuriani, Nino (CDC/DDPHSIS/CGH/GID)" userId="f9cc25c0-4408-487a-8768-4c322795c9c2" providerId="ADAL" clId="{F7F4DF73-A85B-4B4C-B111-246224B28CEE}" dt="2021-07-07T20:13:16.755" v="10" actId="47"/>
        <pc:sldMkLst>
          <pc:docMk/>
          <pc:sldMk cId="2763424245" sldId="653"/>
        </pc:sldMkLst>
      </pc:sldChg>
      <pc:sldChg chg="del">
        <pc:chgData name="Khetsuriani, Nino (CDC/DDPHSIS/CGH/GID)" userId="f9cc25c0-4408-487a-8768-4c322795c9c2" providerId="ADAL" clId="{F7F4DF73-A85B-4B4C-B111-246224B28CEE}" dt="2021-07-07T20:13:15.394" v="9" actId="47"/>
        <pc:sldMkLst>
          <pc:docMk/>
          <pc:sldMk cId="3825306072" sldId="654"/>
        </pc:sldMkLst>
      </pc:sldChg>
      <pc:sldChg chg="del">
        <pc:chgData name="Khetsuriani, Nino (CDC/DDPHSIS/CGH/GID)" userId="f9cc25c0-4408-487a-8768-4c322795c9c2" providerId="ADAL" clId="{F7F4DF73-A85B-4B4C-B111-246224B28CEE}" dt="2021-07-07T20:13:21.169" v="16" actId="47"/>
        <pc:sldMkLst>
          <pc:docMk/>
          <pc:sldMk cId="2637710896" sldId="656"/>
        </pc:sldMkLst>
      </pc:sldChg>
      <pc:sldChg chg="del">
        <pc:chgData name="Khetsuriani, Nino (CDC/DDPHSIS/CGH/GID)" userId="f9cc25c0-4408-487a-8768-4c322795c9c2" providerId="ADAL" clId="{F7F4DF73-A85B-4B4C-B111-246224B28CEE}" dt="2021-07-07T20:13:23.098" v="19" actId="47"/>
        <pc:sldMkLst>
          <pc:docMk/>
          <pc:sldMk cId="2854522071" sldId="661"/>
        </pc:sldMkLst>
      </pc:sldChg>
      <pc:sldChg chg="del">
        <pc:chgData name="Khetsuriani, Nino (CDC/DDPHSIS/CGH/GID)" userId="f9cc25c0-4408-487a-8768-4c322795c9c2" providerId="ADAL" clId="{F7F4DF73-A85B-4B4C-B111-246224B28CEE}" dt="2021-07-07T20:13:21.873" v="17" actId="47"/>
        <pc:sldMkLst>
          <pc:docMk/>
          <pc:sldMk cId="2842913661" sldId="665"/>
        </pc:sldMkLst>
      </pc:sldChg>
      <pc:sldChg chg="del">
        <pc:chgData name="Khetsuriani, Nino (CDC/DDPHSIS/CGH/GID)" userId="f9cc25c0-4408-487a-8768-4c322795c9c2" providerId="ADAL" clId="{F7F4DF73-A85B-4B4C-B111-246224B28CEE}" dt="2021-07-07T20:13:22.527" v="18" actId="47"/>
        <pc:sldMkLst>
          <pc:docMk/>
          <pc:sldMk cId="3048856432" sldId="666"/>
        </pc:sldMkLst>
      </pc:sldChg>
      <pc:sldChg chg="del">
        <pc:chgData name="Khetsuriani, Nino (CDC/DDPHSIS/CGH/GID)" userId="f9cc25c0-4408-487a-8768-4c322795c9c2" providerId="ADAL" clId="{F7F4DF73-A85B-4B4C-B111-246224B28CEE}" dt="2021-07-07T20:13:13.827" v="8" actId="47"/>
        <pc:sldMkLst>
          <pc:docMk/>
          <pc:sldMk cId="3586751354" sldId="667"/>
        </pc:sldMkLst>
      </pc:sldChg>
      <pc:sldChg chg="del">
        <pc:chgData name="Khetsuriani, Nino (CDC/DDPHSIS/CGH/GID)" userId="f9cc25c0-4408-487a-8768-4c322795c9c2" providerId="ADAL" clId="{F7F4DF73-A85B-4B4C-B111-246224B28CEE}" dt="2021-07-07T20:13:10.721" v="7" actId="47"/>
        <pc:sldMkLst>
          <pc:docMk/>
          <pc:sldMk cId="3408013588" sldId="668"/>
        </pc:sldMkLst>
      </pc:sldChg>
      <pc:sldChg chg="del">
        <pc:chgData name="Khetsuriani, Nino (CDC/DDPHSIS/CGH/GID)" userId="f9cc25c0-4408-487a-8768-4c322795c9c2" providerId="ADAL" clId="{F7F4DF73-A85B-4B4C-B111-246224B28CEE}" dt="2021-07-07T20:13:20.088" v="14" actId="47"/>
        <pc:sldMkLst>
          <pc:docMk/>
          <pc:sldMk cId="366111081" sldId="670"/>
        </pc:sldMkLst>
      </pc:sldChg>
      <pc:sldMasterChg chg="delSldLayout">
        <pc:chgData name="Khetsuriani, Nino (CDC/DDPHSIS/CGH/GID)" userId="f9cc25c0-4408-487a-8768-4c322795c9c2" providerId="ADAL" clId="{F7F4DF73-A85B-4B4C-B111-246224B28CEE}" dt="2021-07-07T20:13:07.604" v="5" actId="47"/>
        <pc:sldMasterMkLst>
          <pc:docMk/>
          <pc:sldMasterMk cId="1090146438" sldId="2147483648"/>
        </pc:sldMasterMkLst>
        <pc:sldLayoutChg chg="del">
          <pc:chgData name="Khetsuriani, Nino (CDC/DDPHSIS/CGH/GID)" userId="f9cc25c0-4408-487a-8768-4c322795c9c2" providerId="ADAL" clId="{F7F4DF73-A85B-4B4C-B111-246224B28CEE}" dt="2021-07-07T20:13:07.604" v="5" actId="47"/>
          <pc:sldLayoutMkLst>
            <pc:docMk/>
            <pc:sldMasterMk cId="1090146438" sldId="2147483648"/>
            <pc:sldLayoutMk cId="1427037042" sldId="2147483660"/>
          </pc:sldLayoutMkLst>
        </pc:sldLayoutChg>
      </pc:sldMasterChg>
    </pc:docChg>
  </pc:docChgLst>
  <pc:docChgLst>
    <pc:chgData name="Khetsuriani, Nino (CDC/DDPHSIS/CGH/GID)" userId="f9cc25c0-4408-487a-8768-4c322795c9c2" providerId="ADAL" clId="{4CFEBC62-AE31-4DC0-82F3-2F2A4F2EBE09}"/>
    <pc:docChg chg="modSld">
      <pc:chgData name="Khetsuriani, Nino (CDC/DDPHSIS/CGH/GID)" userId="f9cc25c0-4408-487a-8768-4c322795c9c2" providerId="ADAL" clId="{4CFEBC62-AE31-4DC0-82F3-2F2A4F2EBE09}" dt="2021-07-09T16:41:50.981" v="4" actId="20577"/>
      <pc:docMkLst>
        <pc:docMk/>
      </pc:docMkLst>
      <pc:sldChg chg="modNotesTx">
        <pc:chgData name="Khetsuriani, Nino (CDC/DDPHSIS/CGH/GID)" userId="f9cc25c0-4408-487a-8768-4c322795c9c2" providerId="ADAL" clId="{4CFEBC62-AE31-4DC0-82F3-2F2A4F2EBE09}" dt="2021-07-09T16:41:50.981" v="4" actId="20577"/>
        <pc:sldMkLst>
          <pc:docMk/>
          <pc:sldMk cId="3636095093" sldId="658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282981689603339"/>
          <c:y val="0.12600667104111987"/>
          <c:w val="0.85161818422548818"/>
          <c:h val="0.8313199912510937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DTP3</c:v>
                </c:pt>
              </c:strCache>
            </c:strRef>
          </c:tx>
          <c:spPr>
            <a:ln w="2222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cat>
            <c:numRef>
              <c:f>Sheet1!$A$2:$A$48</c:f>
              <c:numCache>
                <c:formatCode>General</c:formatCode>
                <c:ptCount val="47"/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5">
                  <c:v>2008</c:v>
                </c:pt>
                <c:pt idx="26">
                  <c:v>2009</c:v>
                </c:pt>
                <c:pt idx="27">
                  <c:v>2010</c:v>
                </c:pt>
                <c:pt idx="28">
                  <c:v>2011</c:v>
                </c:pt>
                <c:pt idx="29">
                  <c:v>2012</c:v>
                </c:pt>
                <c:pt idx="30">
                  <c:v>2013</c:v>
                </c:pt>
                <c:pt idx="31">
                  <c:v>2014</c:v>
                </c:pt>
                <c:pt idx="32">
                  <c:v>2015</c:v>
                </c:pt>
                <c:pt idx="33">
                  <c:v>2016</c:v>
                </c:pt>
                <c:pt idx="34">
                  <c:v>2017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  <c:pt idx="41">
                  <c:v>2012</c:v>
                </c:pt>
                <c:pt idx="42">
                  <c:v>2013</c:v>
                </c:pt>
                <c:pt idx="43">
                  <c:v>2014</c:v>
                </c:pt>
                <c:pt idx="44">
                  <c:v>2015</c:v>
                </c:pt>
                <c:pt idx="45">
                  <c:v>2016</c:v>
                </c:pt>
                <c:pt idx="46">
                  <c:v>2017</c:v>
                </c:pt>
              </c:numCache>
            </c:numRef>
          </c:cat>
          <c:val>
            <c:numRef>
              <c:f>Sheet1!$B$2:$B$48</c:f>
            </c:numRef>
          </c:val>
          <c:smooth val="0"/>
          <c:extLst>
            <c:ext xmlns:c16="http://schemas.microsoft.com/office/drawing/2014/chart" uri="{C3380CC4-5D6E-409C-BE32-E72D297353CC}">
              <c16:uniqueId val="{00000000-7107-400E-8C02-04BA5E2190E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DTP4</c:v>
                </c:pt>
              </c:strCache>
            </c:strRef>
          </c:tx>
          <c:spPr>
            <a:ln w="19050" cap="rnd">
              <a:solidFill>
                <a:srgbClr val="5B9BD5">
                  <a:lumMod val="75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50000"/>
                  <a:lumOff val="50000"/>
                </a:schemeClr>
              </a:solidFill>
              <a:ln w="9525">
                <a:solidFill>
                  <a:schemeClr val="accent6">
                    <a:lumMod val="50000"/>
                    <a:lumOff val="50000"/>
                  </a:schemeClr>
                </a:solidFill>
              </a:ln>
              <a:effectLst/>
            </c:spPr>
          </c:marker>
          <c:cat>
            <c:numRef>
              <c:f>Sheet1!$A$2:$A$48</c:f>
              <c:numCache>
                <c:formatCode>General</c:formatCode>
                <c:ptCount val="47"/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5">
                  <c:v>2008</c:v>
                </c:pt>
                <c:pt idx="26">
                  <c:v>2009</c:v>
                </c:pt>
                <c:pt idx="27">
                  <c:v>2010</c:v>
                </c:pt>
                <c:pt idx="28">
                  <c:v>2011</c:v>
                </c:pt>
                <c:pt idx="29">
                  <c:v>2012</c:v>
                </c:pt>
                <c:pt idx="30">
                  <c:v>2013</c:v>
                </c:pt>
                <c:pt idx="31">
                  <c:v>2014</c:v>
                </c:pt>
                <c:pt idx="32">
                  <c:v>2015</c:v>
                </c:pt>
                <c:pt idx="33">
                  <c:v>2016</c:v>
                </c:pt>
                <c:pt idx="34">
                  <c:v>2017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  <c:pt idx="41">
                  <c:v>2012</c:v>
                </c:pt>
                <c:pt idx="42">
                  <c:v>2013</c:v>
                </c:pt>
                <c:pt idx="43">
                  <c:v>2014</c:v>
                </c:pt>
                <c:pt idx="44">
                  <c:v>2015</c:v>
                </c:pt>
                <c:pt idx="45">
                  <c:v>2016</c:v>
                </c:pt>
                <c:pt idx="46">
                  <c:v>2017</c:v>
                </c:pt>
              </c:numCache>
            </c:numRef>
          </c:cat>
          <c:val>
            <c:numRef>
              <c:f>Sheet1!$C$2:$C$48</c:f>
              <c:numCache>
                <c:formatCode>General</c:formatCode>
                <c:ptCount val="47"/>
                <c:pt idx="5">
                  <c:v>38.700000000000003</c:v>
                </c:pt>
                <c:pt idx="6">
                  <c:v>71.3</c:v>
                </c:pt>
                <c:pt idx="7">
                  <c:v>24.4</c:v>
                </c:pt>
                <c:pt idx="8">
                  <c:v>24.1</c:v>
                </c:pt>
                <c:pt idx="9">
                  <c:v>8.5</c:v>
                </c:pt>
                <c:pt idx="10">
                  <c:v>38.700000000000003</c:v>
                </c:pt>
                <c:pt idx="17">
                  <c:v>90</c:v>
                </c:pt>
                <c:pt idx="18">
                  <c:v>85.7</c:v>
                </c:pt>
                <c:pt idx="19">
                  <c:v>16.5</c:v>
                </c:pt>
                <c:pt idx="20">
                  <c:v>19.5</c:v>
                </c:pt>
                <c:pt idx="21">
                  <c:v>18</c:v>
                </c:pt>
                <c:pt idx="22">
                  <c:v>45.1</c:v>
                </c:pt>
                <c:pt idx="29">
                  <c:v>70.8</c:v>
                </c:pt>
                <c:pt idx="30">
                  <c:v>88.3</c:v>
                </c:pt>
                <c:pt idx="31">
                  <c:v>52.2</c:v>
                </c:pt>
                <c:pt idx="32">
                  <c:v>58</c:v>
                </c:pt>
                <c:pt idx="33">
                  <c:v>21.8</c:v>
                </c:pt>
                <c:pt idx="34">
                  <c:v>37</c:v>
                </c:pt>
                <c:pt idx="41">
                  <c:v>76.8</c:v>
                </c:pt>
                <c:pt idx="42">
                  <c:v>74.599999999999994</c:v>
                </c:pt>
                <c:pt idx="43">
                  <c:v>47.8</c:v>
                </c:pt>
                <c:pt idx="44">
                  <c:v>61</c:v>
                </c:pt>
                <c:pt idx="45">
                  <c:v>30.8</c:v>
                </c:pt>
                <c:pt idx="46">
                  <c:v>93.8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107-400E-8C02-04BA5E2190E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DT5</c:v>
                </c:pt>
              </c:strCache>
            </c:strRef>
          </c:tx>
          <c:spPr>
            <a:ln w="22225" cap="rnd">
              <a:solidFill>
                <a:srgbClr val="FF9900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tx1"/>
              </a:solidFill>
              <a:ln w="9525">
                <a:solidFill>
                  <a:srgbClr val="FF9900"/>
                </a:solidFill>
              </a:ln>
              <a:effectLst/>
            </c:spPr>
          </c:marker>
          <c:cat>
            <c:numRef>
              <c:f>Sheet1!$A$2:$A$48</c:f>
              <c:numCache>
                <c:formatCode>General</c:formatCode>
                <c:ptCount val="47"/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5">
                  <c:v>2008</c:v>
                </c:pt>
                <c:pt idx="26">
                  <c:v>2009</c:v>
                </c:pt>
                <c:pt idx="27">
                  <c:v>2010</c:v>
                </c:pt>
                <c:pt idx="28">
                  <c:v>2011</c:v>
                </c:pt>
                <c:pt idx="29">
                  <c:v>2012</c:v>
                </c:pt>
                <c:pt idx="30">
                  <c:v>2013</c:v>
                </c:pt>
                <c:pt idx="31">
                  <c:v>2014</c:v>
                </c:pt>
                <c:pt idx="32">
                  <c:v>2015</c:v>
                </c:pt>
                <c:pt idx="33">
                  <c:v>2016</c:v>
                </c:pt>
                <c:pt idx="34">
                  <c:v>2017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  <c:pt idx="41">
                  <c:v>2012</c:v>
                </c:pt>
                <c:pt idx="42">
                  <c:v>2013</c:v>
                </c:pt>
                <c:pt idx="43">
                  <c:v>2014</c:v>
                </c:pt>
                <c:pt idx="44">
                  <c:v>2015</c:v>
                </c:pt>
                <c:pt idx="45">
                  <c:v>2016</c:v>
                </c:pt>
                <c:pt idx="46">
                  <c:v>2017</c:v>
                </c:pt>
              </c:numCache>
            </c:numRef>
          </c:cat>
          <c:val>
            <c:numRef>
              <c:f>Sheet1!$D$2:$D$48</c:f>
            </c:numRef>
          </c:val>
          <c:smooth val="0"/>
          <c:extLst>
            <c:ext xmlns:c16="http://schemas.microsoft.com/office/drawing/2014/chart" uri="{C3380CC4-5D6E-409C-BE32-E72D297353CC}">
              <c16:uniqueId val="{00000002-7107-400E-8C02-04BA5E2190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8989320"/>
        <c:axId val="658991616"/>
      </c:lineChart>
      <c:catAx>
        <c:axId val="658989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one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8991616"/>
        <c:crosses val="autoZero"/>
        <c:auto val="1"/>
        <c:lblAlgn val="ctr"/>
        <c:lblOffset val="100"/>
        <c:noMultiLvlLbl val="0"/>
      </c:catAx>
      <c:valAx>
        <c:axId val="658991616"/>
        <c:scaling>
          <c:orientation val="minMax"/>
          <c:max val="1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r>
                  <a:rPr lang="en-US" sz="1200" dirty="0">
                    <a:solidFill>
                      <a:sysClr val="windowText" lastClr="0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Coverage,</a:t>
                </a:r>
                <a:r>
                  <a:rPr lang="en-US" sz="1200" baseline="0" dirty="0">
                    <a:solidFill>
                      <a:sysClr val="windowText" lastClr="0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%</a:t>
                </a:r>
                <a:endParaRPr lang="en-GB" sz="1200" dirty="0">
                  <a:solidFill>
                    <a:sysClr val="windowText" lastClr="000000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ysClr val="windowText" lastClr="000000"/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out"/>
        <c:tickLblPos val="nextTo"/>
        <c:spPr>
          <a:noFill/>
          <a:ln>
            <a:solidFill>
              <a:srgbClr val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8989320"/>
        <c:crosses val="autoZero"/>
        <c:crossBetween val="between"/>
        <c:majorUnit val="20"/>
        <c:minorUnit val="1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572230863592504"/>
          <c:y val="0.74439468503937012"/>
          <c:w val="0.18758065645327721"/>
          <c:h val="0.179326881014873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ysClr val="windowText" lastClr="000000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2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551679556375927"/>
          <c:y val="0.20384469182731468"/>
          <c:w val="0.84809364704782819"/>
          <c:h val="0.7218553715268349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DTP3</c:v>
                </c:pt>
              </c:strCache>
            </c:strRef>
          </c:tx>
          <c:spPr>
            <a:ln w="19050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cat>
            <c:numRef>
              <c:f>Sheet1!$A$2:$A$54</c:f>
              <c:numCache>
                <c:formatCode>General</c:formatCode>
                <c:ptCount val="53"/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  <c:pt idx="24">
                  <c:v>2017</c:v>
                </c:pt>
                <c:pt idx="25">
                  <c:v>2018</c:v>
                </c:pt>
                <c:pt idx="26">
                  <c:v>2019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3">
                  <c:v>2008</c:v>
                </c:pt>
                <c:pt idx="44">
                  <c:v>2009</c:v>
                </c:pt>
                <c:pt idx="45">
                  <c:v>2010</c:v>
                </c:pt>
                <c:pt idx="46">
                  <c:v>2011</c:v>
                </c:pt>
                <c:pt idx="47">
                  <c:v>2012</c:v>
                </c:pt>
                <c:pt idx="48">
                  <c:v>2013</c:v>
                </c:pt>
                <c:pt idx="49">
                  <c:v>2014</c:v>
                </c:pt>
                <c:pt idx="50">
                  <c:v>2015</c:v>
                </c:pt>
                <c:pt idx="51">
                  <c:v>2016</c:v>
                </c:pt>
                <c:pt idx="52">
                  <c:v>2017</c:v>
                </c:pt>
              </c:numCache>
            </c:numRef>
          </c:cat>
          <c:val>
            <c:numRef>
              <c:f>Sheet1!$B$2:$B$54</c:f>
              <c:numCache>
                <c:formatCode>General</c:formatCode>
                <c:ptCount val="53"/>
                <c:pt idx="1">
                  <c:v>97.7</c:v>
                </c:pt>
                <c:pt idx="2">
                  <c:v>79.900000000000006</c:v>
                </c:pt>
                <c:pt idx="3">
                  <c:v>54.1</c:v>
                </c:pt>
                <c:pt idx="4">
                  <c:v>37.6</c:v>
                </c:pt>
                <c:pt idx="5">
                  <c:v>60.5</c:v>
                </c:pt>
                <c:pt idx="6">
                  <c:v>74.099999999999994</c:v>
                </c:pt>
                <c:pt idx="7">
                  <c:v>35.200000000000003</c:v>
                </c:pt>
                <c:pt idx="8">
                  <c:v>22</c:v>
                </c:pt>
                <c:pt idx="9">
                  <c:v>8.8000000000000007</c:v>
                </c:pt>
                <c:pt idx="10">
                  <c:v>43.4</c:v>
                </c:pt>
                <c:pt idx="15">
                  <c:v>95.9</c:v>
                </c:pt>
                <c:pt idx="16">
                  <c:v>61.2</c:v>
                </c:pt>
                <c:pt idx="17">
                  <c:v>59.9</c:v>
                </c:pt>
                <c:pt idx="18">
                  <c:v>52.8</c:v>
                </c:pt>
                <c:pt idx="19">
                  <c:v>69</c:v>
                </c:pt>
                <c:pt idx="20">
                  <c:v>64.400000000000006</c:v>
                </c:pt>
                <c:pt idx="21">
                  <c:v>25.9</c:v>
                </c:pt>
                <c:pt idx="22">
                  <c:v>18.5</c:v>
                </c:pt>
                <c:pt idx="23">
                  <c:v>9</c:v>
                </c:pt>
                <c:pt idx="24">
                  <c:v>49</c:v>
                </c:pt>
                <c:pt idx="29">
                  <c:v>89.7</c:v>
                </c:pt>
                <c:pt idx="30">
                  <c:v>70.7</c:v>
                </c:pt>
                <c:pt idx="31">
                  <c:v>43.4</c:v>
                </c:pt>
                <c:pt idx="32">
                  <c:v>41.5</c:v>
                </c:pt>
                <c:pt idx="33">
                  <c:v>74.2</c:v>
                </c:pt>
                <c:pt idx="34">
                  <c:v>66.8</c:v>
                </c:pt>
                <c:pt idx="35">
                  <c:v>50</c:v>
                </c:pt>
                <c:pt idx="36">
                  <c:v>46.7</c:v>
                </c:pt>
                <c:pt idx="37">
                  <c:v>21.1</c:v>
                </c:pt>
                <c:pt idx="38">
                  <c:v>39.799999999999997</c:v>
                </c:pt>
                <c:pt idx="43">
                  <c:v>94.2</c:v>
                </c:pt>
                <c:pt idx="44">
                  <c:v>84.1</c:v>
                </c:pt>
                <c:pt idx="45">
                  <c:v>64.900000000000006</c:v>
                </c:pt>
                <c:pt idx="46">
                  <c:v>53.3</c:v>
                </c:pt>
                <c:pt idx="47">
                  <c:v>85.2</c:v>
                </c:pt>
                <c:pt idx="48">
                  <c:v>81</c:v>
                </c:pt>
                <c:pt idx="49">
                  <c:v>58.5</c:v>
                </c:pt>
                <c:pt idx="50">
                  <c:v>65.099999999999994</c:v>
                </c:pt>
                <c:pt idx="51">
                  <c:v>46.3</c:v>
                </c:pt>
                <c:pt idx="52">
                  <c:v>94.6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644-4785-86CA-6B1B292050E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DTP4</c:v>
                </c:pt>
              </c:strCache>
            </c:strRef>
          </c:tx>
          <c:spPr>
            <a:ln w="22225" cap="rnd">
              <a:solidFill>
                <a:schemeClr val="accent6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6">
                  <a:lumMod val="50000"/>
                  <a:lumOff val="50000"/>
                </a:schemeClr>
              </a:solidFill>
              <a:ln w="9525">
                <a:solidFill>
                  <a:schemeClr val="accent6">
                    <a:lumMod val="50000"/>
                    <a:lumOff val="50000"/>
                  </a:schemeClr>
                </a:solidFill>
              </a:ln>
              <a:effectLst/>
            </c:spPr>
          </c:marker>
          <c:cat>
            <c:numRef>
              <c:f>Sheet1!$A$2:$A$54</c:f>
              <c:numCache>
                <c:formatCode>General</c:formatCode>
                <c:ptCount val="53"/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  <c:pt idx="24">
                  <c:v>2017</c:v>
                </c:pt>
                <c:pt idx="25">
                  <c:v>2018</c:v>
                </c:pt>
                <c:pt idx="26">
                  <c:v>2019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3">
                  <c:v>2008</c:v>
                </c:pt>
                <c:pt idx="44">
                  <c:v>2009</c:v>
                </c:pt>
                <c:pt idx="45">
                  <c:v>2010</c:v>
                </c:pt>
                <c:pt idx="46">
                  <c:v>2011</c:v>
                </c:pt>
                <c:pt idx="47">
                  <c:v>2012</c:v>
                </c:pt>
                <c:pt idx="48">
                  <c:v>2013</c:v>
                </c:pt>
                <c:pt idx="49">
                  <c:v>2014</c:v>
                </c:pt>
                <c:pt idx="50">
                  <c:v>2015</c:v>
                </c:pt>
                <c:pt idx="51">
                  <c:v>2016</c:v>
                </c:pt>
                <c:pt idx="52">
                  <c:v>2017</c:v>
                </c:pt>
              </c:numCache>
            </c:numRef>
          </c:cat>
          <c:val>
            <c:numRef>
              <c:f>Sheet1!$C$2:$C$54</c:f>
            </c:numRef>
          </c:val>
          <c:smooth val="0"/>
          <c:extLst>
            <c:ext xmlns:c16="http://schemas.microsoft.com/office/drawing/2014/chart" uri="{C3380CC4-5D6E-409C-BE32-E72D297353CC}">
              <c16:uniqueId val="{00000001-1644-4785-86CA-6B1B292050E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DT5</c:v>
                </c:pt>
              </c:strCache>
            </c:strRef>
          </c:tx>
          <c:spPr>
            <a:ln w="22225" cap="rnd">
              <a:solidFill>
                <a:srgbClr val="FF9900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tx1"/>
              </a:solidFill>
              <a:ln w="9525">
                <a:solidFill>
                  <a:srgbClr val="FF9900"/>
                </a:solidFill>
              </a:ln>
              <a:effectLst/>
            </c:spPr>
          </c:marker>
          <c:cat>
            <c:numRef>
              <c:f>Sheet1!$A$2:$A$54</c:f>
              <c:numCache>
                <c:formatCode>General</c:formatCode>
                <c:ptCount val="53"/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  <c:pt idx="24">
                  <c:v>2017</c:v>
                </c:pt>
                <c:pt idx="25">
                  <c:v>2018</c:v>
                </c:pt>
                <c:pt idx="26">
                  <c:v>2019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3">
                  <c:v>2008</c:v>
                </c:pt>
                <c:pt idx="44">
                  <c:v>2009</c:v>
                </c:pt>
                <c:pt idx="45">
                  <c:v>2010</c:v>
                </c:pt>
                <c:pt idx="46">
                  <c:v>2011</c:v>
                </c:pt>
                <c:pt idx="47">
                  <c:v>2012</c:v>
                </c:pt>
                <c:pt idx="48">
                  <c:v>2013</c:v>
                </c:pt>
                <c:pt idx="49">
                  <c:v>2014</c:v>
                </c:pt>
                <c:pt idx="50">
                  <c:v>2015</c:v>
                </c:pt>
                <c:pt idx="51">
                  <c:v>2016</c:v>
                </c:pt>
                <c:pt idx="52">
                  <c:v>2017</c:v>
                </c:pt>
              </c:numCache>
            </c:numRef>
          </c:cat>
          <c:val>
            <c:numRef>
              <c:f>Sheet1!$D$2:$D$54</c:f>
            </c:numRef>
          </c:val>
          <c:smooth val="0"/>
          <c:extLst>
            <c:ext xmlns:c16="http://schemas.microsoft.com/office/drawing/2014/chart" uri="{C3380CC4-5D6E-409C-BE32-E72D297353CC}">
              <c16:uniqueId val="{00000002-1644-4785-86CA-6B1B292050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8989320"/>
        <c:axId val="658991616"/>
      </c:lineChart>
      <c:catAx>
        <c:axId val="658989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one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8991616"/>
        <c:crosses val="autoZero"/>
        <c:auto val="1"/>
        <c:lblAlgn val="ctr"/>
        <c:lblOffset val="100"/>
        <c:noMultiLvlLbl val="0"/>
      </c:catAx>
      <c:valAx>
        <c:axId val="658991616"/>
        <c:scaling>
          <c:orientation val="minMax"/>
          <c:max val="1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r>
                  <a:rPr lang="en-GB" sz="1200" dirty="0">
                    <a:solidFill>
                      <a:sysClr val="windowText" lastClr="0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Coverage, 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ysClr val="windowText" lastClr="000000"/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out"/>
        <c:tickLblPos val="nextTo"/>
        <c:spPr>
          <a:noFill/>
          <a:ln>
            <a:solidFill>
              <a:srgbClr val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8989320"/>
        <c:crosses val="autoZero"/>
        <c:crossBetween val="between"/>
        <c:majorUnit val="20"/>
        <c:minorUnit val="1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5876940122913783"/>
          <c:y val="0.69142519685039372"/>
          <c:w val="0.17366382262429111"/>
          <c:h val="0.161549081364829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2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156031682983248"/>
          <c:y val="0.1008053368328959"/>
          <c:w val="0.84277233891757586"/>
          <c:h val="0.6301762904636920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DTP3</c:v>
                </c:pt>
              </c:strCache>
            </c:strRef>
          </c:tx>
          <c:spPr>
            <a:ln w="2222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cat>
            <c:numRef>
              <c:f>Sheet1!$A$2:$A$48</c:f>
              <c:numCache>
                <c:formatCode>General</c:formatCode>
                <c:ptCount val="47"/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5">
                  <c:v>2008</c:v>
                </c:pt>
                <c:pt idx="26">
                  <c:v>2009</c:v>
                </c:pt>
                <c:pt idx="27">
                  <c:v>2010</c:v>
                </c:pt>
                <c:pt idx="28">
                  <c:v>2011</c:v>
                </c:pt>
                <c:pt idx="29">
                  <c:v>2012</c:v>
                </c:pt>
                <c:pt idx="30">
                  <c:v>2013</c:v>
                </c:pt>
                <c:pt idx="31">
                  <c:v>2014</c:v>
                </c:pt>
                <c:pt idx="32">
                  <c:v>2015</c:v>
                </c:pt>
                <c:pt idx="33">
                  <c:v>2016</c:v>
                </c:pt>
                <c:pt idx="34">
                  <c:v>2017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  <c:pt idx="41">
                  <c:v>2012</c:v>
                </c:pt>
                <c:pt idx="42">
                  <c:v>2013</c:v>
                </c:pt>
                <c:pt idx="43">
                  <c:v>2014</c:v>
                </c:pt>
                <c:pt idx="44">
                  <c:v>2015</c:v>
                </c:pt>
                <c:pt idx="45">
                  <c:v>2016</c:v>
                </c:pt>
                <c:pt idx="46">
                  <c:v>2017</c:v>
                </c:pt>
              </c:numCache>
            </c:numRef>
          </c:cat>
          <c:val>
            <c:numRef>
              <c:f>Sheet1!$B$2:$B$48</c:f>
            </c:numRef>
          </c:val>
          <c:smooth val="0"/>
          <c:extLst>
            <c:ext xmlns:c16="http://schemas.microsoft.com/office/drawing/2014/chart" uri="{C3380CC4-5D6E-409C-BE32-E72D297353CC}">
              <c16:uniqueId val="{00000000-1FFD-4057-8C70-AC497A8DA97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DTP4</c:v>
                </c:pt>
              </c:strCache>
            </c:strRef>
          </c:tx>
          <c:spPr>
            <a:ln w="22225" cap="rnd">
              <a:solidFill>
                <a:schemeClr val="accent6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6">
                  <a:lumMod val="50000"/>
                  <a:lumOff val="50000"/>
                </a:schemeClr>
              </a:solidFill>
              <a:ln w="9525">
                <a:solidFill>
                  <a:schemeClr val="accent6">
                    <a:lumMod val="50000"/>
                    <a:lumOff val="50000"/>
                  </a:schemeClr>
                </a:solidFill>
              </a:ln>
              <a:effectLst/>
            </c:spPr>
          </c:marker>
          <c:cat>
            <c:numRef>
              <c:f>Sheet1!$A$2:$A$48</c:f>
              <c:numCache>
                <c:formatCode>General</c:formatCode>
                <c:ptCount val="47"/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5">
                  <c:v>2008</c:v>
                </c:pt>
                <c:pt idx="26">
                  <c:v>2009</c:v>
                </c:pt>
                <c:pt idx="27">
                  <c:v>2010</c:v>
                </c:pt>
                <c:pt idx="28">
                  <c:v>2011</c:v>
                </c:pt>
                <c:pt idx="29">
                  <c:v>2012</c:v>
                </c:pt>
                <c:pt idx="30">
                  <c:v>2013</c:v>
                </c:pt>
                <c:pt idx="31">
                  <c:v>2014</c:v>
                </c:pt>
                <c:pt idx="32">
                  <c:v>2015</c:v>
                </c:pt>
                <c:pt idx="33">
                  <c:v>2016</c:v>
                </c:pt>
                <c:pt idx="34">
                  <c:v>2017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  <c:pt idx="41">
                  <c:v>2012</c:v>
                </c:pt>
                <c:pt idx="42">
                  <c:v>2013</c:v>
                </c:pt>
                <c:pt idx="43">
                  <c:v>2014</c:v>
                </c:pt>
                <c:pt idx="44">
                  <c:v>2015</c:v>
                </c:pt>
                <c:pt idx="45">
                  <c:v>2016</c:v>
                </c:pt>
                <c:pt idx="46">
                  <c:v>2017</c:v>
                </c:pt>
              </c:numCache>
            </c:numRef>
          </c:cat>
          <c:val>
            <c:numRef>
              <c:f>Sheet1!$C$2:$C$48</c:f>
            </c:numRef>
          </c:val>
          <c:smooth val="0"/>
          <c:extLst>
            <c:ext xmlns:c16="http://schemas.microsoft.com/office/drawing/2014/chart" uri="{C3380CC4-5D6E-409C-BE32-E72D297353CC}">
              <c16:uniqueId val="{00000001-1FFD-4057-8C70-AC497A8DA97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DT5</c:v>
                </c:pt>
              </c:strCache>
            </c:strRef>
          </c:tx>
          <c:spPr>
            <a:ln w="19050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9525">
                <a:solidFill>
                  <a:srgbClr val="FFC000"/>
                </a:solidFill>
              </a:ln>
              <a:effectLst/>
            </c:spPr>
          </c:marker>
          <c:cat>
            <c:numRef>
              <c:f>Sheet1!$A$2:$A$48</c:f>
              <c:numCache>
                <c:formatCode>General</c:formatCode>
                <c:ptCount val="47"/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5">
                  <c:v>2008</c:v>
                </c:pt>
                <c:pt idx="26">
                  <c:v>2009</c:v>
                </c:pt>
                <c:pt idx="27">
                  <c:v>2010</c:v>
                </c:pt>
                <c:pt idx="28">
                  <c:v>2011</c:v>
                </c:pt>
                <c:pt idx="29">
                  <c:v>2012</c:v>
                </c:pt>
                <c:pt idx="30">
                  <c:v>2013</c:v>
                </c:pt>
                <c:pt idx="31">
                  <c:v>2014</c:v>
                </c:pt>
                <c:pt idx="32">
                  <c:v>2015</c:v>
                </c:pt>
                <c:pt idx="33">
                  <c:v>2016</c:v>
                </c:pt>
                <c:pt idx="34">
                  <c:v>2017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  <c:pt idx="41">
                  <c:v>2012</c:v>
                </c:pt>
                <c:pt idx="42">
                  <c:v>2013</c:v>
                </c:pt>
                <c:pt idx="43">
                  <c:v>2014</c:v>
                </c:pt>
                <c:pt idx="44">
                  <c:v>2015</c:v>
                </c:pt>
                <c:pt idx="45">
                  <c:v>2016</c:v>
                </c:pt>
                <c:pt idx="46">
                  <c:v>2017</c:v>
                </c:pt>
              </c:numCache>
            </c:numRef>
          </c:cat>
          <c:val>
            <c:numRef>
              <c:f>Sheet1!$D$2:$D$48</c:f>
              <c:numCache>
                <c:formatCode>General</c:formatCode>
                <c:ptCount val="47"/>
                <c:pt idx="5">
                  <c:v>35</c:v>
                </c:pt>
                <c:pt idx="6">
                  <c:v>0.9</c:v>
                </c:pt>
                <c:pt idx="7">
                  <c:v>0</c:v>
                </c:pt>
                <c:pt idx="8">
                  <c:v>0</c:v>
                </c:pt>
                <c:pt idx="9">
                  <c:v>60.9</c:v>
                </c:pt>
                <c:pt idx="10">
                  <c:v>64.8</c:v>
                </c:pt>
                <c:pt idx="17">
                  <c:v>87</c:v>
                </c:pt>
                <c:pt idx="18">
                  <c:v>8.4</c:v>
                </c:pt>
                <c:pt idx="19">
                  <c:v>0.3</c:v>
                </c:pt>
                <c:pt idx="20">
                  <c:v>0.1</c:v>
                </c:pt>
                <c:pt idx="21">
                  <c:v>52.6</c:v>
                </c:pt>
                <c:pt idx="22">
                  <c:v>80.099999999999994</c:v>
                </c:pt>
                <c:pt idx="29">
                  <c:v>96.9</c:v>
                </c:pt>
                <c:pt idx="30">
                  <c:v>39.200000000000003</c:v>
                </c:pt>
                <c:pt idx="31">
                  <c:v>2.4</c:v>
                </c:pt>
                <c:pt idx="32">
                  <c:v>7.2</c:v>
                </c:pt>
                <c:pt idx="33">
                  <c:v>50</c:v>
                </c:pt>
                <c:pt idx="34">
                  <c:v>73</c:v>
                </c:pt>
                <c:pt idx="41">
                  <c:v>78.8</c:v>
                </c:pt>
                <c:pt idx="42">
                  <c:v>11.6</c:v>
                </c:pt>
                <c:pt idx="43">
                  <c:v>37</c:v>
                </c:pt>
                <c:pt idx="44">
                  <c:v>7.7</c:v>
                </c:pt>
                <c:pt idx="45">
                  <c:v>34</c:v>
                </c:pt>
                <c:pt idx="46">
                  <c:v>93.6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FFD-4057-8C70-AC497A8DA9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8989320"/>
        <c:axId val="658991616"/>
      </c:lineChart>
      <c:catAx>
        <c:axId val="658989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658991616"/>
        <c:crosses val="autoZero"/>
        <c:auto val="1"/>
        <c:lblAlgn val="ctr"/>
        <c:lblOffset val="100"/>
        <c:tickLblSkip val="1"/>
        <c:noMultiLvlLbl val="0"/>
      </c:catAx>
      <c:valAx>
        <c:axId val="658991616"/>
        <c:scaling>
          <c:orientation val="minMax"/>
          <c:max val="1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r>
                  <a:rPr lang="en-GB" sz="1200" dirty="0">
                    <a:solidFill>
                      <a:sysClr val="windowText" lastClr="0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Coverage. 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ysClr val="windowText" lastClr="000000"/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out"/>
        <c:tickLblPos val="nextTo"/>
        <c:spPr>
          <a:noFill/>
          <a:ln>
            <a:solidFill>
              <a:srgbClr val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8989320"/>
        <c:crosses val="autoZero"/>
        <c:crossBetween val="between"/>
        <c:majorUnit val="20"/>
        <c:minorUnit val="1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95880958106434"/>
          <c:y val="2.909536307961505E-2"/>
          <c:w val="0.13191332113733281"/>
          <c:h val="0.1293267716535432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ysClr val="windowText" lastClr="000000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2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0.11304</cdr:x>
      <cdr:y>0</cdr:y>
    </cdr:from>
    <cdr:to>
      <cdr:x>0.95562</cdr:x>
      <cdr:y>0.17241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5715" y="0"/>
          <a:ext cx="5409212" cy="2481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l"/>
          <a:r>
            <a:rPr lang="en-US" sz="1200" b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   </a:t>
          </a:r>
          <a:r>
            <a:rPr lang="en-US" sz="1200" b="1" baseline="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200" b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Zakarpattya                       Sumy                           Odessa                             Kyiv City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709B8A-0151-40FA-AAFA-D19A791325CC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47C5B7-511E-489F-BDFF-16C87AAE10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8094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Figure 1_supplementary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 Officially reported immunization coverage across survey sites in Ukraine for DTP3 (2008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2017), DTP4 and DT5 (2012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2017)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DTP3, third dose of diphtheria-tetanus-pertussis-containing vaccines; DT4, fourth dose of diphtheria-tetanus-containing vaccines; DT5, fifth dose of diphtheria-tetanus-containing vaccines. 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Source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Official coverage data from the Ministry of Health of Ukraine; province level data were available beginning with 2008 for DTP3 and beginning with 2012 for DTP4 and DT5.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47C5B7-511E-489F-BDFF-16C87AAE10F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900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86C6B-2C1F-424B-92C2-0D63DB4D6C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166A32-BDB8-4B4B-9A03-A1D9AC68B2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650A8F-334A-422D-B32F-26FF77C89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3ECE-32BD-4C06-8DDC-E30331F9A9C4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6694D8-8B47-436A-8440-72EDCB0AD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ECD0FD-F7C6-4B32-9B06-F857352DC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9B5B6-9F74-4BFE-A522-2E067EFBF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223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D4F9B-EA19-4FB5-A542-7041BBF91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D2A02A-9A29-4292-BB21-25087F4C70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C07176-B690-455A-A54D-F4F49945A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3ECE-32BD-4C06-8DDC-E30331F9A9C4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CDA12-3EA0-4A3E-AA4E-829C19CB5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3BBA1C-FDE7-4CC3-8234-244A276A5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9B5B6-9F74-4BFE-A522-2E067EFBF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045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4A4FF1-B672-425E-96B9-53B552A497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63FB35-25B4-4163-917D-68F046F89D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CC8BA6-9A5B-4743-A885-C6C1A1FAE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3ECE-32BD-4C06-8DDC-E30331F9A9C4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1ADB0A-6D46-43A3-AFC7-2EBE4A772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DAD78-476B-441E-AFFC-FBEF8F40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9B5B6-9F74-4BFE-A522-2E067EFBF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1426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981200"/>
            <a:ext cx="109728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Title of Presentation – Myriad Pro</a:t>
            </a:r>
            <a:br>
              <a:rPr lang="en-US" dirty="0"/>
            </a:br>
            <a:r>
              <a:rPr lang="en-US" dirty="0"/>
              <a:t> Bold, Shadow 28pt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3886200"/>
            <a:ext cx="85344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828800" y="4267200"/>
            <a:ext cx="85344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/>
              <a:t>Title of Presenter –Myriad Pro, 18pt</a:t>
            </a:r>
          </a:p>
          <a:p>
            <a:pPr lvl="0"/>
            <a:endParaRPr lang="en-US" sz="1800" dirty="0"/>
          </a:p>
          <a:p>
            <a:pPr lvl="0"/>
            <a:r>
              <a:rPr lang="en-US" sz="1800" dirty="0"/>
              <a:t>Title of Event</a:t>
            </a:r>
          </a:p>
          <a:p>
            <a:pPr lvl="0"/>
            <a:r>
              <a:rPr lang="en-US" sz="1800" dirty="0"/>
              <a:t>Date of Event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048000" y="6272784"/>
            <a:ext cx="68072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Place Descriptor Here</a:t>
            </a:r>
          </a:p>
        </p:txBody>
      </p:sp>
      <p:sp>
        <p:nvSpPr>
          <p:cNvPr id="7" name="Text Placeholder 6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048000" y="6464808"/>
            <a:ext cx="68072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Place Descriptor Here</a:t>
            </a:r>
          </a:p>
        </p:txBody>
      </p:sp>
    </p:spTree>
    <p:extLst>
      <p:ext uri="{BB962C8B-B14F-4D97-AF65-F5344CB8AC3E}">
        <p14:creationId xmlns:p14="http://schemas.microsoft.com/office/powerpoint/2010/main" val="401951498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Headline – Myriad Pro, Bold, Shadow, 28pt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1600201"/>
            <a:ext cx="109728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First level – Myriad Pro, Bold, 24pt</a:t>
            </a:r>
          </a:p>
          <a:p>
            <a:pPr lvl="1"/>
            <a:r>
              <a:rPr lang="en-US" dirty="0"/>
              <a:t>Second level – Myriad Pro, 20pt</a:t>
            </a:r>
          </a:p>
          <a:p>
            <a:pPr lvl="2"/>
            <a:r>
              <a:rPr lang="en-US" dirty="0"/>
              <a:t>Third level – Myriad Pro, 18pt	</a:t>
            </a:r>
          </a:p>
          <a:p>
            <a:pPr lvl="3"/>
            <a:r>
              <a:rPr lang="en-US" dirty="0"/>
              <a:t>Fourth level – Myriad Pro, 18pt</a:t>
            </a:r>
          </a:p>
          <a:p>
            <a:pPr lvl="4"/>
            <a:r>
              <a:rPr lang="en-US" dirty="0"/>
              <a:t>Fifth level – Myriad Pro, 18pt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609600" y="5791200"/>
            <a:ext cx="109728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*Citations and references – Myriad Pro, 11pt</a:t>
            </a:r>
          </a:p>
        </p:txBody>
      </p:sp>
    </p:spTree>
    <p:extLst>
      <p:ext uri="{BB962C8B-B14F-4D97-AF65-F5344CB8AC3E}">
        <p14:creationId xmlns:p14="http://schemas.microsoft.com/office/powerpoint/2010/main" val="934505354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Headline – Myriad Pro, Bold, Shadow, 28pt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1600201"/>
            <a:ext cx="109728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First level – Myriad Pro, Bold, 24pt</a:t>
            </a:r>
          </a:p>
          <a:p>
            <a:pPr lvl="1"/>
            <a:r>
              <a:rPr lang="en-US" dirty="0"/>
              <a:t>Second level – Myriad Pro, 20pt</a:t>
            </a:r>
          </a:p>
          <a:p>
            <a:pPr lvl="2"/>
            <a:r>
              <a:rPr lang="en-US" dirty="0"/>
              <a:t>Third level – Myriad Pro, 18pt	</a:t>
            </a:r>
          </a:p>
          <a:p>
            <a:pPr lvl="3"/>
            <a:r>
              <a:rPr lang="en-US" dirty="0"/>
              <a:t>Fourth level – Myriad Pro, 18pt</a:t>
            </a:r>
          </a:p>
          <a:p>
            <a:pPr lvl="4"/>
            <a:r>
              <a:rPr lang="en-US" dirty="0"/>
              <a:t>Fifth level – Myriad Pro, 18pt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609600" y="5791200"/>
            <a:ext cx="109728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*Citations and references – Myriad Pro, 11pt</a:t>
            </a:r>
          </a:p>
        </p:txBody>
      </p:sp>
    </p:spTree>
    <p:extLst>
      <p:ext uri="{BB962C8B-B14F-4D97-AF65-F5344CB8AC3E}">
        <p14:creationId xmlns:p14="http://schemas.microsoft.com/office/powerpoint/2010/main" val="4154030009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3886200"/>
            <a:ext cx="85344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828800" y="4267200"/>
            <a:ext cx="85344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/>
              <a:t>Title of Presenter –Myriad Pro, 18pt</a:t>
            </a:r>
          </a:p>
          <a:p>
            <a:pPr lvl="0"/>
            <a:endParaRPr lang="en-US" sz="1800" dirty="0"/>
          </a:p>
          <a:p>
            <a:pPr lvl="0"/>
            <a:r>
              <a:rPr lang="en-US" sz="1800" dirty="0"/>
              <a:t>Title of Event</a:t>
            </a:r>
          </a:p>
          <a:p>
            <a:pPr lvl="0"/>
            <a:r>
              <a:rPr lang="en-US" sz="1800" dirty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981200"/>
            <a:ext cx="109728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Title of Presentation – Myriad Pro</a:t>
            </a:r>
            <a:br>
              <a:rPr lang="en-US" dirty="0"/>
            </a:br>
            <a:r>
              <a:rPr lang="en-US" dirty="0"/>
              <a:t> Bold, Shadow 28pt</a:t>
            </a:r>
          </a:p>
        </p:txBody>
      </p:sp>
    </p:spTree>
    <p:extLst>
      <p:ext uri="{BB962C8B-B14F-4D97-AF65-F5344CB8AC3E}">
        <p14:creationId xmlns:p14="http://schemas.microsoft.com/office/powerpoint/2010/main" val="2501275753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Headline – Myriad Pro, Bold, Shadow, 28pt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1600201"/>
            <a:ext cx="109728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First level – Myriad Pro, Bold, 24pt</a:t>
            </a:r>
          </a:p>
          <a:p>
            <a:pPr lvl="1"/>
            <a:r>
              <a:rPr lang="en-US" dirty="0"/>
              <a:t>Second level – Myriad Pro, 20pt</a:t>
            </a:r>
          </a:p>
          <a:p>
            <a:pPr lvl="2"/>
            <a:r>
              <a:rPr lang="en-US" dirty="0"/>
              <a:t>Third level – Myriad Pro, 18pt	</a:t>
            </a:r>
          </a:p>
          <a:p>
            <a:pPr lvl="3"/>
            <a:r>
              <a:rPr lang="en-US" dirty="0"/>
              <a:t>Fourth level – Myriad Pro, 18pt</a:t>
            </a:r>
          </a:p>
          <a:p>
            <a:pPr lvl="4"/>
            <a:r>
              <a:rPr lang="en-US" dirty="0"/>
              <a:t>Fifth level – Myriad Pro, 18pt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609600" y="5791200"/>
            <a:ext cx="89408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*Citations and references – Myriad Pro, 11pt</a:t>
            </a:r>
          </a:p>
        </p:txBody>
      </p:sp>
    </p:spTree>
    <p:extLst>
      <p:ext uri="{BB962C8B-B14F-4D97-AF65-F5344CB8AC3E}">
        <p14:creationId xmlns:p14="http://schemas.microsoft.com/office/powerpoint/2010/main" val="3485585355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Section Header</a:t>
            </a:r>
            <a:br>
              <a:rPr lang="en-US" dirty="0"/>
            </a:br>
            <a:r>
              <a:rPr lang="en-US" dirty="0"/>
              <a:t>Myriad Pro, bold, shadow, 36pt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Subhead – Myriad Pro, 20pt</a:t>
            </a:r>
          </a:p>
        </p:txBody>
      </p:sp>
    </p:spTree>
    <p:extLst>
      <p:ext uri="{BB962C8B-B14F-4D97-AF65-F5344CB8AC3E}">
        <p14:creationId xmlns:p14="http://schemas.microsoft.com/office/powerpoint/2010/main" val="1795441730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Header – Myriad Pro, bold, shadow, 20pt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766733" y="273051"/>
            <a:ext cx="6815667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First level – Myriad Pro, bold, 24pt</a:t>
            </a:r>
          </a:p>
          <a:p>
            <a:pPr lvl="1"/>
            <a:r>
              <a:rPr lang="en-US" dirty="0"/>
              <a:t>Second level – Myriad Pro, 20pt</a:t>
            </a:r>
          </a:p>
          <a:p>
            <a:pPr lvl="2"/>
            <a:r>
              <a:rPr lang="en-US" dirty="0"/>
              <a:t>Third level – Myriad Pro, 18pt	</a:t>
            </a:r>
          </a:p>
          <a:p>
            <a:pPr lvl="3"/>
            <a:r>
              <a:rPr lang="en-US" dirty="0"/>
              <a:t>Fourth level – Myriad Pro, 18pt</a:t>
            </a:r>
          </a:p>
          <a:p>
            <a:pPr lvl="4"/>
            <a:r>
              <a:rPr lang="en-US" dirty="0"/>
              <a:t>Fifth level – Myriad Pro, 18pt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09601" y="1435102"/>
            <a:ext cx="4011084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Paragraph of type</a:t>
            </a:r>
          </a:p>
          <a:p>
            <a:pPr lvl="0"/>
            <a:r>
              <a:rPr lang="en-US" dirty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609600" y="5791200"/>
            <a:ext cx="109728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*Citations and references – Myriad Pro, 11pt</a:t>
            </a:r>
          </a:p>
        </p:txBody>
      </p:sp>
    </p:spTree>
    <p:extLst>
      <p:ext uri="{BB962C8B-B14F-4D97-AF65-F5344CB8AC3E}">
        <p14:creationId xmlns:p14="http://schemas.microsoft.com/office/powerpoint/2010/main" val="1867359326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Photo Title – Myriad Pro, Bold, Shadow, 20pt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Caption or credits for photo – Myriad Pro, 14pt</a:t>
            </a:r>
          </a:p>
        </p:txBody>
      </p:sp>
    </p:spTree>
    <p:extLst>
      <p:ext uri="{BB962C8B-B14F-4D97-AF65-F5344CB8AC3E}">
        <p14:creationId xmlns:p14="http://schemas.microsoft.com/office/powerpoint/2010/main" val="1093053469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1D565-9666-4020-827C-2834D439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17614-E6EC-4F20-9B45-3A337FDE5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5F48B-856D-40E2-ABE8-7AA17CDEC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3ECE-32BD-4C06-8DDC-E30331F9A9C4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2D3D6-F732-4228-B015-38F0C1C63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EC40FF-DF70-48F4-9AFA-8789C96A9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9B5B6-9F74-4BFE-A522-2E067EFBF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979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2057400"/>
            <a:ext cx="85344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Closing– Myriad Pro, Bold, 28pt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3048000" y="6272784"/>
            <a:ext cx="68072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Place Descriptor Here</a:t>
            </a:r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3048000" y="6464808"/>
            <a:ext cx="68072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Place Descriptor Here</a:t>
            </a:r>
          </a:p>
        </p:txBody>
      </p:sp>
    </p:spTree>
    <p:extLst>
      <p:ext uri="{BB962C8B-B14F-4D97-AF65-F5344CB8AC3E}">
        <p14:creationId xmlns:p14="http://schemas.microsoft.com/office/powerpoint/2010/main" val="4252296053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F7B6D-96DC-47AF-8645-AF13D610D60C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AF572-FC99-41F2-8AE7-E02B942C8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771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BD280-5438-4B58-9C64-29B4DE2C3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C09D89-DC91-452D-9ED9-7396286A91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F601A1-8C50-4C7B-A53C-5B007D3F2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3ECE-32BD-4C06-8DDC-E30331F9A9C4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01FCB8-6D92-4F8C-8901-82FAB0084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9C7CC6-5A1F-4089-9904-294C31BA6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9B5B6-9F74-4BFE-A522-2E067EFBF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251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BEEA9-377C-43F6-AECC-51F4B352C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9BE78F-D4BC-40CA-949C-FB30BAD95F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E2670D-8646-435C-8DCC-9F9231E30E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043D92-DC9C-41CE-8C50-10BB86DBF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3ECE-32BD-4C06-8DDC-E30331F9A9C4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89FDA9-18CD-41C3-96A4-5642AF6F1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3E45EE-4C3F-42BB-AA28-FBB0B31CD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9B5B6-9F74-4BFE-A522-2E067EFBF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6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782F7-BF2F-475F-9E39-806E30CA1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170F55-F6E9-413F-94E3-E523B698FD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EBDFF1-DA6E-4F4E-9ECE-3D93ECA328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F26811-D770-416A-954D-F206715CD7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D00A65-3018-48B9-BBCF-A722DC0B3A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C62C31-7082-43AE-BB65-608DE99F3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3ECE-32BD-4C06-8DDC-E30331F9A9C4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10DB61-9B27-4897-B92D-54E9B6E68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772C07-D1E3-4FF7-8178-A065A2873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9B5B6-9F74-4BFE-A522-2E067EFBF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566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61172-13CF-4BD4-97C3-5651AB247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0CD77F-3EC3-4D05-953B-BC047FF8A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3ECE-32BD-4C06-8DDC-E30331F9A9C4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FFDE61-1C9D-435B-AA50-8B56F19DA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9EC534-BC13-421F-A560-1B1DC2B96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9B5B6-9F74-4BFE-A522-2E067EFBF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84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4BA1E1-2406-4B38-840B-4B3958E21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3ECE-32BD-4C06-8DDC-E30331F9A9C4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DDC4BD-1E4C-4273-B6B2-0FD2024C9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FE3CDC-737F-4681-A0B6-AAD0EEEE6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9B5B6-9F74-4BFE-A522-2E067EFBF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9174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52764-08B4-4171-A784-EFF544716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B0FDE-D06B-4FC7-8C9E-BF385B54F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444BA9-100F-4AE5-8F3A-716086C4A7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EE3253-BE55-4943-AC7A-3D18DDEAB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3ECE-32BD-4C06-8DDC-E30331F9A9C4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C98052-43B4-47D1-843E-0DDA08B9C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8BF631-8BDD-411C-A558-532E7C473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9B5B6-9F74-4BFE-A522-2E067EFBF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902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65438-DADF-4768-A44C-19BA74B97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B32290-3207-46DB-8C58-EC3A4DC4D1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A9958C-938D-4F86-B09F-8508F99403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377002-B849-4C88-96D6-773491F84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3ECE-32BD-4C06-8DDC-E30331F9A9C4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A3A7FD-06F9-4D68-B400-4E955CA06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F9F40A-01C0-4219-81A6-2BC39F58B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9B5B6-9F74-4BFE-A522-2E067EFBF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819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A5E374-7207-42EB-92E7-C067A98B2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31564A-3AEA-4C11-BA44-D6ECA6075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70073-1F45-485E-8FBE-1C1C567BB3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83ECE-32BD-4C06-8DDC-E30331F9A9C4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02D1F4-D98E-4A10-92CD-7D88060872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0B348E-3FFA-46D2-A813-F6618FB56D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9B5B6-9F74-4BFE-A522-2E067EFBF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146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4152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4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9BE95B0-4B18-44DC-88B9-01B610B23DA6}"/>
              </a:ext>
            </a:extLst>
          </p:cNvPr>
          <p:cNvGrpSpPr/>
          <p:nvPr/>
        </p:nvGrpSpPr>
        <p:grpSpPr>
          <a:xfrm>
            <a:off x="2743200" y="1393825"/>
            <a:ext cx="6419850" cy="4070351"/>
            <a:chOff x="0" y="0"/>
            <a:chExt cx="8213075" cy="6248400"/>
          </a:xfrm>
        </p:grpSpPr>
        <p:graphicFrame>
          <p:nvGraphicFramePr>
            <p:cNvPr id="3" name="Content Placeholder 5">
              <a:extLst>
                <a:ext uri="{FF2B5EF4-FFF2-40B4-BE49-F238E27FC236}">
                  <a16:creationId xmlns:a16="http://schemas.microsoft.com/office/drawing/2014/main" id="{8B6BB5DD-90E8-4215-A7E4-2CB275A64293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002931439"/>
                </p:ext>
              </p:extLst>
            </p:nvPr>
          </p:nvGraphicFramePr>
          <p:xfrm>
            <a:off x="0" y="2133600"/>
            <a:ext cx="8213075" cy="1828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4" name="Content Placeholder 5">
              <a:extLst>
                <a:ext uri="{FF2B5EF4-FFF2-40B4-BE49-F238E27FC236}">
                  <a16:creationId xmlns:a16="http://schemas.microsoft.com/office/drawing/2014/main" id="{738B9F1D-E106-4406-8B5A-6C147D64EF5B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39212949"/>
                </p:ext>
              </p:extLst>
            </p:nvPr>
          </p:nvGraphicFramePr>
          <p:xfrm>
            <a:off x="0" y="0"/>
            <a:ext cx="8213075" cy="2209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5" name="Content Placeholder 5">
              <a:extLst>
                <a:ext uri="{FF2B5EF4-FFF2-40B4-BE49-F238E27FC236}">
                  <a16:creationId xmlns:a16="http://schemas.microsoft.com/office/drawing/2014/main" id="{56583F86-C5AF-4232-B073-E1C8F1122E3E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948037722"/>
                </p:ext>
              </p:extLst>
            </p:nvPr>
          </p:nvGraphicFramePr>
          <p:xfrm>
            <a:off x="0" y="3962400"/>
            <a:ext cx="8213075" cy="2286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636095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NCHHSTP_PPT_dark(">
  <a:themeElements>
    <a:clrScheme name="NCIR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47F81"/>
      </a:accent1>
      <a:accent2>
        <a:srgbClr val="532E60"/>
      </a:accent2>
      <a:accent3>
        <a:srgbClr val="662046"/>
      </a:accent3>
      <a:accent4>
        <a:srgbClr val="9A996E"/>
      </a:accent4>
      <a:accent5>
        <a:srgbClr val="E8CE79"/>
      </a:accent5>
      <a:accent6>
        <a:srgbClr val="002060"/>
      </a:accent6>
      <a:hlink>
        <a:srgbClr val="FFC000"/>
      </a:hlink>
      <a:folHlink>
        <a:srgbClr val="3077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NCIRD Dark PPT Colors">
    <a:dk1>
      <a:srgbClr val="FFC000"/>
    </a:dk1>
    <a:lt1>
      <a:srgbClr val="0F56DC"/>
    </a:lt1>
    <a:dk2>
      <a:srgbClr val="FFFFFF"/>
    </a:dk2>
    <a:lt2>
      <a:srgbClr val="FFFFFF"/>
    </a:lt2>
    <a:accent1>
      <a:srgbClr val="747F81"/>
    </a:accent1>
    <a:accent2>
      <a:srgbClr val="532E60"/>
    </a:accent2>
    <a:accent3>
      <a:srgbClr val="662046"/>
    </a:accent3>
    <a:accent4>
      <a:srgbClr val="9A996E"/>
    </a:accent4>
    <a:accent5>
      <a:srgbClr val="E8CE79"/>
    </a:accent5>
    <a:accent6>
      <a:srgbClr val="002060"/>
    </a:accent6>
    <a:hlink>
      <a:srgbClr val="FFC000"/>
    </a:hlink>
    <a:folHlink>
      <a:srgbClr val="3077FF"/>
    </a:folHlink>
  </a:clrScheme>
  <a:fontScheme name="CDC Myriad Web Pro">
    <a:majorFont>
      <a:latin typeface="Myriad Web Pro"/>
      <a:ea typeface=""/>
      <a:cs typeface=""/>
    </a:majorFont>
    <a:minorFont>
      <a:latin typeface="Myriad Web Pro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NCIRD Dark PPT Colors">
    <a:dk1>
      <a:srgbClr val="FFC000"/>
    </a:dk1>
    <a:lt1>
      <a:srgbClr val="0F56DC"/>
    </a:lt1>
    <a:dk2>
      <a:srgbClr val="FFFFFF"/>
    </a:dk2>
    <a:lt2>
      <a:srgbClr val="FFFFFF"/>
    </a:lt2>
    <a:accent1>
      <a:srgbClr val="747F81"/>
    </a:accent1>
    <a:accent2>
      <a:srgbClr val="532E60"/>
    </a:accent2>
    <a:accent3>
      <a:srgbClr val="662046"/>
    </a:accent3>
    <a:accent4>
      <a:srgbClr val="9A996E"/>
    </a:accent4>
    <a:accent5>
      <a:srgbClr val="E8CE79"/>
    </a:accent5>
    <a:accent6>
      <a:srgbClr val="002060"/>
    </a:accent6>
    <a:hlink>
      <a:srgbClr val="FFC000"/>
    </a:hlink>
    <a:folHlink>
      <a:srgbClr val="3077FF"/>
    </a:folHlink>
  </a:clrScheme>
  <a:fontScheme name="CDC Myriad Web Pro">
    <a:majorFont>
      <a:latin typeface="Myriad Web Pro"/>
      <a:ea typeface=""/>
      <a:cs typeface=""/>
    </a:majorFont>
    <a:minorFont>
      <a:latin typeface="Myriad Web Pro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NCIRD Dark PPT Colors">
    <a:dk1>
      <a:srgbClr val="FFC000"/>
    </a:dk1>
    <a:lt1>
      <a:srgbClr val="0F56DC"/>
    </a:lt1>
    <a:dk2>
      <a:srgbClr val="FFFFFF"/>
    </a:dk2>
    <a:lt2>
      <a:srgbClr val="FFFFFF"/>
    </a:lt2>
    <a:accent1>
      <a:srgbClr val="747F81"/>
    </a:accent1>
    <a:accent2>
      <a:srgbClr val="532E60"/>
    </a:accent2>
    <a:accent3>
      <a:srgbClr val="662046"/>
    </a:accent3>
    <a:accent4>
      <a:srgbClr val="9A996E"/>
    </a:accent4>
    <a:accent5>
      <a:srgbClr val="E8CE79"/>
    </a:accent5>
    <a:accent6>
      <a:srgbClr val="002060"/>
    </a:accent6>
    <a:hlink>
      <a:srgbClr val="FFC000"/>
    </a:hlink>
    <a:folHlink>
      <a:srgbClr val="3077FF"/>
    </a:folHlink>
  </a:clrScheme>
  <a:fontScheme name="CDC Myriad Web Pro">
    <a:majorFont>
      <a:latin typeface="Myriad Web Pro"/>
      <a:ea typeface=""/>
      <a:cs typeface=""/>
    </a:majorFont>
    <a:minorFont>
      <a:latin typeface="Myriad Web Pro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280B11AB954C44BB2ADB61C885D152" ma:contentTypeVersion="12" ma:contentTypeDescription="Create a new document." ma:contentTypeScope="" ma:versionID="54ce8384fc1c5d92cc7de9d30ba4f7be">
  <xsd:schema xmlns:xsd="http://www.w3.org/2001/XMLSchema" xmlns:xs="http://www.w3.org/2001/XMLSchema" xmlns:p="http://schemas.microsoft.com/office/2006/metadata/properties" xmlns:ns1="http://schemas.microsoft.com/sharepoint/v3" xmlns:ns3="86765d95-7958-4d60-b35d-769de0760221" targetNamespace="http://schemas.microsoft.com/office/2006/metadata/properties" ma:root="true" ma:fieldsID="5d39a5dcb75c9086a3eddc9c18b42786" ns1:_="" ns3:_="">
    <xsd:import namespace="http://schemas.microsoft.com/sharepoint/v3"/>
    <xsd:import namespace="86765d95-7958-4d60-b35d-769de076022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1:_ip_UnifiedCompliancePolicyProperties" minOccurs="0"/>
                <xsd:element ref="ns1:_ip_UnifiedCompliancePolicyUIAction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765d95-7958-4d60-b35d-769de07602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621B11-2640-45F6-99FB-067E060C1B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E8B511A-E02A-4F6B-9AA5-CA4B17C3769D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9FC88ADC-CE85-410F-9679-6E4383D2EF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6765d95-7958-4d60-b35d-769de07602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14494</TotalTime>
  <Words>97</Words>
  <Application>Microsoft Office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Courier New</vt:lpstr>
      <vt:lpstr>Myriad Web Pro</vt:lpstr>
      <vt:lpstr>Wingdings</vt:lpstr>
      <vt:lpstr>Office Theme</vt:lpstr>
      <vt:lpstr>NCHHSTP_PPT_dark(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Vaccine-preventable disease serosurvey in Ukraine, 2017:   polio, measles, rubella, diphtheria, tetanus, hepatitis B</dc:title>
  <dc:creator>Khetsuriani, Nino (CDC/DDPHSIS/CGH/GID)</dc:creator>
  <cp:lastModifiedBy>Khetsuriani, Nino (CDC/DDPHSIS/CGH/GID)</cp:lastModifiedBy>
  <cp:revision>2</cp:revision>
  <dcterms:created xsi:type="dcterms:W3CDTF">2020-02-21T21:06:13Z</dcterms:created>
  <dcterms:modified xsi:type="dcterms:W3CDTF">2021-07-09T16:41:51Z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0x010100B0280B11AB954C44BB2ADB61C885D152</vt:lpwstr>
  </property>
  <property fmtid="{D5CDD505-2E9C-101B-9397-08002B2CF9AE}" pid="3" name="MSIP_Label_7b94a7b8-f06c-4dfe-bdcc-9b548fd58c31_Enabled">
    <vt:lpwstr>true</vt:lpwstr>
  </property>
  <property fmtid="{D5CDD505-2E9C-101B-9397-08002B2CF9AE}" pid="4" name="MSIP_Label_7b94a7b8-f06c-4dfe-bdcc-9b548fd58c31_SetDate">
    <vt:lpwstr>2020-11-19T21:49:43Z</vt:lpwstr>
  </property>
  <property fmtid="{D5CDD505-2E9C-101B-9397-08002B2CF9AE}" pid="5" name="MSIP_Label_7b94a7b8-f06c-4dfe-bdcc-9b548fd58c31_Method">
    <vt:lpwstr>Privileged</vt:lpwstr>
  </property>
  <property fmtid="{D5CDD505-2E9C-101B-9397-08002B2CF9AE}" pid="6" name="MSIP_Label_7b94a7b8-f06c-4dfe-bdcc-9b548fd58c31_Name">
    <vt:lpwstr>7b94a7b8-f06c-4dfe-bdcc-9b548fd58c31</vt:lpwstr>
  </property>
  <property fmtid="{D5CDD505-2E9C-101B-9397-08002B2CF9AE}" pid="7" name="MSIP_Label_7b94a7b8-f06c-4dfe-bdcc-9b548fd58c31_SiteId">
    <vt:lpwstr>9ce70869-60db-44fd-abe8-d2767077fc8f</vt:lpwstr>
  </property>
  <property fmtid="{D5CDD505-2E9C-101B-9397-08002B2CF9AE}" pid="8" name="MSIP_Label_7b94a7b8-f06c-4dfe-bdcc-9b548fd58c31_ActionId">
    <vt:lpwstr>e37f26eb-3117-43e3-b97f-e23c152d312b</vt:lpwstr>
  </property>
  <property fmtid="{D5CDD505-2E9C-101B-9397-08002B2CF9AE}" pid="9" name="MSIP_Label_7b94a7b8-f06c-4dfe-bdcc-9b548fd58c31_ContentBits">
    <vt:lpwstr>0</vt:lpwstr>
  </property>
</Properties>
</file>