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rter, Libra (CDC/DDNID/NCBDDD/DBDID) (CTR)" userId="a91d9778-daab-48e3-b33a-5f9e82f95032" providerId="ADAL" clId="{B417114B-5A44-43C8-A025-5BFA8BB0BA2B}"/>
    <pc:docChg chg="modSld">
      <pc:chgData name="Horter, Libra (CDC/DDNID/NCBDDD/DBDID) (CTR)" userId="a91d9778-daab-48e3-b33a-5f9e82f95032" providerId="ADAL" clId="{B417114B-5A44-43C8-A025-5BFA8BB0BA2B}" dt="2022-09-24T18:59:20.282" v="93" actId="20577"/>
      <pc:docMkLst>
        <pc:docMk/>
      </pc:docMkLst>
      <pc:sldChg chg="modSp mod">
        <pc:chgData name="Horter, Libra (CDC/DDNID/NCBDDD/DBDID) (CTR)" userId="a91d9778-daab-48e3-b33a-5f9e82f95032" providerId="ADAL" clId="{B417114B-5A44-43C8-A025-5BFA8BB0BA2B}" dt="2022-09-24T18:59:20.282" v="93" actId="20577"/>
        <pc:sldMkLst>
          <pc:docMk/>
          <pc:sldMk cId="2288219598" sldId="256"/>
        </pc:sldMkLst>
        <pc:spChg chg="mod">
          <ac:chgData name="Horter, Libra (CDC/DDNID/NCBDDD/DBDID) (CTR)" userId="a91d9778-daab-48e3-b33a-5f9e82f95032" providerId="ADAL" clId="{B417114B-5A44-43C8-A025-5BFA8BB0BA2B}" dt="2022-09-24T18:59:20.282" v="93" actId="20577"/>
          <ac:spMkLst>
            <pc:docMk/>
            <pc:sldMk cId="2288219598" sldId="256"/>
            <ac:spMk id="3" creationId="{72503709-0A56-45BA-8B4C-7544288A8A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6708-B87F-4059-B7B6-200F059B8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BE025-DBA0-49D5-89C3-5F001A146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8FF47-3AA7-4D12-82C3-9A056F4A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B0AF0-706B-4EBC-A671-1664B675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8A7B-0CA2-45F4-BAEF-AB85C13C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9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62BFA-AB52-440B-AD61-E896B2A99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92322-A0C6-46BC-9267-9F035C3A1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33168-8871-459E-AF85-74DAC357E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570EC-6086-4CB0-BAE8-484E71B5C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F1FF7-90CD-49B8-A388-E8608D7A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600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26126-C82D-4434-AAEF-0135AA54A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292C65-EFC1-4BBE-950B-7E63202CE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C0701-ABBE-4703-A929-B8E5C8A6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7A691-0D3A-4501-9CEC-D9C7D317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07035-30EA-4027-8C8F-E679D899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0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85EF3-10C8-440D-BDF9-1A695665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5058B-D192-4A99-AB1E-0C029A864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13642-C2FC-4C56-9CB4-C97C974F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85B0B-AC60-437A-857D-5558D886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19086-92C3-4C74-84D6-EE31B87E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2FD30-1DA8-45A7-B18F-F7E3543F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84AC1-51E9-41EA-97F9-F470F39A7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E16BF-73D6-4A34-89F5-7C2557E8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8CAFD-1B33-4721-866D-1C2CF546A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72FDC-30DE-4BBA-AF40-A260FFB2B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4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20DCB-808F-4DAA-ADBD-459D87424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B1235-AF75-44B0-BE98-35E681494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1A3ED-08E8-4D65-8533-EF9E182A2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E5DB0-2149-48FB-975F-23CCBE5A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39778-4C0E-409B-8684-29FA0C342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131DC-437C-4506-81D9-113836A2D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7F14-C6C4-4C58-9836-6CB843564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C0FCB-8F2C-4380-9AED-92098B6B7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C0FC05-1DA7-425F-AB0F-74A71E095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58B0AC-2A18-4DCF-8571-7E81080B4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C7E34D-63B5-4A96-B79E-0CA154CF0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0B750-BCE4-4DDC-BE83-3E8B9B02D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292205-E03D-481F-9733-6D5F66A8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6E53E-DAE6-48B4-9972-066CCC3F0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8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33C59-54BE-433B-A786-D5A4F53A2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1178D7-BD3F-46DD-B291-3C88A6CA8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DDB78A-CB8B-4178-9C55-B62AB0AE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F3E83A-13BA-42A2-838A-AF82C137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6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849D1C-8721-4BDA-9440-8A82B515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4274D-D981-4417-AFCB-460DEEF6F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4D52E-BFAC-460F-8704-444ED125A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199DD-AFAA-4102-8E9F-828217A04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73084-2936-4969-91F5-BF10E7F97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4A63E-FA8F-4775-9E57-93D2B1A0A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B9973-A224-467D-9DD1-06F8EB73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10E2A-1C2E-42B4-999A-3CE5CA43D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D3BD8B-35F0-4E6D-A2B6-CBEB7155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7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3A05-D1DE-4F21-A1ED-E33D34F9C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86E536-863C-4D7D-850E-4599EE59D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31F9B-D60A-406F-A2B6-373B383EB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0B3D-22D8-40E8-86E9-31BC50D8A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9553D-9E65-4CD8-9432-2870E323B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EEED4-DA7D-40A6-B976-9584A165A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2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520D91-3DA4-4778-A697-55BA22EA4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37CC6-F33F-473B-A359-28AE3B504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CD7B0-46C5-404A-AB27-3C1A4A4B7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AA387-2638-492A-B9F3-E0EF66CF9AB4}" type="datetimeFigureOut">
              <a:rPr lang="en-US" smtClean="0"/>
              <a:t>9/24/2022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AEC90-B6CE-4024-A126-0907D86EF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B231E-B3C8-4CF6-9C24-C023492BB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24394-AF41-492F-96F6-5BAC571AE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0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2503709-0A56-45BA-8B4C-7544288A8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30959"/>
            <a:ext cx="9144000" cy="5264574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goal of SYCT was to distribute 1 million </a:t>
            </a:r>
            <a:r>
              <a:rPr lang="en-US" sz="56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Quidel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6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QuickVue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® at-home COVID-19 self-tests in each of the selected communities and encourage residents (ages two years and older) to perform screening testing two to three times per week for four weeks. 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600" dirty="0">
                <a:effectLst/>
                <a:ea typeface="Calibri" panose="020F0502020204030204" pitchFamily="34" charset="0"/>
              </a:rPr>
              <a:t>The first phase of SYCT was implemented just after self-tests were authorized by the U.S. Food Drug Administration (March – June 2021) in Pitt County, North Carolina, Hamilton County, Tennessee  and Washtenaw County, Michigan; and the second phase was implemented (September - November 2021) in Fulton County, Georgia, Honolulu County, Hawaii, Marion County, Indiana, Louisville Metro, Kentucky, New Hampshire and 17 counties in Washington state</a:t>
            </a:r>
            <a:r>
              <a:rPr lang="en-US" sz="5600" dirty="0">
                <a:effectLst/>
              </a:rPr>
              <a:t> </a:t>
            </a:r>
          </a:p>
          <a:p>
            <a:pPr marL="0" marR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5600" dirty="0">
                <a:effectLst/>
                <a:ea typeface="Calibri" panose="020F0502020204030204" pitchFamily="34" charset="0"/>
              </a:rPr>
              <a:t>Pitt County, North Carolina, Hamilton County, Tennessee  and Washtenaw County, Michigan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participants received one kit containing 25 tests, while in the other jurisdictions, participants received four kits, each containing two tests for a total of eight tests.  Allocation of self-tests included two different methods </a:t>
            </a:r>
            <a:r>
              <a:rPr lang="en-US" sz="5600" dirty="0">
                <a:effectLst/>
                <a:ea typeface="Symbol" panose="05050102010706020507" pitchFamily="18" charset="2"/>
                <a:cs typeface="Symbol" panose="05050102010706020507" pitchFamily="18" charset="2"/>
              </a:rPr>
              <a:t>-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community distribution or direct-to-consumer (DTC) distribution. Community distribution included provision of self-tests to residents directly by the HD (e.g., at clinics or during community events) or distribution by community partners working with HDs.  DTC distribution was conducted through online ordering via a local SYCT program website or with hotline support from the HD.  SYCT program underwent human subjects review at the CDC and received a non-research determination.</a:t>
            </a:r>
            <a:endParaRPr lang="en-US" sz="5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SYCT programs lasted four to nine weeks. The number of community partners ranged from three in New Hampshire to 103 partners in </a:t>
            </a:r>
            <a:r>
              <a:rPr lang="en-US" sz="5600" dirty="0">
                <a:effectLst/>
                <a:ea typeface="Calibri" panose="020F0502020204030204" pitchFamily="34" charset="0"/>
              </a:rPr>
              <a:t>Washtenaw County, Michigan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Direct to consumer (DTC) distribution of self-tests ranged from 10% in </a:t>
            </a:r>
            <a:r>
              <a:rPr lang="en-US" sz="5600" dirty="0">
                <a:effectLst/>
                <a:ea typeface="Calibri" panose="020F0502020204030204" pitchFamily="34" charset="0"/>
              </a:rPr>
              <a:t>Pitt County, North Carolina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to 96% in Washington. The population size for the participating jurisdictions ranged from 141 000 people in </a:t>
            </a:r>
            <a:r>
              <a:rPr lang="en-US" sz="5600" dirty="0">
                <a:effectLst/>
                <a:ea typeface="Calibri" panose="020F0502020204030204" pitchFamily="34" charset="0"/>
              </a:rPr>
              <a:t>Washtenaw County, Michigan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to 1 574 000 in Washington. The number of self-tests distributed ranged from approximately 283 000 in IN to 1 million in </a:t>
            </a:r>
            <a:r>
              <a:rPr lang="en-US" sz="5600" dirty="0">
                <a:effectLst/>
                <a:ea typeface="Calibri" panose="020F0502020204030204" pitchFamily="34" charset="0"/>
              </a:rPr>
              <a:t>Honolulu County, Hawaii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5600" dirty="0">
                <a:effectLst/>
                <a:ea typeface="Calibri" panose="020F0502020204030204" pitchFamily="34" charset="0"/>
              </a:rPr>
              <a:t>Washtenaw County, Michigan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had the lowest social vulnerability index (SVI) score, in quartile 1; all others were in quartiles 2, 3 or 4. The percent of the population having completed a full COVID-19 vaccination series on the jurisdiction start date for the SYCT program ranged from 21% in </a:t>
            </a:r>
            <a:r>
              <a:rPr lang="en-US" sz="5600" dirty="0">
                <a:effectLst/>
                <a:ea typeface="Calibri" panose="020F0502020204030204" pitchFamily="34" charset="0"/>
              </a:rPr>
              <a:t>Pitt County, North Carolina</a:t>
            </a:r>
            <a:r>
              <a:rPr lang="en-US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to 64% in New Hampshire. </a:t>
            </a:r>
            <a:r>
              <a:rPr lang="en-US" sz="5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 </a:t>
            </a:r>
          </a:p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249D7E-1513-4952-8CC1-FB7E73EF1196}"/>
              </a:ext>
            </a:extLst>
          </p:cNvPr>
          <p:cNvSpPr txBox="1"/>
          <p:nvPr/>
        </p:nvSpPr>
        <p:spPr>
          <a:xfrm>
            <a:off x="1524000" y="68462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Supplement Figure</a:t>
            </a:r>
            <a:r>
              <a:rPr lang="en-US"/>
              <a:t>: Background </a:t>
            </a:r>
            <a:r>
              <a:rPr lang="en-US" dirty="0"/>
              <a:t>Summary of the Say Yes Covid Test! (SYCT) Program in Nine Jurisdictions</a:t>
            </a:r>
          </a:p>
        </p:txBody>
      </p:sp>
    </p:spTree>
    <p:extLst>
      <p:ext uri="{BB962C8B-B14F-4D97-AF65-F5344CB8AC3E}">
        <p14:creationId xmlns:p14="http://schemas.microsoft.com/office/powerpoint/2010/main" val="2288219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5396a92-948f-4c41-9d22-f00ba0f754d0">
      <Terms xmlns="http://schemas.microsoft.com/office/infopath/2007/PartnerControls"/>
    </lcf76f155ced4ddcb4097134ff3c332f>
    <Date xmlns="e5396a92-948f-4c41-9d22-f00ba0f754d0" xsi:nil="true"/>
    <Length xmlns="e5396a92-948f-4c41-9d22-f00ba0f754d0" xsi:nil="true"/>
    <Topic xmlns="e5396a92-948f-4c41-9d22-f00ba0f754d0">topic</Topic>
    <_ip_UnifiedCompliancePolicyProperties xmlns="http://schemas.microsoft.com/sharepoint/v3" xsi:nil="true"/>
    <TaxCatchAll xmlns="e046d412-a471-4eec-82cd-6f920f0abb3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5665B1A419A4B934F853B3AF6D19E" ma:contentTypeVersion="19" ma:contentTypeDescription="Create a new document." ma:contentTypeScope="" ma:versionID="814c2645eafe671de456258056c0e874">
  <xsd:schema xmlns:xsd="http://www.w3.org/2001/XMLSchema" xmlns:xs="http://www.w3.org/2001/XMLSchema" xmlns:p="http://schemas.microsoft.com/office/2006/metadata/properties" xmlns:ns1="http://schemas.microsoft.com/sharepoint/v3" xmlns:ns2="e5396a92-948f-4c41-9d22-f00ba0f754d0" xmlns:ns3="e046d412-a471-4eec-82cd-6f920f0abb3b" targetNamespace="http://schemas.microsoft.com/office/2006/metadata/properties" ma:root="true" ma:fieldsID="c32c5ed7a8582ff1dac820966c492b76" ns1:_="" ns2:_="" ns3:_="">
    <xsd:import namespace="http://schemas.microsoft.com/sharepoint/v3"/>
    <xsd:import namespace="e5396a92-948f-4c41-9d22-f00ba0f754d0"/>
    <xsd:import namespace="e046d412-a471-4eec-82cd-6f920f0abb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Topic" minOccurs="0"/>
                <xsd:element ref="ns2:Length" minOccurs="0"/>
                <xsd:element ref="ns2:Dat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96a92-948f-4c41-9d22-f00ba0f754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opic" ma:index="21" nillable="true" ma:displayName="Topic" ma:default="topic" ma:description="LNO All Hands topic" ma:format="Dropdown" ma:internalName="Topic">
      <xsd:simpleType>
        <xsd:restriction base="dms:Text">
          <xsd:maxLength value="255"/>
        </xsd:restriction>
      </xsd:simpleType>
    </xsd:element>
    <xsd:element name="Length" ma:index="22" nillable="true" ma:displayName="Topic(s)" ma:description="Topic or topics of LNO All Hands session" ma:format="Dropdown" ma:internalName="Length">
      <xsd:simpleType>
        <xsd:restriction base="dms:Text">
          <xsd:maxLength value="255"/>
        </xsd:restriction>
      </xsd:simpleType>
    </xsd:element>
    <xsd:element name="Date" ma:index="23" nillable="true" ma:displayName="Date of Session" ma:description="Date of session" ma:format="DateOnly" ma:internalName="Date">
      <xsd:simpleType>
        <xsd:restriction base="dms:DateTim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46d412-a471-4eec-82cd-6f920f0abb3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8fa86fb-d895-455b-8fbb-0419d24bdbc9}" ma:internalName="TaxCatchAll" ma:showField="CatchAllData" ma:web="e046d412-a471-4eec-82cd-6f920f0abb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3D9A0-D7C2-4EB3-880D-4B61A5DDAA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D0776A-711C-4FB4-9B30-A6CF028EAA03}">
  <ds:schemaRefs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www.w3.org/XML/1998/namespace"/>
    <ds:schemaRef ds:uri="e046d412-a471-4eec-82cd-6f920f0abb3b"/>
    <ds:schemaRef ds:uri="http://schemas.microsoft.com/office/infopath/2007/PartnerControls"/>
    <ds:schemaRef ds:uri="e5396a92-948f-4c41-9d22-f00ba0f754d0"/>
  </ds:schemaRefs>
</ds:datastoreItem>
</file>

<file path=customXml/itemProps3.xml><?xml version="1.0" encoding="utf-8"?>
<ds:datastoreItem xmlns:ds="http://schemas.openxmlformats.org/officeDocument/2006/customXml" ds:itemID="{C0663917-4A45-4BD4-8782-461E0707C2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5396a92-948f-4c41-9d22-f00ba0f754d0"/>
    <ds:schemaRef ds:uri="e046d412-a471-4eec-82cd-6f920f0abb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449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Horter, Libra (CDC/DDNID/NCBDDD/DBDID) (CTR)</dc:creator>
  <cp:lastModifiedBy>Horter, Libra (CDC/DDNID/NCBDDD/DBDID) (CTR)</cp:lastModifiedBy>
  <cp:revision>2</cp:revision>
  <dcterms:created xsi:type="dcterms:W3CDTF">2022-08-02T20:05:13Z</dcterms:created>
  <dcterms:modified xsi:type="dcterms:W3CDTF">2022-09-24T18:59:24Z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2022-08-02T20:15:45Z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6b5016dc-4350-4b9d-a14e-9ed69d8ada7a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0x01010082B5665B1A419A4B934F853B3AF6D19E</vt:lpwstr>
  </property>
  <property fmtid="{D5CDD505-2E9C-101B-9397-08002B2CF9AE}" pid="10" name="MediaServiceImageTags">
    <vt:lpwstr/>
  </property>
</Properties>
</file>