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0" r:id="rId2"/>
    <p:sldId id="261" r:id="rId3"/>
    <p:sldId id="263" r:id="rId4"/>
    <p:sldId id="258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226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dali, Vamsi Krishna (CDC/NIOSH/HELD/PPRB)" userId="05601a05-faff-444f-a195-bbd7124d88df" providerId="ADAL" clId="{342BE969-BA50-4687-A379-29296D2B35BE}"/>
    <pc:docChg chg="custSel modSld">
      <pc:chgData name="Kodali, Vamsi Krishna (CDC/NIOSH/HELD/PPRB)" userId="05601a05-faff-444f-a195-bbd7124d88df" providerId="ADAL" clId="{342BE969-BA50-4687-A379-29296D2B35BE}" dt="2022-04-27T23:26:09.676" v="280" actId="20577"/>
      <pc:docMkLst>
        <pc:docMk/>
      </pc:docMkLst>
      <pc:sldChg chg="modSp mod">
        <pc:chgData name="Kodali, Vamsi Krishna (CDC/NIOSH/HELD/PPRB)" userId="05601a05-faff-444f-a195-bbd7124d88df" providerId="ADAL" clId="{342BE969-BA50-4687-A379-29296D2B35BE}" dt="2022-04-27T23:17:44.787" v="39" actId="14100"/>
        <pc:sldMkLst>
          <pc:docMk/>
          <pc:sldMk cId="3964232454" sldId="261"/>
        </pc:sldMkLst>
        <pc:spChg chg="mod">
          <ac:chgData name="Kodali, Vamsi Krishna (CDC/NIOSH/HELD/PPRB)" userId="05601a05-faff-444f-a195-bbd7124d88df" providerId="ADAL" clId="{342BE969-BA50-4687-A379-29296D2B35BE}" dt="2022-04-27T23:17:35.636" v="38" actId="1036"/>
          <ac:spMkLst>
            <pc:docMk/>
            <pc:sldMk cId="3964232454" sldId="261"/>
            <ac:spMk id="3" creationId="{19796304-EAAC-4858-A709-9BAC776B9744}"/>
          </ac:spMkLst>
        </pc:spChg>
        <pc:picChg chg="mod">
          <ac:chgData name="Kodali, Vamsi Krishna (CDC/NIOSH/HELD/PPRB)" userId="05601a05-faff-444f-a195-bbd7124d88df" providerId="ADAL" clId="{342BE969-BA50-4687-A379-29296D2B35BE}" dt="2022-04-27T23:17:44.787" v="39" actId="14100"/>
          <ac:picMkLst>
            <pc:docMk/>
            <pc:sldMk cId="3964232454" sldId="261"/>
            <ac:picMk id="5" creationId="{F43B8F41-4100-496F-8034-04F0246ECFE6}"/>
          </ac:picMkLst>
        </pc:picChg>
      </pc:sldChg>
      <pc:sldChg chg="modSp mod">
        <pc:chgData name="Kodali, Vamsi Krishna (CDC/NIOSH/HELD/PPRB)" userId="05601a05-faff-444f-a195-bbd7124d88df" providerId="ADAL" clId="{342BE969-BA50-4687-A379-29296D2B35BE}" dt="2022-04-27T23:26:09.676" v="280" actId="20577"/>
        <pc:sldMkLst>
          <pc:docMk/>
          <pc:sldMk cId="1026252195" sldId="263"/>
        </pc:sldMkLst>
        <pc:spChg chg="mod">
          <ac:chgData name="Kodali, Vamsi Krishna (CDC/NIOSH/HELD/PPRB)" userId="05601a05-faff-444f-a195-bbd7124d88df" providerId="ADAL" clId="{342BE969-BA50-4687-A379-29296D2B35BE}" dt="2022-04-27T23:26:09.676" v="280" actId="20577"/>
          <ac:spMkLst>
            <pc:docMk/>
            <pc:sldMk cId="1026252195" sldId="263"/>
            <ac:spMk id="3" creationId="{692EAC2C-6080-486A-8020-2464EFA482A5}"/>
          </ac:spMkLst>
        </pc:spChg>
        <pc:picChg chg="mod">
          <ac:chgData name="Kodali, Vamsi Krishna (CDC/NIOSH/HELD/PPRB)" userId="05601a05-faff-444f-a195-bbd7124d88df" providerId="ADAL" clId="{342BE969-BA50-4687-A379-29296D2B35BE}" dt="2022-04-27T23:19:58.184" v="42" actId="14100"/>
          <ac:picMkLst>
            <pc:docMk/>
            <pc:sldMk cId="1026252195" sldId="263"/>
            <ac:picMk id="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BA944B-9E44-450F-89FD-A47FABE90DD2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FC9A1-863E-4887-81CF-186089455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92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828-C534-442C-9F47-DCD20F737A92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A97C-4D94-4E15-914C-6B035D172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21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828-C534-442C-9F47-DCD20F737A92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A97C-4D94-4E15-914C-6B035D172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17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828-C534-442C-9F47-DCD20F737A92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A97C-4D94-4E15-914C-6B035D172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5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828-C534-442C-9F47-DCD20F737A92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A97C-4D94-4E15-914C-6B035D172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73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828-C534-442C-9F47-DCD20F737A92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A97C-4D94-4E15-914C-6B035D172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7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828-C534-442C-9F47-DCD20F737A92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A97C-4D94-4E15-914C-6B035D172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76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828-C534-442C-9F47-DCD20F737A92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A97C-4D94-4E15-914C-6B035D172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9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828-C534-442C-9F47-DCD20F737A92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A97C-4D94-4E15-914C-6B035D172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76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828-C534-442C-9F47-DCD20F737A92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A97C-4D94-4E15-914C-6B035D172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3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828-C534-442C-9F47-DCD20F737A92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A97C-4D94-4E15-914C-6B035D172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87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828-C534-442C-9F47-DCD20F737A92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A97C-4D94-4E15-914C-6B035D172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F9828-C534-442C-9F47-DCD20F737A92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9A97C-4D94-4E15-914C-6B035D172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38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B984C31-06E4-4265-AD49-7266DE4AC8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100294"/>
              </p:ext>
            </p:extLst>
          </p:nvPr>
        </p:nvGraphicFramePr>
        <p:xfrm>
          <a:off x="424416" y="643269"/>
          <a:ext cx="6009167" cy="7404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6777">
                  <a:extLst>
                    <a:ext uri="{9D8B030D-6E8A-4147-A177-3AD203B41FA5}">
                      <a16:colId xmlns:a16="http://schemas.microsoft.com/office/drawing/2014/main" val="2865403039"/>
                    </a:ext>
                  </a:extLst>
                </a:gridCol>
                <a:gridCol w="2293088">
                  <a:extLst>
                    <a:ext uri="{9D8B030D-6E8A-4147-A177-3AD203B41FA5}">
                      <a16:colId xmlns:a16="http://schemas.microsoft.com/office/drawing/2014/main" val="4187219273"/>
                    </a:ext>
                  </a:extLst>
                </a:gridCol>
                <a:gridCol w="1949302">
                  <a:extLst>
                    <a:ext uri="{9D8B030D-6E8A-4147-A177-3AD203B41FA5}">
                      <a16:colId xmlns:a16="http://schemas.microsoft.com/office/drawing/2014/main" val="110290254"/>
                    </a:ext>
                  </a:extLst>
                </a:gridCol>
              </a:tblGrid>
              <a:tr h="411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Forward Sequence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Reverse Sequence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07500952"/>
                  </a:ext>
                </a:extLst>
              </a:tr>
              <a:tr h="41134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Tslp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GCAAATCGAGGACTGTGAGAGC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TGAGGGCTTCTCTTGTTCTCCG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73654694"/>
                  </a:ext>
                </a:extLst>
              </a:tr>
              <a:tr h="41134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AACGGCAGCATGGTATGGAGTG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TGGGTCCTGTAGATGGCATTGC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79945141"/>
                  </a:ext>
                </a:extLst>
              </a:tr>
              <a:tr h="41134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IL33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CTACTGCATGAGACTCCGTTCTG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AGAATCCCGTGGATAGGCAGAG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80552641"/>
                  </a:ext>
                </a:extLst>
              </a:tr>
              <a:tr h="41134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GGTGGAGTCATACGCATTCTGG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ACAGCATTCCCAGTGCCTTGGA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05575496"/>
                  </a:ext>
                </a:extLst>
              </a:tr>
              <a:tr h="41134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TACCACTTCACAAGTCGGAGGC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CTGCAAGTGCATCATCGTTGTTC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76992687"/>
                  </a:ext>
                </a:extLst>
              </a:tr>
              <a:tr h="41134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Kc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TCCAGAGCTTGAAGGTGTTGCC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AACCAAGGGAGCTTCAGGGTCA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28173041"/>
                  </a:ext>
                </a:extLst>
              </a:tr>
              <a:tr h="41134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Muc5ac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CCACTTTCTCCTTCTCCACACC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GGTTGTCGATGCAGCCTTGCTT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29180631"/>
                  </a:ext>
                </a:extLst>
              </a:tr>
              <a:tr h="41134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Muc5B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CTGAAGACCTGTCGGAACCCAA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GCCACACACTTCATCTGGTCCT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59578797"/>
                  </a:ext>
                </a:extLst>
              </a:tr>
              <a:tr h="41134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IL1</a:t>
                      </a:r>
                      <a:r>
                        <a:rPr lang="el-GR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β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TGGACCTTCCAGGATGAGGACA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GTTCATCTCGGAGCCTGTAGTG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14042964"/>
                  </a:ext>
                </a:extLst>
              </a:tr>
              <a:tr h="41134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Ym1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TACTCACTTCCACAGGAGCAGG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CTCCAGTGTAGCCATCCTTAGG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34781028"/>
                  </a:ext>
                </a:extLst>
              </a:tr>
              <a:tr h="41134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IL13ra1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TGTTCTTGCCGACGCTGTCTAC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GTGTAGAAGGTGGAGTTTTGCTC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09681631"/>
                  </a:ext>
                </a:extLst>
              </a:tr>
              <a:tr h="41134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IL13ra2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TGGTCTGCTCTTGGAAACCTGG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GCTGGAGGTAATCAGCACACTG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77940776"/>
                  </a:ext>
                </a:extLst>
              </a:tr>
              <a:tr h="41134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Arg1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TCATCTGGGTGGATGCTCACAC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GAGAATCCTGGCACATCGGGAA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57658506"/>
                  </a:ext>
                </a:extLst>
              </a:tr>
              <a:tr h="41134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Tnf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l-GR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GGTGCCTATGTCTCAGCCTCTT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GCCATAGAACTGATGAGAGGGAG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27422928"/>
                  </a:ext>
                </a:extLst>
              </a:tr>
              <a:tr h="41134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Hmox1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CACTCTGGAGATGACACCTGAG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GTGTTCCTCTGTCAGCATCACC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67245916"/>
                  </a:ext>
                </a:extLst>
              </a:tr>
              <a:tr h="41134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Tgf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l-GR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β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TGATACGCCTGAGTGGCTGTCT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CACAAGAGCAGTGAGCGCTGAA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5158638"/>
                  </a:ext>
                </a:extLst>
              </a:tr>
              <a:tr h="41134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Nrf2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CAGCATAGAGCAGGACATGGAG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GAACAGCGGTAGTATCAGCCAG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6179045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BC1C3DC-B4AB-4DBB-81B0-B7F9E56A60CA}"/>
              </a:ext>
            </a:extLst>
          </p:cNvPr>
          <p:cNvSpPr txBox="1"/>
          <p:nvPr/>
        </p:nvSpPr>
        <p:spPr>
          <a:xfrm>
            <a:off x="935665" y="8413898"/>
            <a:ext cx="4058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Supplemental Table 1: Primer sequence</a:t>
            </a:r>
          </a:p>
        </p:txBody>
      </p:sp>
    </p:spTree>
    <p:extLst>
      <p:ext uri="{BB962C8B-B14F-4D97-AF65-F5344CB8AC3E}">
        <p14:creationId xmlns:p14="http://schemas.microsoft.com/office/powerpoint/2010/main" val="1188143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796304-EAAC-4858-A709-9BAC776B9744}"/>
              </a:ext>
            </a:extLst>
          </p:cNvPr>
          <p:cNvSpPr txBox="1"/>
          <p:nvPr/>
        </p:nvSpPr>
        <p:spPr>
          <a:xfrm>
            <a:off x="808243" y="8918753"/>
            <a:ext cx="52415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Supplemental Figure 1.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PCA analyses of all the study groups.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3B8F41-4100-496F-8034-04F0246EC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787388" y="1980653"/>
            <a:ext cx="8891230" cy="5041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232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2EAC2C-6080-486A-8020-2464EFA482A5}"/>
              </a:ext>
            </a:extLst>
          </p:cNvPr>
          <p:cNvSpPr txBox="1"/>
          <p:nvPr/>
        </p:nvSpPr>
        <p:spPr>
          <a:xfrm>
            <a:off x="781864" y="6372134"/>
            <a:ext cx="517226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Supplemental Figure 2.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Scatter plot showing correlation of various variables and Pearson correlation coefficient (r) of these variables on the top right of the matrix.  Blue indicates a negative correlation between the variables while red indicates a positive correlation between the variables.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129" y="1162594"/>
            <a:ext cx="6038556" cy="4872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252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D2D38C8-0015-484F-BDCB-C152464EE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456" y="689548"/>
            <a:ext cx="6275088" cy="447558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61F6008-28A5-469C-B3E0-C2EE17D3E01E}"/>
              </a:ext>
            </a:extLst>
          </p:cNvPr>
          <p:cNvSpPr txBox="1"/>
          <p:nvPr/>
        </p:nvSpPr>
        <p:spPr>
          <a:xfrm>
            <a:off x="154588" y="5511800"/>
            <a:ext cx="6275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Supplemental Table 2.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Spearman Correlation vs Pearson Correlation</a:t>
            </a:r>
          </a:p>
        </p:txBody>
      </p:sp>
    </p:spTree>
    <p:extLst>
      <p:ext uri="{BB962C8B-B14F-4D97-AF65-F5344CB8AC3E}">
        <p14:creationId xmlns:p14="http://schemas.microsoft.com/office/powerpoint/2010/main" val="67760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</TotalTime>
  <Words>133</Words>
  <Application>Microsoft Office PowerPoint</Application>
  <PresentationFormat>A4 Paper (210x297 mm)</PresentationFormat>
  <Paragraphs>58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Nairrita Majumder</dc:creator>
  <cp:lastModifiedBy>Hussain, Salik</cp:lastModifiedBy>
  <cp:revision>14</cp:revision>
  <dcterms:created xsi:type="dcterms:W3CDTF">2022-03-22T20:42:07Z</dcterms:created>
  <dcterms:modified xsi:type="dcterms:W3CDTF">2022-04-28T15:15:16Z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2022-04-27T23:26:46Z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116e410c-8888-4a28-a13f-3a28fa1909d1</vt:lpwstr>
  </property>
  <property fmtid="{D5CDD505-2E9C-101B-9397-08002B2CF9AE}" pid="8" name="MSIP_Label_7b94a7b8-f06c-4dfe-bdcc-9b548fd58c31_ContentBits">
    <vt:lpwstr>0</vt:lpwstr>
  </property>
</Properties>
</file>