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ECB97E-E0D7-129E-47D5-E334DD276466}" name="Gindler, Jacqueline (CDC/DDPHSS/CSELS/OD)" initials="GJ(" userId="S::jsg5@cdc.gov::b0abccc6-4ad4-42e4-b46c-a88d29061e0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1B5DD-7DE9-4715-93AE-0F33BA75C055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7ACF8-9885-4C5C-986F-8596EBEBC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1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D8E74-B688-4923-B608-52E949ED4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B38C8-C477-4665-9488-1AA12940F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71E53-5AC2-46A9-9917-096E67FC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C7111-8651-4F67-8192-0405D595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E6E5-FD35-4997-8B4C-C3E395D9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6B6E-A00C-4F80-96D0-0EE644F0F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42B34-5C16-4BBE-B394-4A4FB767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FA39D-17C9-4D48-890B-2D523655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769F3-0747-4CDC-B014-379501DB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D74AE-D147-4A48-A116-47F703D4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4C09B8-B113-460D-A3A8-74567DFA4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20003-88CD-4C51-9A50-2AA2CE5E4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81FFA-8C18-4C79-A372-5D15DA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F88F7-2046-40AB-8972-8E467071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6F7EB-DC1A-4721-AED1-C429427A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1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F4E1-8281-44D7-BB2A-96E6C4A0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7B46D-7BD1-4C45-A1B9-27BFEEB4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AB71-2C50-49AA-88F2-4FE54357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8F918-00F9-464E-A596-95307A64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23975-8322-4EFE-BAF0-A28C260AD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4BA6-4CD9-4B17-B039-EBCADFD7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766B1-5AC2-474C-9227-256911DD0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B698B-5A8C-4F77-B33D-30704D8B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4796F-D277-4A8B-9C88-9B3CF6F61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D854B-E81D-48B9-A918-E9FB089B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3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4047-854A-4B02-A386-7CFEBEF3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633F5-427C-4C65-BEC3-65CE1B417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DCBEA-4FC8-4F35-9EA7-7154BB101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75879-76BA-4C9E-A281-AAD4F84E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942D-294A-4F8E-8D7B-67A7B299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545C6-BA22-4703-AF5F-D4C52E8E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9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8136-1DB8-4068-AFBB-675338D0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08242-AF02-4500-A8B6-CD8918E04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61DA3-8ECD-4AA1-8DB6-D6EDA30B5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7E241-A853-4B76-9E21-ED579026F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8C3B4-AB73-4F77-B75C-7E4BFA07B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40699D-9BF2-4DDE-BEF8-4FC6DE52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01CE90-4FA6-46F0-9870-0464B58A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1B14B-DECE-4C29-AC2C-1E39C334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27143-057C-45FF-8431-C66E64CAC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62C7F7-00F5-4A6D-BDFE-FA38FDD5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DE777-9E92-4012-95B5-73710E9B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769B4-7D37-48DB-A0E0-F4B8DCB5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0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D5232-EE81-41DC-BA22-00F2D9A7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3FCF02-BB01-433D-99A6-3C585E20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AB1C-CA31-4B49-B464-56A2263CC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3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B3BD-F02A-40BE-B13B-43313F45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4CB54-6AD4-4B39-AA6A-E0160C2F7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EE346-D3B6-44E5-8C49-8565F64C3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9F996-8A07-4BF7-8EE4-53BEC418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BFB86-7924-4AC0-83C0-084504C2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7297E-DF00-43BF-A2B0-6BDDA11B8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7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671B-BB20-4437-A22F-C02E2647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66A8C7-8CFF-4EEB-B68D-2DEF0099A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A775D-5E26-4738-8E5D-4FE28B71B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8986D-27EA-45A5-BF7C-55522E04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15E84-662E-41ED-A7F6-562C9C3E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D9461-DC6B-4951-99E2-AAFF4E637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1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C22D7A-AFAE-41C8-8F1F-0B0C786C9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93461-5E72-48B9-833B-1EA84F42E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93196-6A64-4E3F-A163-5E9E55739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228F-3012-4707-91C9-351B1485442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1F7AA-D254-49AD-A980-8A023710C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3E928-42EE-434C-87FE-BF0626DF8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C4885-75A0-4E5E-B672-BAE03FED8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45F2-FC6D-4ED3-9EFB-213D371E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0" dirty="0">
                <a:solidFill>
                  <a:srgbClr val="222222"/>
                </a:solidFill>
                <a:effectLst/>
                <a:latin typeface="+mj-lt"/>
              </a:rPr>
              <a:t>SUPPLEMENTARY </a:t>
            </a:r>
            <a:r>
              <a:rPr lang="en-US" sz="2800" b="1" i="0">
                <a:solidFill>
                  <a:srgbClr val="222222"/>
                </a:solidFill>
                <a:effectLst/>
                <a:latin typeface="+mj-lt"/>
              </a:rPr>
              <a:t>FIGURE 2. </a:t>
            </a:r>
            <a:r>
              <a:rPr lang="en-US" sz="2800" b="1" dirty="0">
                <a:solidFill>
                  <a:srgbClr val="222222"/>
                </a:solidFill>
                <a:latin typeface="+mj-lt"/>
              </a:rPr>
              <a:t>P</a:t>
            </a:r>
            <a:r>
              <a:rPr lang="en-US" sz="2800" b="1" i="0" dirty="0">
                <a:solidFill>
                  <a:srgbClr val="222222"/>
                </a:solidFill>
                <a:effectLst/>
                <a:latin typeface="+mj-lt"/>
              </a:rPr>
              <a:t>rogression of necrotic lesion on the back of a patient with severe monkeypox — United States, August 10–October 10, 2022</a:t>
            </a:r>
            <a:endParaRPr lang="en-US" sz="2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4F6584-6112-4F28-908E-51710A8E2C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" t="3879" r="73170" b="17210"/>
          <a:stretch/>
        </p:blipFill>
        <p:spPr>
          <a:xfrm>
            <a:off x="518475" y="1875931"/>
            <a:ext cx="3205113" cy="40158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8D3A95-50A1-4620-90D6-9FFDF134D4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48" t="4064" r="38763" b="17025"/>
          <a:stretch/>
        </p:blipFill>
        <p:spPr>
          <a:xfrm>
            <a:off x="4336330" y="1875932"/>
            <a:ext cx="3205114" cy="40158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756B58-C0A6-4428-AEEF-634A02916F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297" t="4065" r="3093" b="19063"/>
          <a:stretch/>
        </p:blipFill>
        <p:spPr>
          <a:xfrm>
            <a:off x="8295588" y="1875932"/>
            <a:ext cx="3205114" cy="40158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8B090F-F72C-4A49-98E6-3565B3EB5CEB}"/>
              </a:ext>
            </a:extLst>
          </p:cNvPr>
          <p:cNvSpPr txBox="1"/>
          <p:nvPr/>
        </p:nvSpPr>
        <p:spPr>
          <a:xfrm>
            <a:off x="838200" y="5902593"/>
            <a:ext cx="2366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At initial evaluation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D89FFE-55CE-426B-9D20-9D8B31A0F162}"/>
              </a:ext>
            </a:extLst>
          </p:cNvPr>
          <p:cNvSpPr txBox="1"/>
          <p:nvPr/>
        </p:nvSpPr>
        <p:spPr>
          <a:xfrm>
            <a:off x="4755430" y="5902593"/>
            <a:ext cx="2366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After 13 days of tecovirimat treatment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5F27E8-E8FD-4B4D-BB8F-16D61DC30B21}"/>
              </a:ext>
            </a:extLst>
          </p:cNvPr>
          <p:cNvSpPr txBox="1"/>
          <p:nvPr/>
        </p:nvSpPr>
        <p:spPr>
          <a:xfrm>
            <a:off x="8672660" y="5902593"/>
            <a:ext cx="2715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Second hospital admission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1301E8-9938-4A96-BC15-D6B85F6A882D}"/>
              </a:ext>
            </a:extLst>
          </p:cNvPr>
          <p:cNvSpPr txBox="1"/>
          <p:nvPr/>
        </p:nvSpPr>
        <p:spPr>
          <a:xfrm>
            <a:off x="135802" y="6396335"/>
            <a:ext cx="542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rgbClr val="222222"/>
                </a:solidFill>
                <a:effectLst/>
                <a:latin typeface="+mj-lt"/>
              </a:rPr>
              <a:t>Photos </a:t>
            </a:r>
            <a:r>
              <a:rPr lang="en-US" sz="1200" b="1" dirty="0">
                <a:solidFill>
                  <a:srgbClr val="222222"/>
                </a:solidFill>
                <a:latin typeface="+mj-lt"/>
              </a:rPr>
              <a:t>by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+mj-lt"/>
              </a:rPr>
              <a:t> Alexandra </a:t>
            </a:r>
            <a:r>
              <a:rPr lang="en-US" sz="1200" b="1" i="0" dirty="0" err="1">
                <a:solidFill>
                  <a:srgbClr val="222222"/>
                </a:solidFill>
                <a:effectLst/>
                <a:latin typeface="+mj-lt"/>
              </a:rPr>
              <a:t>Dretler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+mj-lt"/>
              </a:rPr>
              <a:t>, MD</a:t>
            </a:r>
          </a:p>
          <a:p>
            <a:pPr algn="l"/>
            <a:r>
              <a:rPr lang="en-US" sz="1200" b="1" dirty="0">
                <a:solidFill>
                  <a:srgbClr val="222222"/>
                </a:solidFill>
                <a:latin typeface="+mj-lt"/>
              </a:rPr>
              <a:t>*Patient has consented to the publication of these photographs.</a:t>
            </a:r>
            <a:endParaRPr lang="en-US" sz="1200" b="1" i="0" dirty="0">
              <a:solidFill>
                <a:srgbClr val="22222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998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SUPPLEMENTARY FIGURE 2. Progression of necrotic lesion on the back of a patient with severe monkeypox — United States, August 10–October 10,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Cash Goldwasser, Shama (CDC/DDPHSS/CSELS/DSEPD)</dc:creator>
  <cp:lastModifiedBy>Miller, Maureen J. (CDC/DDID/NCEZID/DHCPP)</cp:lastModifiedBy>
  <cp:revision>17</cp:revision>
  <dcterms:created xsi:type="dcterms:W3CDTF">2022-10-17T21:33:09Z</dcterms:created>
  <dcterms:modified xsi:type="dcterms:W3CDTF">2022-10-21T14:21:50Z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2022-10-17T21:33:57Z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9b2073f3-2c0c-412c-bcc8-bdc0808ecf9f</vt:lpwstr>
  </property>
  <property fmtid="{D5CDD505-2E9C-101B-9397-08002B2CF9AE}" pid="8" name="MSIP_Label_8af03ff0-41c5-4c41-b55e-fabb8fae94be_ContentBits">
    <vt:lpwstr>0</vt:lpwstr>
  </property>
</Properties>
</file>