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54" autoAdjust="0"/>
    <p:restoredTop sz="96471" autoAdjust="0"/>
  </p:normalViewPr>
  <p:slideViewPr>
    <p:cSldViewPr snapToGrid="0">
      <p:cViewPr>
        <p:scale>
          <a:sx n="88" d="100"/>
          <a:sy n="88" d="100"/>
        </p:scale>
        <p:origin x="1295" y="-521"/>
      </p:cViewPr>
      <p:guideLst>
        <p:guide orient="horz" pos="218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cdc.gov\project\CCEHIP_NCEH_DLS_NBB_WSML\Folate%20LCMSMS\FOL_Studies\2017-0022%20WB%20vs%20RBC%20folate%20forms\LCMS%20Data%20(1wk-24%20mo)\Data%20analyses\Nonmethyl%20folate\RBF%20NMT%20(Trd-SLS%20data_1wk-24%20mo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dc.gov\project\CCEHIP_NCEH_DLS_NBB_WSML\Folate%20LCMSMS\FOL_Studies\2017-0022%20WB%20vs%20RBC%20folate%20forms\LCMS%20Data%20(1wk-24%20mo)\Data%20analyses\Nonmethyl%20folate\RBF%20NMT%20(Trd-SLS%20data_1wk-24%20mo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cdc.gov\project\CCEHIP_NCEH_DLS_NBB_WSML\Folate%20LCMSMS\FOL_Studies\2017-0022%20WB%20vs%20RBC%20folate%20forms\LCMS%20Data%20(1wk-24%20mo)\Data%20analyses\Nonmethyl%20folate\RBF%20NMT%20(Trd-SLS%20data_1wk-24%20mo)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cdc.gov\project\CCEHIP_NCEH_DLS_NBB_WSML\Folate%20LCMSMS\FOL_Studies\2017-0022%20WB%20vs%20RBC%20folate%20forms\LCMS%20Data%20(1wk-24%20mo)\Data%20analyses\Nonmethyl%20folate\RBF%20NMT%20(Trd-SLS%20data_1wk-24%20mo)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cdc.gov\project\CCEHIP_NCEH_DLS_NBB_WSML\Folate%20LCMSMS\FOL_Studies\2017-0022%20WB%20vs%20RBC%20folate%20forms\LCMS%20Data%20(1wk-24%20mo)\Data%20analyses\Nonmethyl%20folate\RBF%20NMT%20(Trd-SLS%20data_1wk-24%20mo)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cdc.gov\project\CCEHIP_NCEH_DLS_NBB_WSML\Folate%20LCMSMS\FOL_Studies\2017-0022%20WB%20vs%20RBC%20folate%20forms\LCMS%20Data%20(1wk-24%20mo)\Data%20analyses\Nonmethyl%20folate\RBF%20NMT%20(Trd-SLS%20data_1wk-24%20mo)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cdc.gov\project\CCEHIP_NCEH_DLS_NBB_WSML\Folate%20LCMSMS\FOL_Studies\2017-0022%20WB%20vs%20RBC%20folate%20forms\LCMS%20Data%20(1wk-24%20mo)\Data%20analyses\Nonmethyl%20folate\RBF%20NMT%20(Trd-SLS%20data_1wk-24%20mo)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cdc.gov\project\CCEHIP_NCEH_DLS_NBB_WSML\Folate%20LCMSMS\FOL_Studies\2017-0022%20WB%20vs%20RBC%20folate%20forms\LCMS%20Data%20(1wk-24%20mo)\Data%20analyses\Nonmethyl%20folate\RBF%20NMT%20(Trd-SLS%20data_1wk-24%20mo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678546398707315"/>
          <c:y val="5.2937108230050607E-2"/>
          <c:w val="0.65401567483531808"/>
          <c:h val="0.77086406200256885"/>
        </c:manualLayout>
      </c:layout>
      <c:scatterChart>
        <c:scatterStyle val="lineMarker"/>
        <c:varyColors val="0"/>
        <c:ser>
          <c:idx val="0"/>
          <c:order val="0"/>
          <c:tx>
            <c:v/>
          </c:tx>
          <c:spPr>
            <a:ln w="19050">
              <a:noFill/>
            </a:ln>
          </c:spPr>
          <c:marker>
            <c:symbol val="none"/>
          </c:marker>
          <c:smooth val="0"/>
          <c:extLst>
            <c:ext xmlns:c16="http://schemas.microsoft.com/office/drawing/2014/chart" uri="{C3380CC4-5D6E-409C-BE32-E72D297353CC}">
              <c16:uniqueId val="{00000000-C8F8-4E52-8EA9-22E930A5356E}"/>
            </c:ext>
          </c:extLst>
        </c:ser>
        <c:ser>
          <c:idx val="1"/>
          <c:order val="1"/>
          <c:tx>
            <c:v>Identity</c:v>
          </c:tx>
          <c:spPr>
            <a:ln w="12700">
              <a:solidFill>
                <a:srgbClr val="B0B0B0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5875">
                <a:solidFill>
                  <a:srgbClr val="FF0000"/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5-C8F8-4E52-8EA9-22E930A5356E}"/>
              </c:ext>
            </c:extLst>
          </c:dPt>
          <c:xVal>
            <c:numRef>
              <c:f>'Dem(Tr) 3mo'!$KO$1:$KO$2</c:f>
              <c:numCache>
                <c:formatCode>General</c:formatCode>
                <c:ptCount val="2"/>
                <c:pt idx="0">
                  <c:v>0</c:v>
                </c:pt>
                <c:pt idx="1">
                  <c:v>450</c:v>
                </c:pt>
              </c:numCache>
            </c:numRef>
          </c:xVal>
          <c:yVal>
            <c:numRef>
              <c:f>'Dem(Tr) 3mo'!$KO$3:$KO$4</c:f>
              <c:numCache>
                <c:formatCode>General</c:formatCode>
                <c:ptCount val="2"/>
                <c:pt idx="0">
                  <c:v>0</c:v>
                </c:pt>
                <c:pt idx="1">
                  <c:v>450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8F8-4E52-8EA9-22E930A5356E}"/>
            </c:ext>
          </c:extLst>
        </c:ser>
        <c:ser>
          <c:idx val="2"/>
          <c:order val="2"/>
          <c:tx>
            <c:v/>
          </c:tx>
          <c:spPr>
            <a:ln w="19050">
              <a:noFill/>
            </a:ln>
          </c:spPr>
          <c:marker>
            <c:symbol val="square"/>
            <c:size val="4"/>
            <c:spPr>
              <a:solidFill>
                <a:schemeClr val="tx1">
                  <a:alpha val="75000"/>
                </a:schemeClr>
              </a:solidFill>
              <a:ln w="6350">
                <a:noFill/>
              </a:ln>
            </c:spPr>
          </c:marker>
          <c:xVal>
            <c:numRef>
              <c:f>'Dem(Tr) 3mo'!$KO$5:$KO$64</c:f>
              <c:numCache>
                <c:formatCode>General</c:formatCode>
                <c:ptCount val="60"/>
                <c:pt idx="0">
                  <c:v>20.313893750000002</c:v>
                </c:pt>
                <c:pt idx="1">
                  <c:v>43.347216739130438</c:v>
                </c:pt>
                <c:pt idx="2">
                  <c:v>208.67476272727274</c:v>
                </c:pt>
                <c:pt idx="3">
                  <c:v>26.029929444444445</c:v>
                </c:pt>
                <c:pt idx="4">
                  <c:v>30.996877499999997</c:v>
                </c:pt>
                <c:pt idx="5">
                  <c:v>28.493340983146062</c:v>
                </c:pt>
                <c:pt idx="6">
                  <c:v>206.81164166666665</c:v>
                </c:pt>
                <c:pt idx="7">
                  <c:v>74.904528749999983</c:v>
                </c:pt>
                <c:pt idx="8">
                  <c:v>22.596381578947369</c:v>
                </c:pt>
                <c:pt idx="9">
                  <c:v>25.000901162790701</c:v>
                </c:pt>
                <c:pt idx="10">
                  <c:v>18.414305555555554</c:v>
                </c:pt>
                <c:pt idx="11">
                  <c:v>28.172666666666668</c:v>
                </c:pt>
                <c:pt idx="12">
                  <c:v>422.03424999999999</c:v>
                </c:pt>
                <c:pt idx="13">
                  <c:v>168.28238461538459</c:v>
                </c:pt>
                <c:pt idx="14">
                  <c:v>41.492715116279072</c:v>
                </c:pt>
                <c:pt idx="15">
                  <c:v>23.29555487804878</c:v>
                </c:pt>
                <c:pt idx="16">
                  <c:v>14.808345238095239</c:v>
                </c:pt>
                <c:pt idx="17">
                  <c:v>40.942305555555549</c:v>
                </c:pt>
                <c:pt idx="18">
                  <c:v>34.959124999999993</c:v>
                </c:pt>
                <c:pt idx="19">
                  <c:v>18.759013513513512</c:v>
                </c:pt>
                <c:pt idx="20">
                  <c:v>18.686785714285715</c:v>
                </c:pt>
                <c:pt idx="21">
                  <c:v>19.621999999999996</c:v>
                </c:pt>
                <c:pt idx="22">
                  <c:v>23.271676829268291</c:v>
                </c:pt>
                <c:pt idx="23">
                  <c:v>24.241250000000001</c:v>
                </c:pt>
                <c:pt idx="24">
                  <c:v>15.613260869565217</c:v>
                </c:pt>
                <c:pt idx="25">
                  <c:v>22.397897435897434</c:v>
                </c:pt>
                <c:pt idx="26">
                  <c:v>20.211224358974359</c:v>
                </c:pt>
                <c:pt idx="27">
                  <c:v>21.368625000000002</c:v>
                </c:pt>
                <c:pt idx="28">
                  <c:v>26.096211538461539</c:v>
                </c:pt>
                <c:pt idx="29">
                  <c:v>16.22475</c:v>
                </c:pt>
                <c:pt idx="30">
                  <c:v>26.896500000000003</c:v>
                </c:pt>
                <c:pt idx="31">
                  <c:v>18.075460526315791</c:v>
                </c:pt>
                <c:pt idx="32">
                  <c:v>21.102499999999996</c:v>
                </c:pt>
                <c:pt idx="33">
                  <c:v>63.849024390243905</c:v>
                </c:pt>
                <c:pt idx="34">
                  <c:v>22.446979166666665</c:v>
                </c:pt>
                <c:pt idx="35">
                  <c:v>24.162875</c:v>
                </c:pt>
                <c:pt idx="36">
                  <c:v>36.112021739130441</c:v>
                </c:pt>
                <c:pt idx="37">
                  <c:v>202.13825</c:v>
                </c:pt>
                <c:pt idx="38">
                  <c:v>107.77587359550563</c:v>
                </c:pt>
                <c:pt idx="39">
                  <c:v>45.697975609756107</c:v>
                </c:pt>
                <c:pt idx="40">
                  <c:v>36.660780612244892</c:v>
                </c:pt>
                <c:pt idx="41">
                  <c:v>26.144750000000005</c:v>
                </c:pt>
                <c:pt idx="42">
                  <c:v>303.63411111111111</c:v>
                </c:pt>
                <c:pt idx="43">
                  <c:v>20.389891304347827</c:v>
                </c:pt>
                <c:pt idx="44">
                  <c:v>92.381361111111104</c:v>
                </c:pt>
                <c:pt idx="45">
                  <c:v>37.595088235294106</c:v>
                </c:pt>
                <c:pt idx="46">
                  <c:v>24.47378947368421</c:v>
                </c:pt>
                <c:pt idx="47">
                  <c:v>39.078040123456788</c:v>
                </c:pt>
                <c:pt idx="48">
                  <c:v>74.723250000000007</c:v>
                </c:pt>
                <c:pt idx="49">
                  <c:v>30.35328947368421</c:v>
                </c:pt>
                <c:pt idx="50">
                  <c:v>29.336124999999999</c:v>
                </c:pt>
                <c:pt idx="51">
                  <c:v>29.768139534883723</c:v>
                </c:pt>
                <c:pt idx="52">
                  <c:v>18.160581395348835</c:v>
                </c:pt>
                <c:pt idx="53">
                  <c:v>24.169444444444441</c:v>
                </c:pt>
                <c:pt idx="54">
                  <c:v>23.77358695652174</c:v>
                </c:pt>
                <c:pt idx="55">
                  <c:v>16.282000000000004</c:v>
                </c:pt>
                <c:pt idx="56">
                  <c:v>29.989861111111107</c:v>
                </c:pt>
                <c:pt idx="57">
                  <c:v>23.391249999999999</c:v>
                </c:pt>
                <c:pt idx="58">
                  <c:v>18.827346938775509</c:v>
                </c:pt>
                <c:pt idx="59">
                  <c:v>21.688015957446812</c:v>
                </c:pt>
              </c:numCache>
            </c:numRef>
          </c:xVal>
          <c:yVal>
            <c:numRef>
              <c:f>'Dem(Tr) 3mo'!$KO$65:$KO$124</c:f>
              <c:numCache>
                <c:formatCode>General</c:formatCode>
                <c:ptCount val="60"/>
                <c:pt idx="0">
                  <c:v>22.394887499999999</c:v>
                </c:pt>
                <c:pt idx="1">
                  <c:v>44.707570000000004</c:v>
                </c:pt>
                <c:pt idx="2">
                  <c:v>207.2518877272727</c:v>
                </c:pt>
                <c:pt idx="3">
                  <c:v>28.872451666666667</c:v>
                </c:pt>
                <c:pt idx="4">
                  <c:v>31.636252500000005</c:v>
                </c:pt>
                <c:pt idx="5">
                  <c:v>29.222739859550561</c:v>
                </c:pt>
                <c:pt idx="6">
                  <c:v>208.51175277777779</c:v>
                </c:pt>
                <c:pt idx="7">
                  <c:v>72.841409999999996</c:v>
                </c:pt>
                <c:pt idx="8">
                  <c:v>27.985078947368422</c:v>
                </c:pt>
                <c:pt idx="9">
                  <c:v>28.222494186046507</c:v>
                </c:pt>
                <c:pt idx="10">
                  <c:v>22.166955555555557</c:v>
                </c:pt>
                <c:pt idx="11">
                  <c:v>32.3477013888889</c:v>
                </c:pt>
                <c:pt idx="12">
                  <c:v>439.03468125000001</c:v>
                </c:pt>
                <c:pt idx="13">
                  <c:v>179.06224358974359</c:v>
                </c:pt>
                <c:pt idx="14">
                  <c:v>44.256465116279067</c:v>
                </c:pt>
                <c:pt idx="15">
                  <c:v>30.110121951219515</c:v>
                </c:pt>
                <c:pt idx="16">
                  <c:v>17.694928571428569</c:v>
                </c:pt>
                <c:pt idx="17">
                  <c:v>44.394655555555552</c:v>
                </c:pt>
                <c:pt idx="18">
                  <c:v>44.961424999999998</c:v>
                </c:pt>
                <c:pt idx="19">
                  <c:v>19.390472972972972</c:v>
                </c:pt>
                <c:pt idx="20">
                  <c:v>21.12269642857143</c:v>
                </c:pt>
                <c:pt idx="21">
                  <c:v>19.961374999999997</c:v>
                </c:pt>
                <c:pt idx="22">
                  <c:v>23.753128048780486</c:v>
                </c:pt>
                <c:pt idx="23">
                  <c:v>25.028643750000001</c:v>
                </c:pt>
                <c:pt idx="24">
                  <c:v>16.425646739130435</c:v>
                </c:pt>
                <c:pt idx="25">
                  <c:v>24.233205128205128</c:v>
                </c:pt>
                <c:pt idx="26">
                  <c:v>19.631538461538462</c:v>
                </c:pt>
                <c:pt idx="27">
                  <c:v>18.52093125</c:v>
                </c:pt>
                <c:pt idx="28">
                  <c:v>25.610237179487175</c:v>
                </c:pt>
                <c:pt idx="29">
                  <c:v>15.933525000000001</c:v>
                </c:pt>
                <c:pt idx="30">
                  <c:v>25.268293749999994</c:v>
                </c:pt>
                <c:pt idx="31">
                  <c:v>16.392171052631582</c:v>
                </c:pt>
                <c:pt idx="32">
                  <c:v>17.540562499999997</c:v>
                </c:pt>
                <c:pt idx="33">
                  <c:v>58.372365853658536</c:v>
                </c:pt>
                <c:pt idx="34">
                  <c:v>20.656557291666665</c:v>
                </c:pt>
                <c:pt idx="35">
                  <c:v>22.43456875</c:v>
                </c:pt>
                <c:pt idx="36">
                  <c:v>34.656972826086957</c:v>
                </c:pt>
                <c:pt idx="37">
                  <c:v>192.58736249999998</c:v>
                </c:pt>
                <c:pt idx="38">
                  <c:v>106.54733426966294</c:v>
                </c:pt>
                <c:pt idx="39">
                  <c:v>42.327012195121952</c:v>
                </c:pt>
                <c:pt idx="40">
                  <c:v>34.25627040816326</c:v>
                </c:pt>
                <c:pt idx="41">
                  <c:v>25.450375000000001</c:v>
                </c:pt>
                <c:pt idx="42">
                  <c:v>280.25521527777778</c:v>
                </c:pt>
                <c:pt idx="43">
                  <c:v>19.560527173913041</c:v>
                </c:pt>
                <c:pt idx="44">
                  <c:v>86.24397222222224</c:v>
                </c:pt>
                <c:pt idx="45">
                  <c:v>40.055205882352951</c:v>
                </c:pt>
                <c:pt idx="46">
                  <c:v>24.533073684210525</c:v>
                </c:pt>
                <c:pt idx="47">
                  <c:v>39.432348765432096</c:v>
                </c:pt>
                <c:pt idx="48">
                  <c:v>70.796469999999999</c:v>
                </c:pt>
                <c:pt idx="49">
                  <c:v>26.666769736842106</c:v>
                </c:pt>
                <c:pt idx="50">
                  <c:v>25.929631249999996</c:v>
                </c:pt>
                <c:pt idx="51">
                  <c:v>25.704790697674415</c:v>
                </c:pt>
                <c:pt idx="52">
                  <c:v>15.118761627906975</c:v>
                </c:pt>
                <c:pt idx="53">
                  <c:v>22.840338888888891</c:v>
                </c:pt>
                <c:pt idx="54">
                  <c:v>21.405358695652172</c:v>
                </c:pt>
                <c:pt idx="55">
                  <c:v>16.516189999999998</c:v>
                </c:pt>
                <c:pt idx="56">
                  <c:v>23.769437500000006</c:v>
                </c:pt>
                <c:pt idx="57">
                  <c:v>24.405793749999997</c:v>
                </c:pt>
                <c:pt idx="58">
                  <c:v>17.246377551020409</c:v>
                </c:pt>
                <c:pt idx="59">
                  <c:v>20.084882978723407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C8F8-4E52-8EA9-22E930A5356E}"/>
            </c:ext>
          </c:extLst>
        </c:ser>
        <c:ser>
          <c:idx val="3"/>
          <c:order val="3"/>
          <c:tx>
            <c:v>Weighted Deming fit
(y = -0.1183 + 1.002 x)</c:v>
          </c:tx>
          <c:spPr>
            <a:ln w="15875">
              <a:solidFill>
                <a:schemeClr val="tx1"/>
              </a:solidFill>
              <a:prstDash val="solid"/>
            </a:ln>
          </c:spPr>
          <c:marker>
            <c:symbol val="none"/>
          </c:marker>
          <c:xVal>
            <c:numRef>
              <c:f>'Dem(Tr) 3mo'!$KO$125:$KO$126</c:f>
              <c:numCache>
                <c:formatCode>General</c:formatCode>
                <c:ptCount val="2"/>
                <c:pt idx="0">
                  <c:v>14.808345238095239</c:v>
                </c:pt>
                <c:pt idx="1">
                  <c:v>422.03424999999999</c:v>
                </c:pt>
              </c:numCache>
            </c:numRef>
          </c:xVal>
          <c:yVal>
            <c:numRef>
              <c:f>'Dem(Tr) 3mo'!$KO$127:$KO$128</c:f>
              <c:numCache>
                <c:formatCode>General</c:formatCode>
                <c:ptCount val="2"/>
                <c:pt idx="0">
                  <c:v>14.719678587582441</c:v>
                </c:pt>
                <c:pt idx="1">
                  <c:v>422.7596508917303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C8F8-4E52-8EA9-22E930A535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5652431"/>
        <c:axId val="793649999"/>
      </c:scatterChart>
      <c:valAx>
        <c:axId val="675652431"/>
        <c:scaling>
          <c:orientation val="minMax"/>
          <c:max val="5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000" b="0" i="0">
                    <a:latin typeface="Calibri"/>
                    <a:ea typeface="Calibri"/>
                    <a:cs typeface="Calibri"/>
                  </a:defRPr>
                </a:pPr>
                <a:r>
                  <a:rPr lang="en-US" b="1" dirty="0"/>
                  <a:t>3 </a:t>
                </a:r>
                <a:r>
                  <a:rPr lang="en-US" b="1" dirty="0" err="1"/>
                  <a:t>mo</a:t>
                </a:r>
                <a:r>
                  <a:rPr lang="en-US" b="1" dirty="0"/>
                  <a:t> </a:t>
                </a:r>
                <a:r>
                  <a:rPr lang="en-US" b="1" i="1" dirty="0"/>
                  <a:t>vs</a:t>
                </a:r>
                <a:r>
                  <a:rPr lang="en-US" b="1" dirty="0"/>
                  <a:t> Baseline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36041047728256231"/>
              <c:y val="0.909657602669799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793649999"/>
        <c:crosses val="min"/>
        <c:crossBetween val="midCat"/>
        <c:majorUnit val="100"/>
        <c:minorUnit val="50"/>
      </c:valAx>
      <c:valAx>
        <c:axId val="793649999"/>
        <c:scaling>
          <c:orientation val="minMax"/>
          <c:max val="500"/>
          <c:min val="0"/>
        </c:scaling>
        <c:delete val="0"/>
        <c:axPos val="l"/>
        <c:title>
          <c:tx>
            <c:rich>
              <a:bodyPr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0" i="0" u="none" strike="noStrike" kern="1200" baseline="0">
                    <a:solidFill>
                      <a:prstClr val="black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 sz="1000" b="1" i="0" baseline="0" dirty="0">
                    <a:effectLst/>
                  </a:rPr>
                  <a:t>Non-methyl </a:t>
                </a:r>
                <a:r>
                  <a:rPr lang="en-US" sz="1000" b="1" i="0" baseline="0" dirty="0" err="1">
                    <a:effectLst/>
                  </a:rPr>
                  <a:t>folate</a:t>
                </a:r>
                <a:r>
                  <a:rPr lang="en-US" sz="1000" b="1" i="0" baseline="-25000" dirty="0" err="1">
                    <a:effectLst/>
                  </a:rPr>
                  <a:t>WB</a:t>
                </a:r>
                <a:r>
                  <a:rPr lang="en-US" sz="1000" b="1" i="0" baseline="-25000" dirty="0">
                    <a:effectLst/>
                  </a:rPr>
                  <a:t>-Lys,</a:t>
                </a:r>
                <a:r>
                  <a:rPr lang="en-US" sz="1000" b="1" i="0" baseline="0" dirty="0">
                    <a:effectLst/>
                  </a:rPr>
                  <a:t> (nmol/L)</a:t>
                </a:r>
                <a:endParaRPr lang="en-US" sz="1000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1.8504406817198317E-2"/>
              <c:y val="3.6504671050464912E-2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75652431"/>
        <c:crosses val="min"/>
        <c:crossBetween val="midCat"/>
        <c:majorUnit val="100"/>
        <c:minorUnit val="50"/>
      </c:valAx>
    </c:plotArea>
    <c:plotVisOnly val="0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ln w="12700">
      <a:noFill/>
      <a:prstDash val="solid"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878395879390484"/>
          <c:y val="3.0529396497883665E-2"/>
          <c:w val="0.74817031839082748"/>
          <c:h val="0.76916178632529886"/>
        </c:manualLayout>
      </c:layout>
      <c:scatterChart>
        <c:scatterStyle val="lineMarker"/>
        <c:varyColors val="0"/>
        <c:ser>
          <c:idx val="0"/>
          <c:order val="0"/>
          <c:tx>
            <c:v/>
          </c:tx>
          <c:spPr>
            <a:ln w="19050">
              <a:noFill/>
            </a:ln>
          </c:spPr>
          <c:marker>
            <c:symbol val="none"/>
          </c:marker>
          <c:smooth val="0"/>
          <c:extLst>
            <c:ext xmlns:c16="http://schemas.microsoft.com/office/drawing/2014/chart" uri="{C3380CC4-5D6E-409C-BE32-E72D297353CC}">
              <c16:uniqueId val="{00000000-9D77-4577-B10F-3825EF9D6BA3}"/>
            </c:ext>
          </c:extLst>
        </c:ser>
        <c:ser>
          <c:idx val="1"/>
          <c:order val="1"/>
          <c:tx>
            <c:v>Identity</c:v>
          </c:tx>
          <c:spPr>
            <a:ln w="12700">
              <a:solidFill>
                <a:srgbClr val="B0B0B0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5875">
                <a:solidFill>
                  <a:srgbClr val="FF0000"/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6-9D77-4577-B10F-3825EF9D6BA3}"/>
              </c:ext>
            </c:extLst>
          </c:dPt>
          <c:xVal>
            <c:numRef>
              <c:f>'Dem(Tr)6mo'!$KO$1:$KO$2</c:f>
              <c:numCache>
                <c:formatCode>General</c:formatCode>
                <c:ptCount val="2"/>
                <c:pt idx="0">
                  <c:v>0</c:v>
                </c:pt>
                <c:pt idx="1">
                  <c:v>450</c:v>
                </c:pt>
              </c:numCache>
            </c:numRef>
          </c:xVal>
          <c:yVal>
            <c:numRef>
              <c:f>'Dem(Tr)6mo'!$KO$3:$KO$4</c:f>
              <c:numCache>
                <c:formatCode>General</c:formatCode>
                <c:ptCount val="2"/>
                <c:pt idx="0">
                  <c:v>0</c:v>
                </c:pt>
                <c:pt idx="1">
                  <c:v>450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D77-4577-B10F-3825EF9D6BA3}"/>
            </c:ext>
          </c:extLst>
        </c:ser>
        <c:ser>
          <c:idx val="2"/>
          <c:order val="2"/>
          <c:tx>
            <c:v/>
          </c:tx>
          <c:spPr>
            <a:ln w="19050">
              <a:noFill/>
            </a:ln>
          </c:spPr>
          <c:marker>
            <c:symbol val="square"/>
            <c:size val="4"/>
            <c:spPr>
              <a:solidFill>
                <a:schemeClr val="tx1">
                  <a:alpha val="75000"/>
                </a:schemeClr>
              </a:solidFill>
              <a:ln w="6350">
                <a:noFill/>
              </a:ln>
            </c:spPr>
          </c:marker>
          <c:xVal>
            <c:numRef>
              <c:f>'Dem(Tr)6mo'!$KO$5:$KO$64</c:f>
              <c:numCache>
                <c:formatCode>General</c:formatCode>
                <c:ptCount val="60"/>
                <c:pt idx="0">
                  <c:v>20.313893750000002</c:v>
                </c:pt>
                <c:pt idx="1">
                  <c:v>43.347216739130438</c:v>
                </c:pt>
                <c:pt idx="2">
                  <c:v>208.67476272727274</c:v>
                </c:pt>
                <c:pt idx="3">
                  <c:v>26.029929444444445</c:v>
                </c:pt>
                <c:pt idx="4">
                  <c:v>30.996877499999997</c:v>
                </c:pt>
                <c:pt idx="5">
                  <c:v>28.493340983146062</c:v>
                </c:pt>
                <c:pt idx="6">
                  <c:v>206.81164166666665</c:v>
                </c:pt>
                <c:pt idx="7">
                  <c:v>74.904528749999983</c:v>
                </c:pt>
                <c:pt idx="8">
                  <c:v>22.596381578947369</c:v>
                </c:pt>
                <c:pt idx="9">
                  <c:v>25.000901162790701</c:v>
                </c:pt>
                <c:pt idx="10">
                  <c:v>18.414305555555554</c:v>
                </c:pt>
                <c:pt idx="11">
                  <c:v>28.172666666666668</c:v>
                </c:pt>
                <c:pt idx="12">
                  <c:v>422.03424999999999</c:v>
                </c:pt>
                <c:pt idx="13">
                  <c:v>168.28238461538459</c:v>
                </c:pt>
                <c:pt idx="14">
                  <c:v>41.492715116279072</c:v>
                </c:pt>
                <c:pt idx="15">
                  <c:v>23.29555487804878</c:v>
                </c:pt>
                <c:pt idx="16">
                  <c:v>14.808345238095239</c:v>
                </c:pt>
                <c:pt idx="17">
                  <c:v>40.942305555555549</c:v>
                </c:pt>
                <c:pt idx="18">
                  <c:v>34.959124999999993</c:v>
                </c:pt>
                <c:pt idx="19">
                  <c:v>18.759013513513512</c:v>
                </c:pt>
                <c:pt idx="20">
                  <c:v>18.686785714285715</c:v>
                </c:pt>
                <c:pt idx="21">
                  <c:v>19.621999999999996</c:v>
                </c:pt>
                <c:pt idx="22">
                  <c:v>23.271676829268291</c:v>
                </c:pt>
                <c:pt idx="23">
                  <c:v>24.241250000000001</c:v>
                </c:pt>
                <c:pt idx="24">
                  <c:v>15.613260869565217</c:v>
                </c:pt>
                <c:pt idx="25">
                  <c:v>22.397897435897434</c:v>
                </c:pt>
                <c:pt idx="26">
                  <c:v>20.211224358974359</c:v>
                </c:pt>
                <c:pt idx="27">
                  <c:v>21.368625000000002</c:v>
                </c:pt>
                <c:pt idx="28">
                  <c:v>26.096211538461539</c:v>
                </c:pt>
                <c:pt idx="29">
                  <c:v>16.22475</c:v>
                </c:pt>
                <c:pt idx="30">
                  <c:v>26.896500000000003</c:v>
                </c:pt>
                <c:pt idx="31">
                  <c:v>18.075460526315791</c:v>
                </c:pt>
                <c:pt idx="32">
                  <c:v>21.102499999999996</c:v>
                </c:pt>
                <c:pt idx="33">
                  <c:v>63.849024390243905</c:v>
                </c:pt>
                <c:pt idx="34">
                  <c:v>22.446979166666665</c:v>
                </c:pt>
                <c:pt idx="35">
                  <c:v>24.162875</c:v>
                </c:pt>
                <c:pt idx="36">
                  <c:v>36.112021739130441</c:v>
                </c:pt>
                <c:pt idx="37">
                  <c:v>202.13825</c:v>
                </c:pt>
                <c:pt idx="38">
                  <c:v>107.77587359550563</c:v>
                </c:pt>
                <c:pt idx="39">
                  <c:v>45.697975609756107</c:v>
                </c:pt>
                <c:pt idx="40">
                  <c:v>36.660780612244892</c:v>
                </c:pt>
                <c:pt idx="41">
                  <c:v>26.144750000000005</c:v>
                </c:pt>
                <c:pt idx="42">
                  <c:v>303.63411111111111</c:v>
                </c:pt>
                <c:pt idx="43">
                  <c:v>20.389891304347827</c:v>
                </c:pt>
                <c:pt idx="44">
                  <c:v>92.381361111111104</c:v>
                </c:pt>
                <c:pt idx="45">
                  <c:v>37.595088235294106</c:v>
                </c:pt>
                <c:pt idx="46">
                  <c:v>24.47378947368421</c:v>
                </c:pt>
                <c:pt idx="47">
                  <c:v>39.078040123456788</c:v>
                </c:pt>
                <c:pt idx="48">
                  <c:v>74.723250000000007</c:v>
                </c:pt>
                <c:pt idx="49">
                  <c:v>30.35328947368421</c:v>
                </c:pt>
                <c:pt idx="50">
                  <c:v>29.336124999999999</c:v>
                </c:pt>
                <c:pt idx="51">
                  <c:v>29.768139534883723</c:v>
                </c:pt>
                <c:pt idx="52">
                  <c:v>18.160581395348835</c:v>
                </c:pt>
                <c:pt idx="53">
                  <c:v>24.169444444444441</c:v>
                </c:pt>
                <c:pt idx="54">
                  <c:v>23.77358695652174</c:v>
                </c:pt>
                <c:pt idx="55">
                  <c:v>16.282000000000004</c:v>
                </c:pt>
                <c:pt idx="56">
                  <c:v>29.989861111111107</c:v>
                </c:pt>
                <c:pt idx="57">
                  <c:v>23.391249999999999</c:v>
                </c:pt>
                <c:pt idx="58">
                  <c:v>18.827346938775509</c:v>
                </c:pt>
                <c:pt idx="59">
                  <c:v>21.688015957446812</c:v>
                </c:pt>
              </c:numCache>
            </c:numRef>
          </c:xVal>
          <c:yVal>
            <c:numRef>
              <c:f>'Dem(Tr)6mo'!$KO$65:$KO$124</c:f>
              <c:numCache>
                <c:formatCode>General</c:formatCode>
                <c:ptCount val="60"/>
                <c:pt idx="0">
                  <c:v>18.666712499999996</c:v>
                </c:pt>
                <c:pt idx="1">
                  <c:v>41.225890652173909</c:v>
                </c:pt>
                <c:pt idx="2">
                  <c:v>204.50107522727271</c:v>
                </c:pt>
                <c:pt idx="3">
                  <c:v>23.981729444444444</c:v>
                </c:pt>
                <c:pt idx="4">
                  <c:v>29.562367499999997</c:v>
                </c:pt>
                <c:pt idx="5">
                  <c:v>26.362801657303368</c:v>
                </c:pt>
                <c:pt idx="6">
                  <c:v>209.9038027777778</c:v>
                </c:pt>
                <c:pt idx="7">
                  <c:v>71.687647499999983</c:v>
                </c:pt>
                <c:pt idx="8">
                  <c:v>25.46680263157895</c:v>
                </c:pt>
                <c:pt idx="9">
                  <c:v>24.76932558139535</c:v>
                </c:pt>
                <c:pt idx="10">
                  <c:v>20.231383333333333</c:v>
                </c:pt>
                <c:pt idx="11">
                  <c:v>28.553923611111117</c:v>
                </c:pt>
                <c:pt idx="12">
                  <c:v>434.50859374999999</c:v>
                </c:pt>
                <c:pt idx="13">
                  <c:v>172.8418846153846</c:v>
                </c:pt>
                <c:pt idx="14">
                  <c:v>41.995709302325579</c:v>
                </c:pt>
                <c:pt idx="15">
                  <c:v>27.715945121951219</c:v>
                </c:pt>
                <c:pt idx="16">
                  <c:v>16.436410714285714</c:v>
                </c:pt>
                <c:pt idx="17">
                  <c:v>41.650094444444441</c:v>
                </c:pt>
                <c:pt idx="18">
                  <c:v>42.350437500000005</c:v>
                </c:pt>
                <c:pt idx="19">
                  <c:v>17.738243243243243</c:v>
                </c:pt>
                <c:pt idx="20">
                  <c:v>19.762690476190482</c:v>
                </c:pt>
                <c:pt idx="21">
                  <c:v>18.6520625</c:v>
                </c:pt>
                <c:pt idx="22">
                  <c:v>21.611012195121951</c:v>
                </c:pt>
                <c:pt idx="23">
                  <c:v>23.934831249999998</c:v>
                </c:pt>
                <c:pt idx="24">
                  <c:v>15.43666304347826</c:v>
                </c:pt>
                <c:pt idx="25">
                  <c:v>21.268352564102564</c:v>
                </c:pt>
                <c:pt idx="26">
                  <c:v>16.749467948717946</c:v>
                </c:pt>
                <c:pt idx="27">
                  <c:v>18.3074625</c:v>
                </c:pt>
                <c:pt idx="28">
                  <c:v>21.617801282051282</c:v>
                </c:pt>
                <c:pt idx="29">
                  <c:v>14.332268749999999</c:v>
                </c:pt>
                <c:pt idx="30">
                  <c:v>25.944381249999999</c:v>
                </c:pt>
                <c:pt idx="31">
                  <c:v>15.626802631578951</c:v>
                </c:pt>
                <c:pt idx="32">
                  <c:v>17.93649375</c:v>
                </c:pt>
                <c:pt idx="33">
                  <c:v>62.169176829268295</c:v>
                </c:pt>
                <c:pt idx="34">
                  <c:v>19.238703125000001</c:v>
                </c:pt>
                <c:pt idx="35">
                  <c:v>20.997074999999999</c:v>
                </c:pt>
                <c:pt idx="36">
                  <c:v>37.312815217391311</c:v>
                </c:pt>
                <c:pt idx="37">
                  <c:v>198.22163124999997</c:v>
                </c:pt>
                <c:pt idx="38">
                  <c:v>100.74174438202247</c:v>
                </c:pt>
                <c:pt idx="39">
                  <c:v>42.267652439024396</c:v>
                </c:pt>
                <c:pt idx="40">
                  <c:v>34.690994897959179</c:v>
                </c:pt>
                <c:pt idx="41">
                  <c:v>21.096643750000002</c:v>
                </c:pt>
                <c:pt idx="42">
                  <c:v>297.22561805555557</c:v>
                </c:pt>
                <c:pt idx="43">
                  <c:v>21.397048913043477</c:v>
                </c:pt>
                <c:pt idx="44">
                  <c:v>86.138738888888895</c:v>
                </c:pt>
                <c:pt idx="45">
                  <c:v>31.249624999999995</c:v>
                </c:pt>
                <c:pt idx="46">
                  <c:v>23.675478947368418</c:v>
                </c:pt>
                <c:pt idx="47">
                  <c:v>37.011533950617284</c:v>
                </c:pt>
                <c:pt idx="48">
                  <c:v>73.255685</c:v>
                </c:pt>
                <c:pt idx="49">
                  <c:v>26.028118421052636</c:v>
                </c:pt>
                <c:pt idx="50">
                  <c:v>22.771875000000001</c:v>
                </c:pt>
                <c:pt idx="51">
                  <c:v>23.582046511627905</c:v>
                </c:pt>
                <c:pt idx="52">
                  <c:v>12.813174418604651</c:v>
                </c:pt>
                <c:pt idx="53">
                  <c:v>21.111505555555553</c:v>
                </c:pt>
                <c:pt idx="54">
                  <c:v>19.107255434782608</c:v>
                </c:pt>
                <c:pt idx="55">
                  <c:v>14.829889999999999</c:v>
                </c:pt>
                <c:pt idx="56">
                  <c:v>18.795069444444447</c:v>
                </c:pt>
                <c:pt idx="57">
                  <c:v>22.139656250000005</c:v>
                </c:pt>
                <c:pt idx="58">
                  <c:v>13.657852040816328</c:v>
                </c:pt>
                <c:pt idx="59">
                  <c:v>15.074792553191489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9D77-4577-B10F-3825EF9D6BA3}"/>
            </c:ext>
          </c:extLst>
        </c:ser>
        <c:ser>
          <c:idx val="3"/>
          <c:order val="3"/>
          <c:tx>
            <c:v>Weighted Deming fit
(y = -2.274 + 1.009 x)</c:v>
          </c:tx>
          <c:spPr>
            <a:ln w="25400">
              <a:solidFill>
                <a:srgbClr val="E61C1B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5875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9D77-4577-B10F-3825EF9D6BA3}"/>
              </c:ext>
            </c:extLst>
          </c:dPt>
          <c:xVal>
            <c:numRef>
              <c:f>'Dem(Tr)6mo'!$KO$125:$KO$126</c:f>
              <c:numCache>
                <c:formatCode>General</c:formatCode>
                <c:ptCount val="2"/>
                <c:pt idx="0">
                  <c:v>14.808345238095239</c:v>
                </c:pt>
                <c:pt idx="1">
                  <c:v>422.03424999999999</c:v>
                </c:pt>
              </c:numCache>
            </c:numRef>
          </c:xVal>
          <c:yVal>
            <c:numRef>
              <c:f>'Dem(Tr)6mo'!$KO$127:$KO$128</c:f>
              <c:numCache>
                <c:formatCode>General</c:formatCode>
                <c:ptCount val="2"/>
                <c:pt idx="0">
                  <c:v>12.668694036686743</c:v>
                </c:pt>
                <c:pt idx="1">
                  <c:v>423.5877703287191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9D77-4577-B10F-3825EF9D6B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99306783"/>
        <c:axId val="665494767"/>
      </c:scatterChart>
      <c:valAx>
        <c:axId val="1299306783"/>
        <c:scaling>
          <c:orientation val="minMax"/>
          <c:max val="5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>
                    <a:latin typeface="Calibri"/>
                    <a:ea typeface="Calibri"/>
                    <a:cs typeface="Calibri"/>
                  </a:defRPr>
                </a:pPr>
                <a:r>
                  <a:rPr lang="en-US" b="1" dirty="0"/>
                  <a:t>6 </a:t>
                </a:r>
                <a:r>
                  <a:rPr lang="en-US" b="1" dirty="0" err="1"/>
                  <a:t>mo</a:t>
                </a:r>
                <a:r>
                  <a:rPr lang="en-US" b="1" dirty="0"/>
                  <a:t> </a:t>
                </a:r>
                <a:r>
                  <a:rPr lang="en-US" b="1" i="1" dirty="0"/>
                  <a:t>vs</a:t>
                </a:r>
                <a:r>
                  <a:rPr lang="en-US" b="1" dirty="0"/>
                  <a:t> Baseline</a:t>
                </a:r>
              </a:p>
            </c:rich>
          </c:tx>
          <c:layout>
            <c:manualLayout>
              <c:xMode val="edge"/>
              <c:yMode val="edge"/>
              <c:x val="0.28753922019481631"/>
              <c:y val="0.90640204792706036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65494767"/>
        <c:crosses val="min"/>
        <c:crossBetween val="midCat"/>
        <c:majorUnit val="100"/>
        <c:minorUnit val="50"/>
      </c:valAx>
      <c:valAx>
        <c:axId val="665494767"/>
        <c:scaling>
          <c:orientation val="minMax"/>
          <c:max val="500"/>
          <c:min val="0"/>
        </c:scaling>
        <c:delete val="0"/>
        <c:axPos val="l"/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299306783"/>
        <c:crosses val="min"/>
        <c:crossBetween val="midCat"/>
        <c:majorUnit val="100"/>
        <c:minorUnit val="50"/>
      </c:valAx>
    </c:plotArea>
    <c:plotVisOnly val="0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ln w="12700">
      <a:noFill/>
      <a:prstDash val="solid"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060704108319726"/>
          <c:y val="3.628446705332547E-2"/>
          <c:w val="0.75174866142883401"/>
          <c:h val="0.77643786909340529"/>
        </c:manualLayout>
      </c:layout>
      <c:scatterChart>
        <c:scatterStyle val="lineMarker"/>
        <c:varyColors val="0"/>
        <c:ser>
          <c:idx val="0"/>
          <c:order val="0"/>
          <c:tx>
            <c:v/>
          </c:tx>
          <c:spPr>
            <a:ln w="19050">
              <a:noFill/>
            </a:ln>
          </c:spPr>
          <c:marker>
            <c:symbol val="none"/>
          </c:marker>
          <c:smooth val="0"/>
          <c:extLst>
            <c:ext xmlns:c16="http://schemas.microsoft.com/office/drawing/2014/chart" uri="{C3380CC4-5D6E-409C-BE32-E72D297353CC}">
              <c16:uniqueId val="{00000000-F399-489E-A195-DADE4AE39D25}"/>
            </c:ext>
          </c:extLst>
        </c:ser>
        <c:ser>
          <c:idx val="1"/>
          <c:order val="1"/>
          <c:tx>
            <c:v>Identity</c:v>
          </c:tx>
          <c:spPr>
            <a:ln w="12700">
              <a:solidFill>
                <a:srgbClr val="B0B0B0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5875">
                <a:solidFill>
                  <a:srgbClr val="FF0000"/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6-F399-489E-A195-DADE4AE39D25}"/>
              </c:ext>
            </c:extLst>
          </c:dPt>
          <c:xVal>
            <c:numRef>
              <c:f>'Dem(Tr)12 mo'!$KO$1:$KO$2</c:f>
              <c:numCache>
                <c:formatCode>General</c:formatCode>
                <c:ptCount val="2"/>
                <c:pt idx="0">
                  <c:v>0</c:v>
                </c:pt>
                <c:pt idx="1">
                  <c:v>450</c:v>
                </c:pt>
              </c:numCache>
            </c:numRef>
          </c:xVal>
          <c:yVal>
            <c:numRef>
              <c:f>'Dem(Tr)12 mo'!$KO$3:$KO$4</c:f>
              <c:numCache>
                <c:formatCode>General</c:formatCode>
                <c:ptCount val="2"/>
                <c:pt idx="0">
                  <c:v>0</c:v>
                </c:pt>
                <c:pt idx="1">
                  <c:v>450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399-489E-A195-DADE4AE39D25}"/>
            </c:ext>
          </c:extLst>
        </c:ser>
        <c:ser>
          <c:idx val="2"/>
          <c:order val="2"/>
          <c:tx>
            <c:v/>
          </c:tx>
          <c:spPr>
            <a:ln w="19050">
              <a:noFill/>
            </a:ln>
          </c:spPr>
          <c:marker>
            <c:symbol val="square"/>
            <c:size val="4"/>
            <c:spPr>
              <a:solidFill>
                <a:schemeClr val="tx1">
                  <a:alpha val="75000"/>
                </a:schemeClr>
              </a:solidFill>
              <a:ln w="6350">
                <a:noFill/>
              </a:ln>
            </c:spPr>
          </c:marker>
          <c:xVal>
            <c:numRef>
              <c:f>'Dem(Tr)12 mo'!$KO$5:$KO$64</c:f>
              <c:numCache>
                <c:formatCode>General</c:formatCode>
                <c:ptCount val="60"/>
                <c:pt idx="0">
                  <c:v>20.313893750000002</c:v>
                </c:pt>
                <c:pt idx="1">
                  <c:v>43.347216739130438</c:v>
                </c:pt>
                <c:pt idx="2">
                  <c:v>208.67476272727274</c:v>
                </c:pt>
                <c:pt idx="3">
                  <c:v>26.029929444444445</c:v>
                </c:pt>
                <c:pt idx="4">
                  <c:v>30.996877499999997</c:v>
                </c:pt>
                <c:pt idx="5">
                  <c:v>28.493340983146062</c:v>
                </c:pt>
                <c:pt idx="6">
                  <c:v>206.81164166666665</c:v>
                </c:pt>
                <c:pt idx="7">
                  <c:v>74.904528749999983</c:v>
                </c:pt>
                <c:pt idx="8">
                  <c:v>22.596381578947369</c:v>
                </c:pt>
                <c:pt idx="9">
                  <c:v>25.000901162790701</c:v>
                </c:pt>
                <c:pt idx="10">
                  <c:v>18.414305555555554</c:v>
                </c:pt>
                <c:pt idx="11">
                  <c:v>28.172666666666668</c:v>
                </c:pt>
                <c:pt idx="12">
                  <c:v>422.03424999999999</c:v>
                </c:pt>
                <c:pt idx="13">
                  <c:v>168.28238461538459</c:v>
                </c:pt>
                <c:pt idx="14">
                  <c:v>41.492715116279072</c:v>
                </c:pt>
                <c:pt idx="15">
                  <c:v>23.29555487804878</c:v>
                </c:pt>
                <c:pt idx="16">
                  <c:v>14.808345238095239</c:v>
                </c:pt>
                <c:pt idx="17">
                  <c:v>40.942305555555549</c:v>
                </c:pt>
                <c:pt idx="18">
                  <c:v>34.959124999999993</c:v>
                </c:pt>
                <c:pt idx="19">
                  <c:v>18.759013513513512</c:v>
                </c:pt>
                <c:pt idx="20">
                  <c:v>18.686785714285715</c:v>
                </c:pt>
                <c:pt idx="21">
                  <c:v>19.621999999999996</c:v>
                </c:pt>
                <c:pt idx="22">
                  <c:v>23.271676829268291</c:v>
                </c:pt>
                <c:pt idx="23">
                  <c:v>24.241250000000001</c:v>
                </c:pt>
                <c:pt idx="24">
                  <c:v>15.613260869565217</c:v>
                </c:pt>
                <c:pt idx="25">
                  <c:v>22.397897435897434</c:v>
                </c:pt>
                <c:pt idx="26">
                  <c:v>20.211224358974359</c:v>
                </c:pt>
                <c:pt idx="27">
                  <c:v>21.368625000000002</c:v>
                </c:pt>
                <c:pt idx="28">
                  <c:v>26.096211538461539</c:v>
                </c:pt>
                <c:pt idx="29">
                  <c:v>16.22475</c:v>
                </c:pt>
                <c:pt idx="30">
                  <c:v>26.896500000000003</c:v>
                </c:pt>
                <c:pt idx="31">
                  <c:v>18.075460526315791</c:v>
                </c:pt>
                <c:pt idx="32">
                  <c:v>21.102499999999996</c:v>
                </c:pt>
                <c:pt idx="33">
                  <c:v>63.849024390243905</c:v>
                </c:pt>
                <c:pt idx="34">
                  <c:v>22.446979166666665</c:v>
                </c:pt>
                <c:pt idx="35">
                  <c:v>24.162875</c:v>
                </c:pt>
                <c:pt idx="36">
                  <c:v>36.112021739130441</c:v>
                </c:pt>
                <c:pt idx="37">
                  <c:v>202.13825</c:v>
                </c:pt>
                <c:pt idx="38">
                  <c:v>107.77587359550563</c:v>
                </c:pt>
                <c:pt idx="39">
                  <c:v>45.697975609756107</c:v>
                </c:pt>
                <c:pt idx="40">
                  <c:v>36.660780612244892</c:v>
                </c:pt>
                <c:pt idx="41">
                  <c:v>26.144750000000005</c:v>
                </c:pt>
                <c:pt idx="42">
                  <c:v>303.63411111111111</c:v>
                </c:pt>
                <c:pt idx="43">
                  <c:v>20.389891304347827</c:v>
                </c:pt>
                <c:pt idx="44">
                  <c:v>92.381361111111104</c:v>
                </c:pt>
                <c:pt idx="45">
                  <c:v>37.595088235294106</c:v>
                </c:pt>
                <c:pt idx="46">
                  <c:v>24.47378947368421</c:v>
                </c:pt>
                <c:pt idx="47">
                  <c:v>39.078040123456788</c:v>
                </c:pt>
                <c:pt idx="48">
                  <c:v>74.723250000000007</c:v>
                </c:pt>
                <c:pt idx="49">
                  <c:v>30.35328947368421</c:v>
                </c:pt>
                <c:pt idx="50">
                  <c:v>29.336124999999999</c:v>
                </c:pt>
                <c:pt idx="51">
                  <c:v>29.768139534883723</c:v>
                </c:pt>
                <c:pt idx="52">
                  <c:v>18.160581395348835</c:v>
                </c:pt>
                <c:pt idx="53">
                  <c:v>24.169444444444441</c:v>
                </c:pt>
                <c:pt idx="54">
                  <c:v>23.77358695652174</c:v>
                </c:pt>
                <c:pt idx="55">
                  <c:v>16.282000000000004</c:v>
                </c:pt>
                <c:pt idx="56">
                  <c:v>29.989861111111107</c:v>
                </c:pt>
                <c:pt idx="57">
                  <c:v>23.391249999999999</c:v>
                </c:pt>
                <c:pt idx="58">
                  <c:v>18.827346938775509</c:v>
                </c:pt>
                <c:pt idx="59">
                  <c:v>21.688015957446812</c:v>
                </c:pt>
              </c:numCache>
            </c:numRef>
          </c:xVal>
          <c:yVal>
            <c:numRef>
              <c:f>'Dem(Tr)12 mo'!$KO$65:$KO$124</c:f>
              <c:numCache>
                <c:formatCode>General</c:formatCode>
                <c:ptCount val="60"/>
                <c:pt idx="0">
                  <c:v>18.004443749999997</c:v>
                </c:pt>
                <c:pt idx="1">
                  <c:v>41.149966739130427</c:v>
                </c:pt>
                <c:pt idx="2">
                  <c:v>191.97263772727271</c:v>
                </c:pt>
                <c:pt idx="3">
                  <c:v>22.529546111111113</c:v>
                </c:pt>
                <c:pt idx="4">
                  <c:v>27.632582500000002</c:v>
                </c:pt>
                <c:pt idx="5">
                  <c:v>21.094975814606741</c:v>
                </c:pt>
                <c:pt idx="6">
                  <c:v>196.87277499999999</c:v>
                </c:pt>
                <c:pt idx="7">
                  <c:v>71.546710000000004</c:v>
                </c:pt>
                <c:pt idx="8">
                  <c:v>19.70396052631579</c:v>
                </c:pt>
                <c:pt idx="9">
                  <c:v>20.85396511627907</c:v>
                </c:pt>
                <c:pt idx="10">
                  <c:v>19.835811111111109</c:v>
                </c:pt>
                <c:pt idx="11">
                  <c:v>24.047361111111112</c:v>
                </c:pt>
                <c:pt idx="12">
                  <c:v>412.23703124999997</c:v>
                </c:pt>
                <c:pt idx="13">
                  <c:v>171.53535256410254</c:v>
                </c:pt>
                <c:pt idx="14">
                  <c:v>42.57199418604651</c:v>
                </c:pt>
                <c:pt idx="15">
                  <c:v>23.32426219512195</c:v>
                </c:pt>
                <c:pt idx="16">
                  <c:v>14.443053571428573</c:v>
                </c:pt>
                <c:pt idx="17">
                  <c:v>42.240733333333331</c:v>
                </c:pt>
                <c:pt idx="18">
                  <c:v>35.130243749999991</c:v>
                </c:pt>
                <c:pt idx="19">
                  <c:v>18.50846621621622</c:v>
                </c:pt>
                <c:pt idx="20">
                  <c:v>17.105797619047621</c:v>
                </c:pt>
                <c:pt idx="21">
                  <c:v>17.498874999999998</c:v>
                </c:pt>
                <c:pt idx="22">
                  <c:v>20.183628048780488</c:v>
                </c:pt>
                <c:pt idx="23">
                  <c:v>23.270018749999998</c:v>
                </c:pt>
                <c:pt idx="24">
                  <c:v>12.343152173913044</c:v>
                </c:pt>
                <c:pt idx="25">
                  <c:v>18.618551282051278</c:v>
                </c:pt>
                <c:pt idx="26">
                  <c:v>15.649044871794869</c:v>
                </c:pt>
                <c:pt idx="27">
                  <c:v>18.673624999999998</c:v>
                </c:pt>
                <c:pt idx="28">
                  <c:v>22.72569871794872</c:v>
                </c:pt>
                <c:pt idx="29">
                  <c:v>18.438499999999998</c:v>
                </c:pt>
                <c:pt idx="30">
                  <c:v>24.950874999999996</c:v>
                </c:pt>
                <c:pt idx="31">
                  <c:v>16.981250000000003</c:v>
                </c:pt>
                <c:pt idx="32">
                  <c:v>16.516874999999999</c:v>
                </c:pt>
                <c:pt idx="33">
                  <c:v>61.206341463414638</c:v>
                </c:pt>
                <c:pt idx="34">
                  <c:v>21.329791666666665</c:v>
                </c:pt>
                <c:pt idx="35">
                  <c:v>19.941625000000002</c:v>
                </c:pt>
                <c:pt idx="36">
                  <c:v>34.862565217391307</c:v>
                </c:pt>
                <c:pt idx="37">
                  <c:v>200.30262499999995</c:v>
                </c:pt>
                <c:pt idx="38">
                  <c:v>108.55452528089887</c:v>
                </c:pt>
                <c:pt idx="39">
                  <c:v>47.663219512195127</c:v>
                </c:pt>
                <c:pt idx="40">
                  <c:v>36.206188775510199</c:v>
                </c:pt>
                <c:pt idx="41">
                  <c:v>25.821624999999997</c:v>
                </c:pt>
                <c:pt idx="42">
                  <c:v>292.43549999999999</c:v>
                </c:pt>
                <c:pt idx="43">
                  <c:v>20.927934782608698</c:v>
                </c:pt>
                <c:pt idx="44">
                  <c:v>90.364694444444453</c:v>
                </c:pt>
                <c:pt idx="45">
                  <c:v>33.00097058823529</c:v>
                </c:pt>
                <c:pt idx="46">
                  <c:v>23.611157894736841</c:v>
                </c:pt>
                <c:pt idx="47">
                  <c:v>38.331126543209884</c:v>
                </c:pt>
                <c:pt idx="48">
                  <c:v>76.010250000000013</c:v>
                </c:pt>
                <c:pt idx="49">
                  <c:v>29.557236842105262</c:v>
                </c:pt>
                <c:pt idx="50">
                  <c:v>28.263624999999994</c:v>
                </c:pt>
                <c:pt idx="51">
                  <c:v>25.777441860465117</c:v>
                </c:pt>
                <c:pt idx="52">
                  <c:v>17.21406976744186</c:v>
                </c:pt>
                <c:pt idx="53">
                  <c:v>21.217777777777776</c:v>
                </c:pt>
                <c:pt idx="54">
                  <c:v>21.095326086956522</c:v>
                </c:pt>
                <c:pt idx="55">
                  <c:v>17.464499999999997</c:v>
                </c:pt>
                <c:pt idx="56">
                  <c:v>24.673194444444441</c:v>
                </c:pt>
                <c:pt idx="57">
                  <c:v>22.298124999999999</c:v>
                </c:pt>
                <c:pt idx="58">
                  <c:v>16.167142857142856</c:v>
                </c:pt>
                <c:pt idx="59">
                  <c:v>21.418867021276597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F399-489E-A195-DADE4AE39D25}"/>
            </c:ext>
          </c:extLst>
        </c:ser>
        <c:ser>
          <c:idx val="3"/>
          <c:order val="3"/>
          <c:tx>
            <c:v>Weighted Deming fit
(y = -1.552 + 0.9874 x)</c:v>
          </c:tx>
          <c:spPr>
            <a:ln w="15875">
              <a:solidFill>
                <a:schemeClr val="tx1"/>
              </a:solidFill>
              <a:prstDash val="solid"/>
            </a:ln>
          </c:spPr>
          <c:marker>
            <c:symbol val="none"/>
          </c:marker>
          <c:xVal>
            <c:numRef>
              <c:f>'Dem(Tr)12 mo'!$KO$125:$KO$126</c:f>
              <c:numCache>
                <c:formatCode>General</c:formatCode>
                <c:ptCount val="2"/>
                <c:pt idx="0">
                  <c:v>14.808345238095239</c:v>
                </c:pt>
                <c:pt idx="1">
                  <c:v>422.03424999999999</c:v>
                </c:pt>
              </c:numCache>
            </c:numRef>
          </c:xVal>
          <c:yVal>
            <c:numRef>
              <c:f>'Dem(Tr)12 mo'!$KO$127:$KO$128</c:f>
              <c:numCache>
                <c:formatCode>General</c:formatCode>
                <c:ptCount val="2"/>
                <c:pt idx="0">
                  <c:v>13.069589690434158</c:v>
                </c:pt>
                <c:pt idx="1">
                  <c:v>415.1582519916505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F399-489E-A195-DADE4AE39D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51436799"/>
        <c:axId val="1302981471"/>
      </c:scatterChart>
      <c:valAx>
        <c:axId val="651436799"/>
        <c:scaling>
          <c:orientation val="minMax"/>
          <c:max val="5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>
                    <a:latin typeface="Calibri"/>
                    <a:ea typeface="Calibri"/>
                    <a:cs typeface="Calibri"/>
                  </a:defRPr>
                </a:pPr>
                <a:r>
                  <a:rPr lang="en-US" b="1" dirty="0"/>
                  <a:t>12 </a:t>
                </a:r>
                <a:r>
                  <a:rPr lang="en-US" b="1" dirty="0" err="1"/>
                  <a:t>mo</a:t>
                </a:r>
                <a:r>
                  <a:rPr lang="en-US" b="1" dirty="0"/>
                  <a:t> </a:t>
                </a:r>
                <a:r>
                  <a:rPr lang="en-US" b="1" i="1" dirty="0"/>
                  <a:t>vs </a:t>
                </a:r>
                <a:r>
                  <a:rPr lang="en-US" b="1" dirty="0"/>
                  <a:t>Baseline</a:t>
                </a:r>
              </a:p>
            </c:rich>
          </c:tx>
          <c:layout>
            <c:manualLayout>
              <c:xMode val="edge"/>
              <c:yMode val="edge"/>
              <c:x val="0.26336071926499788"/>
              <c:y val="0.90324872525824185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02981471"/>
        <c:crosses val="min"/>
        <c:crossBetween val="midCat"/>
        <c:majorUnit val="100"/>
        <c:minorUnit val="50"/>
      </c:valAx>
      <c:valAx>
        <c:axId val="1302981471"/>
        <c:scaling>
          <c:orientation val="minMax"/>
          <c:max val="500"/>
          <c:min val="0"/>
        </c:scaling>
        <c:delete val="0"/>
        <c:axPos val="l"/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51436799"/>
        <c:crosses val="min"/>
        <c:crossBetween val="midCat"/>
        <c:majorUnit val="100"/>
        <c:minorUnit val="50"/>
      </c:valAx>
    </c:plotArea>
    <c:plotVisOnly val="0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ln w="12700">
      <a:noFill/>
      <a:prstDash val="solid"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673797032668343"/>
          <c:y val="3.0594741064234703E-2"/>
          <c:w val="0.75517088392550935"/>
          <c:h val="0.78521706673824665"/>
        </c:manualLayout>
      </c:layout>
      <c:scatterChart>
        <c:scatterStyle val="lineMarker"/>
        <c:varyColors val="0"/>
        <c:ser>
          <c:idx val="0"/>
          <c:order val="0"/>
          <c:tx>
            <c:v/>
          </c:tx>
          <c:spPr>
            <a:ln w="19050">
              <a:noFill/>
            </a:ln>
          </c:spPr>
          <c:marker>
            <c:symbol val="none"/>
          </c:marker>
          <c:smooth val="0"/>
          <c:extLst>
            <c:ext xmlns:c16="http://schemas.microsoft.com/office/drawing/2014/chart" uri="{C3380CC4-5D6E-409C-BE32-E72D297353CC}">
              <c16:uniqueId val="{00000000-8603-43E5-81E8-13A7491CB824}"/>
            </c:ext>
          </c:extLst>
        </c:ser>
        <c:ser>
          <c:idx val="1"/>
          <c:order val="1"/>
          <c:tx>
            <c:v>Identity</c:v>
          </c:tx>
          <c:spPr>
            <a:ln w="15875">
              <a:solidFill>
                <a:srgbClr val="FF0000"/>
              </a:solidFill>
              <a:prstDash val="dash"/>
            </a:ln>
          </c:spPr>
          <c:marker>
            <c:symbol val="none"/>
          </c:marker>
          <c:xVal>
            <c:numRef>
              <c:f>'Dem(Tr) 24 mo'!$KO$1:$KO$2</c:f>
              <c:numCache>
                <c:formatCode>General</c:formatCode>
                <c:ptCount val="2"/>
                <c:pt idx="0">
                  <c:v>0</c:v>
                </c:pt>
                <c:pt idx="1">
                  <c:v>450</c:v>
                </c:pt>
              </c:numCache>
            </c:numRef>
          </c:xVal>
          <c:yVal>
            <c:numRef>
              <c:f>'Dem(Tr) 24 mo'!$KO$3:$KO$4</c:f>
              <c:numCache>
                <c:formatCode>General</c:formatCode>
                <c:ptCount val="2"/>
                <c:pt idx="0">
                  <c:v>0</c:v>
                </c:pt>
                <c:pt idx="1">
                  <c:v>450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603-43E5-81E8-13A7491CB824}"/>
            </c:ext>
          </c:extLst>
        </c:ser>
        <c:ser>
          <c:idx val="2"/>
          <c:order val="2"/>
          <c:tx>
            <c:v/>
          </c:tx>
          <c:spPr>
            <a:ln w="19050">
              <a:noFill/>
            </a:ln>
          </c:spPr>
          <c:marker>
            <c:symbol val="square"/>
            <c:size val="4"/>
            <c:spPr>
              <a:solidFill>
                <a:schemeClr val="tx1">
                  <a:alpha val="75000"/>
                </a:schemeClr>
              </a:solidFill>
              <a:ln w="6350">
                <a:noFill/>
              </a:ln>
            </c:spPr>
          </c:marker>
          <c:xVal>
            <c:numRef>
              <c:f>'Dem(Tr) 24 mo'!$KO$5:$KO$64</c:f>
              <c:numCache>
                <c:formatCode>General</c:formatCode>
                <c:ptCount val="60"/>
                <c:pt idx="0">
                  <c:v>20.313893750000002</c:v>
                </c:pt>
                <c:pt idx="1">
                  <c:v>43.347216739130438</c:v>
                </c:pt>
                <c:pt idx="2">
                  <c:v>208.67476272727274</c:v>
                </c:pt>
                <c:pt idx="3">
                  <c:v>26.029929444444445</c:v>
                </c:pt>
                <c:pt idx="4">
                  <c:v>30.996877499999997</c:v>
                </c:pt>
                <c:pt idx="5">
                  <c:v>28.493340983146062</c:v>
                </c:pt>
                <c:pt idx="6">
                  <c:v>206.81164166666665</c:v>
                </c:pt>
                <c:pt idx="7">
                  <c:v>74.904528749999983</c:v>
                </c:pt>
                <c:pt idx="8">
                  <c:v>22.596381578947369</c:v>
                </c:pt>
                <c:pt idx="9">
                  <c:v>25.000901162790701</c:v>
                </c:pt>
                <c:pt idx="10">
                  <c:v>18.414305555555554</c:v>
                </c:pt>
                <c:pt idx="11">
                  <c:v>28.172666666666668</c:v>
                </c:pt>
                <c:pt idx="12">
                  <c:v>422.03424999999999</c:v>
                </c:pt>
                <c:pt idx="13">
                  <c:v>168.28238461538459</c:v>
                </c:pt>
                <c:pt idx="14">
                  <c:v>41.492715116279072</c:v>
                </c:pt>
                <c:pt idx="15">
                  <c:v>23.29555487804878</c:v>
                </c:pt>
                <c:pt idx="16">
                  <c:v>14.808345238095239</c:v>
                </c:pt>
                <c:pt idx="17">
                  <c:v>40.942305555555549</c:v>
                </c:pt>
                <c:pt idx="18">
                  <c:v>34.959124999999993</c:v>
                </c:pt>
                <c:pt idx="19">
                  <c:v>18.759013513513512</c:v>
                </c:pt>
                <c:pt idx="20">
                  <c:v>18.686785714285715</c:v>
                </c:pt>
                <c:pt idx="21">
                  <c:v>19.621999999999996</c:v>
                </c:pt>
                <c:pt idx="22">
                  <c:v>23.271676829268291</c:v>
                </c:pt>
                <c:pt idx="23">
                  <c:v>24.241250000000001</c:v>
                </c:pt>
                <c:pt idx="24">
                  <c:v>15.613260869565217</c:v>
                </c:pt>
                <c:pt idx="25">
                  <c:v>22.397897435897434</c:v>
                </c:pt>
                <c:pt idx="26">
                  <c:v>20.211224358974359</c:v>
                </c:pt>
                <c:pt idx="27">
                  <c:v>21.368625000000002</c:v>
                </c:pt>
                <c:pt idx="28">
                  <c:v>26.096211538461539</c:v>
                </c:pt>
                <c:pt idx="29">
                  <c:v>16.22475</c:v>
                </c:pt>
                <c:pt idx="30">
                  <c:v>26.896500000000003</c:v>
                </c:pt>
                <c:pt idx="31">
                  <c:v>18.075460526315791</c:v>
                </c:pt>
                <c:pt idx="32">
                  <c:v>21.102499999999996</c:v>
                </c:pt>
                <c:pt idx="33">
                  <c:v>63.849024390243905</c:v>
                </c:pt>
                <c:pt idx="34">
                  <c:v>22.446979166666665</c:v>
                </c:pt>
                <c:pt idx="35">
                  <c:v>24.162875</c:v>
                </c:pt>
                <c:pt idx="36">
                  <c:v>36.112021739130441</c:v>
                </c:pt>
                <c:pt idx="37">
                  <c:v>202.13825</c:v>
                </c:pt>
                <c:pt idx="38">
                  <c:v>107.77587359550563</c:v>
                </c:pt>
                <c:pt idx="39">
                  <c:v>45.697975609756107</c:v>
                </c:pt>
                <c:pt idx="40">
                  <c:v>36.660780612244892</c:v>
                </c:pt>
                <c:pt idx="41">
                  <c:v>26.144750000000005</c:v>
                </c:pt>
                <c:pt idx="42">
                  <c:v>303.63411111111111</c:v>
                </c:pt>
                <c:pt idx="43">
                  <c:v>20.389891304347827</c:v>
                </c:pt>
                <c:pt idx="44">
                  <c:v>92.381361111111104</c:v>
                </c:pt>
                <c:pt idx="45">
                  <c:v>37.595088235294106</c:v>
                </c:pt>
                <c:pt idx="46">
                  <c:v>24.47378947368421</c:v>
                </c:pt>
                <c:pt idx="47">
                  <c:v>39.078040123456788</c:v>
                </c:pt>
                <c:pt idx="48">
                  <c:v>74.723250000000007</c:v>
                </c:pt>
                <c:pt idx="49">
                  <c:v>30.35328947368421</c:v>
                </c:pt>
                <c:pt idx="50">
                  <c:v>29.336124999999999</c:v>
                </c:pt>
                <c:pt idx="51">
                  <c:v>29.768139534883723</c:v>
                </c:pt>
                <c:pt idx="52">
                  <c:v>18.160581395348835</c:v>
                </c:pt>
                <c:pt idx="53">
                  <c:v>24.169444444444441</c:v>
                </c:pt>
                <c:pt idx="54">
                  <c:v>23.77358695652174</c:v>
                </c:pt>
                <c:pt idx="55">
                  <c:v>16.282000000000004</c:v>
                </c:pt>
                <c:pt idx="56">
                  <c:v>29.989861111111107</c:v>
                </c:pt>
                <c:pt idx="57">
                  <c:v>23.391249999999999</c:v>
                </c:pt>
                <c:pt idx="58">
                  <c:v>18.827346938775509</c:v>
                </c:pt>
                <c:pt idx="59">
                  <c:v>21.688015957446812</c:v>
                </c:pt>
              </c:numCache>
            </c:numRef>
          </c:xVal>
          <c:yVal>
            <c:numRef>
              <c:f>'Dem(Tr) 24 mo'!$KO$65:$KO$124</c:f>
              <c:numCache>
                <c:formatCode>General</c:formatCode>
                <c:ptCount val="60"/>
                <c:pt idx="0">
                  <c:v>17.790768750000002</c:v>
                </c:pt>
                <c:pt idx="1">
                  <c:v>40.961890652173906</c:v>
                </c:pt>
                <c:pt idx="2">
                  <c:v>200.29976272727271</c:v>
                </c:pt>
                <c:pt idx="3">
                  <c:v>23.24326277777778</c:v>
                </c:pt>
                <c:pt idx="4">
                  <c:v>28.142377499999995</c:v>
                </c:pt>
                <c:pt idx="5">
                  <c:v>25.113003904494377</c:v>
                </c:pt>
                <c:pt idx="6">
                  <c:v>206.94608611111113</c:v>
                </c:pt>
                <c:pt idx="7">
                  <c:v>71.480778750000013</c:v>
                </c:pt>
                <c:pt idx="8">
                  <c:v>22.987171052631577</c:v>
                </c:pt>
                <c:pt idx="9">
                  <c:v>23.286947674418606</c:v>
                </c:pt>
                <c:pt idx="10">
                  <c:v>18.237083333333331</c:v>
                </c:pt>
                <c:pt idx="11">
                  <c:v>27.278916666666671</c:v>
                </c:pt>
                <c:pt idx="12">
                  <c:v>428.71674999999999</c:v>
                </c:pt>
                <c:pt idx="13">
                  <c:v>176.29264102564102</c:v>
                </c:pt>
                <c:pt idx="14">
                  <c:v>41.345622093023252</c:v>
                </c:pt>
                <c:pt idx="15">
                  <c:v>24.120554878048782</c:v>
                </c:pt>
                <c:pt idx="16">
                  <c:v>15.41727380952381</c:v>
                </c:pt>
                <c:pt idx="17">
                  <c:v>41.755083333333332</c:v>
                </c:pt>
                <c:pt idx="18">
                  <c:v>37.784750000000003</c:v>
                </c:pt>
                <c:pt idx="19">
                  <c:v>16.648202702702704</c:v>
                </c:pt>
                <c:pt idx="20">
                  <c:v>17.534404761904767</c:v>
                </c:pt>
                <c:pt idx="21">
                  <c:v>17.71575</c:v>
                </c:pt>
                <c:pt idx="22">
                  <c:v>19.85094512195122</c:v>
                </c:pt>
                <c:pt idx="23">
                  <c:v>20.948125000000001</c:v>
                </c:pt>
                <c:pt idx="24">
                  <c:v>14.327934782608695</c:v>
                </c:pt>
                <c:pt idx="25">
                  <c:v>19.161358974358972</c:v>
                </c:pt>
                <c:pt idx="26">
                  <c:v>16.072121794871794</c:v>
                </c:pt>
                <c:pt idx="27">
                  <c:v>15.903000000000002</c:v>
                </c:pt>
                <c:pt idx="28">
                  <c:v>21.301339743589747</c:v>
                </c:pt>
                <c:pt idx="29">
                  <c:v>13.158499999999998</c:v>
                </c:pt>
                <c:pt idx="30">
                  <c:v>21.568375</c:v>
                </c:pt>
                <c:pt idx="31">
                  <c:v>16.350197368421053</c:v>
                </c:pt>
                <c:pt idx="32">
                  <c:v>13.285625</c:v>
                </c:pt>
                <c:pt idx="33">
                  <c:v>51.795975609756098</c:v>
                </c:pt>
                <c:pt idx="34">
                  <c:v>18.087083333333332</c:v>
                </c:pt>
                <c:pt idx="35">
                  <c:v>21.337250000000001</c:v>
                </c:pt>
                <c:pt idx="36">
                  <c:v>32.943543478260871</c:v>
                </c:pt>
                <c:pt idx="37">
                  <c:v>174.31512499999999</c:v>
                </c:pt>
                <c:pt idx="38">
                  <c:v>89.335424157303379</c:v>
                </c:pt>
                <c:pt idx="39">
                  <c:v>37.51504878048781</c:v>
                </c:pt>
                <c:pt idx="40">
                  <c:v>31.273025510204082</c:v>
                </c:pt>
                <c:pt idx="41">
                  <c:v>19.606624999999998</c:v>
                </c:pt>
                <c:pt idx="42">
                  <c:v>270.23688888888893</c:v>
                </c:pt>
                <c:pt idx="43">
                  <c:v>19.893695652173911</c:v>
                </c:pt>
                <c:pt idx="44">
                  <c:v>77.769694444444454</c:v>
                </c:pt>
                <c:pt idx="45">
                  <c:v>33.518617647058825</c:v>
                </c:pt>
                <c:pt idx="46">
                  <c:v>21.978526315789473</c:v>
                </c:pt>
                <c:pt idx="47">
                  <c:v>33.856435185185191</c:v>
                </c:pt>
                <c:pt idx="48">
                  <c:v>60.505749999999999</c:v>
                </c:pt>
                <c:pt idx="49">
                  <c:v>19.215789473684215</c:v>
                </c:pt>
                <c:pt idx="50">
                  <c:v>22.076125000000001</c:v>
                </c:pt>
                <c:pt idx="51">
                  <c:v>21.927441860465112</c:v>
                </c:pt>
                <c:pt idx="52">
                  <c:v>13.83093023255814</c:v>
                </c:pt>
                <c:pt idx="53">
                  <c:v>19.366111111111113</c:v>
                </c:pt>
                <c:pt idx="54">
                  <c:v>18.058369565217394</c:v>
                </c:pt>
                <c:pt idx="55">
                  <c:v>14.208500000000001</c:v>
                </c:pt>
                <c:pt idx="56">
                  <c:v>15.330833333333334</c:v>
                </c:pt>
                <c:pt idx="57">
                  <c:v>18.716249999999999</c:v>
                </c:pt>
                <c:pt idx="58">
                  <c:v>14.511530612244899</c:v>
                </c:pt>
                <c:pt idx="59">
                  <c:v>18.036952127659575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8603-43E5-81E8-13A7491CB824}"/>
            </c:ext>
          </c:extLst>
        </c:ser>
        <c:ser>
          <c:idx val="3"/>
          <c:order val="3"/>
          <c:tx>
            <c:v>Weighted Deming fit
(y = -1.816 + 0.9289 x)</c:v>
          </c:tx>
          <c:spPr>
            <a:ln w="25400">
              <a:solidFill>
                <a:srgbClr val="E61C1B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5875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8603-43E5-81E8-13A7491CB824}"/>
              </c:ext>
            </c:extLst>
          </c:dPt>
          <c:xVal>
            <c:numRef>
              <c:f>'Dem(Tr) 24 mo'!$KO$125:$KO$126</c:f>
              <c:numCache>
                <c:formatCode>General</c:formatCode>
                <c:ptCount val="2"/>
                <c:pt idx="0">
                  <c:v>14.808345238095239</c:v>
                </c:pt>
                <c:pt idx="1">
                  <c:v>422.03424999999999</c:v>
                </c:pt>
              </c:numCache>
            </c:numRef>
          </c:xVal>
          <c:yVal>
            <c:numRef>
              <c:f>'Dem(Tr) 24 mo'!$KO$127:$KO$128</c:f>
              <c:numCache>
                <c:formatCode>General</c:formatCode>
                <c:ptCount val="2"/>
                <c:pt idx="0">
                  <c:v>11.940336339475868</c:v>
                </c:pt>
                <c:pt idx="1">
                  <c:v>390.23184870563597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8603-43E5-81E8-13A7491CB8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30274592"/>
        <c:axId val="2036140224"/>
      </c:scatterChart>
      <c:valAx>
        <c:axId val="530274592"/>
        <c:scaling>
          <c:orientation val="minMax"/>
          <c:max val="5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>
                    <a:latin typeface="Calibri"/>
                    <a:ea typeface="Calibri"/>
                    <a:cs typeface="Calibri"/>
                  </a:defRPr>
                </a:pPr>
                <a:r>
                  <a:rPr lang="en-US" b="1" dirty="0"/>
                  <a:t>24 </a:t>
                </a:r>
                <a:r>
                  <a:rPr lang="en-US" b="1" dirty="0" err="1"/>
                  <a:t>mo</a:t>
                </a:r>
                <a:r>
                  <a:rPr lang="en-US" b="1" dirty="0"/>
                  <a:t> </a:t>
                </a:r>
                <a:r>
                  <a:rPr lang="en-US" b="1" i="1" dirty="0"/>
                  <a:t>vs</a:t>
                </a:r>
                <a:r>
                  <a:rPr lang="en-US" b="1" dirty="0"/>
                  <a:t> Baseline</a:t>
                </a:r>
              </a:p>
            </c:rich>
          </c:tx>
          <c:layout>
            <c:manualLayout>
              <c:xMode val="edge"/>
              <c:yMode val="edge"/>
              <c:x val="0.26914535267354628"/>
              <c:y val="0.9060403067237377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2036140224"/>
        <c:crosses val="min"/>
        <c:crossBetween val="midCat"/>
        <c:majorUnit val="100"/>
        <c:minorUnit val="50"/>
      </c:valAx>
      <c:valAx>
        <c:axId val="2036140224"/>
        <c:scaling>
          <c:orientation val="minMax"/>
          <c:max val="500"/>
          <c:min val="0"/>
        </c:scaling>
        <c:delete val="0"/>
        <c:axPos val="l"/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530274592"/>
        <c:crosses val="min"/>
        <c:crossBetween val="midCat"/>
        <c:majorUnit val="100"/>
        <c:minorUnit val="50"/>
      </c:valAx>
    </c:plotArea>
    <c:plotVisOnly val="0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ln w="12700">
      <a:noFill/>
      <a:prstDash val="solid"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7538261886537335"/>
          <c:y val="7.3895746033816503E-2"/>
          <c:w val="0.64541848149169878"/>
          <c:h val="0.77538112862989361"/>
        </c:manualLayout>
      </c:layout>
      <c:scatterChart>
        <c:scatterStyle val="lineMarker"/>
        <c:varyColors val="0"/>
        <c:ser>
          <c:idx val="0"/>
          <c:order val="0"/>
          <c:tx>
            <c:v/>
          </c:tx>
          <c:spPr>
            <a:ln w="19050">
              <a:noFill/>
            </a:ln>
          </c:spPr>
          <c:marker>
            <c:symbol val="none"/>
          </c:marker>
          <c:smooth val="0"/>
          <c:extLst>
            <c:ext xmlns:c16="http://schemas.microsoft.com/office/drawing/2014/chart" uri="{C3380CC4-5D6E-409C-BE32-E72D297353CC}">
              <c16:uniqueId val="{00000000-1EE8-4965-AD9B-EE03AB461288}"/>
            </c:ext>
          </c:extLst>
        </c:ser>
        <c:ser>
          <c:idx val="1"/>
          <c:order val="1"/>
          <c:tx>
            <c:v>Identity</c:v>
          </c:tx>
          <c:spPr>
            <a:ln w="12700">
              <a:solidFill>
                <a:srgbClr val="B0B0B0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5875">
                <a:solidFill>
                  <a:srgbClr val="FF0000"/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5-1EE8-4965-AD9B-EE03AB461288}"/>
              </c:ext>
            </c:extLst>
          </c:dPt>
          <c:xVal>
            <c:numRef>
              <c:f>'Dem(SLS)3mo'!$KO$1:$KO$2</c:f>
              <c:numCache>
                <c:formatCode>General</c:formatCode>
                <c:ptCount val="2"/>
                <c:pt idx="0">
                  <c:v>0</c:v>
                </c:pt>
                <c:pt idx="1">
                  <c:v>400</c:v>
                </c:pt>
              </c:numCache>
            </c:numRef>
          </c:xVal>
          <c:yVal>
            <c:numRef>
              <c:f>'Dem(SLS)3mo'!$KO$3:$KO$4</c:f>
              <c:numCache>
                <c:formatCode>General</c:formatCode>
                <c:ptCount val="2"/>
                <c:pt idx="0">
                  <c:v>0</c:v>
                </c:pt>
                <c:pt idx="1">
                  <c:v>400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EE8-4965-AD9B-EE03AB461288}"/>
            </c:ext>
          </c:extLst>
        </c:ser>
        <c:ser>
          <c:idx val="2"/>
          <c:order val="2"/>
          <c:tx>
            <c:v/>
          </c:tx>
          <c:spPr>
            <a:ln w="19050">
              <a:noFill/>
            </a:ln>
          </c:spPr>
          <c:marker>
            <c:symbol val="square"/>
            <c:size val="4"/>
            <c:spPr>
              <a:solidFill>
                <a:schemeClr val="tx1">
                  <a:alpha val="75000"/>
                </a:schemeClr>
              </a:solidFill>
              <a:ln w="6350">
                <a:noFill/>
              </a:ln>
            </c:spPr>
          </c:marker>
          <c:xVal>
            <c:numRef>
              <c:f>'Dem(SLS)3mo'!$KO$5:$KO$64</c:f>
              <c:numCache>
                <c:formatCode>General</c:formatCode>
                <c:ptCount val="60"/>
                <c:pt idx="0">
                  <c:v>18.694005874793465</c:v>
                </c:pt>
                <c:pt idx="1">
                  <c:v>38.310240788609704</c:v>
                </c:pt>
                <c:pt idx="2">
                  <c:v>201.68412913539058</c:v>
                </c:pt>
                <c:pt idx="3">
                  <c:v>22.554275927238368</c:v>
                </c:pt>
                <c:pt idx="4">
                  <c:v>26.388956827867332</c:v>
                </c:pt>
                <c:pt idx="5">
                  <c:v>23.657768553639155</c:v>
                </c:pt>
                <c:pt idx="6">
                  <c:v>194.97005988023952</c:v>
                </c:pt>
                <c:pt idx="7">
                  <c:v>66.660658879357555</c:v>
                </c:pt>
                <c:pt idx="8">
                  <c:v>23.66400418390149</c:v>
                </c:pt>
                <c:pt idx="9">
                  <c:v>27.279964221824688</c:v>
                </c:pt>
                <c:pt idx="10">
                  <c:v>15.937254654995064</c:v>
                </c:pt>
                <c:pt idx="11">
                  <c:v>30.178547401846028</c:v>
                </c:pt>
                <c:pt idx="12">
                  <c:v>392.42107645875251</c:v>
                </c:pt>
                <c:pt idx="13">
                  <c:v>167.75186860372813</c:v>
                </c:pt>
                <c:pt idx="14">
                  <c:v>45.659377677964606</c:v>
                </c:pt>
                <c:pt idx="15">
                  <c:v>23.100337952896179</c:v>
                </c:pt>
                <c:pt idx="16">
                  <c:v>19.191938136595784</c:v>
                </c:pt>
                <c:pt idx="17">
                  <c:v>43.661125575806125</c:v>
                </c:pt>
                <c:pt idx="18">
                  <c:v>40.547499999999992</c:v>
                </c:pt>
                <c:pt idx="19">
                  <c:v>16.77529431271763</c:v>
                </c:pt>
                <c:pt idx="20">
                  <c:v>16.057305562292832</c:v>
                </c:pt>
                <c:pt idx="21">
                  <c:v>18.300722456351593</c:v>
                </c:pt>
                <c:pt idx="22">
                  <c:v>23.58012673014974</c:v>
                </c:pt>
                <c:pt idx="23">
                  <c:v>20.294762781629117</c:v>
                </c:pt>
                <c:pt idx="24">
                  <c:v>15.687869446655714</c:v>
                </c:pt>
                <c:pt idx="25">
                  <c:v>19.680898194507666</c:v>
                </c:pt>
                <c:pt idx="26">
                  <c:v>16.454378954378956</c:v>
                </c:pt>
                <c:pt idx="27">
                  <c:v>18.381279904306215</c:v>
                </c:pt>
                <c:pt idx="28">
                  <c:v>26.799055388578793</c:v>
                </c:pt>
                <c:pt idx="29">
                  <c:v>16.298904874382654</c:v>
                </c:pt>
                <c:pt idx="30">
                  <c:v>23.526053215077606</c:v>
                </c:pt>
                <c:pt idx="31">
                  <c:v>21.208291234193688</c:v>
                </c:pt>
                <c:pt idx="32">
                  <c:v>20.594594594594597</c:v>
                </c:pt>
                <c:pt idx="33">
                  <c:v>60.068082700694561</c:v>
                </c:pt>
                <c:pt idx="34">
                  <c:v>22.812262127188429</c:v>
                </c:pt>
                <c:pt idx="35">
                  <c:v>24.482950550738224</c:v>
                </c:pt>
                <c:pt idx="36">
                  <c:v>37.540202501488977</c:v>
                </c:pt>
                <c:pt idx="37">
                  <c:v>186.92007797270952</c:v>
                </c:pt>
                <c:pt idx="38">
                  <c:v>108.30734299124289</c:v>
                </c:pt>
                <c:pt idx="39">
                  <c:v>50.640216211426427</c:v>
                </c:pt>
                <c:pt idx="40">
                  <c:v>34.483556421899266</c:v>
                </c:pt>
                <c:pt idx="41">
                  <c:v>26.330260791366904</c:v>
                </c:pt>
                <c:pt idx="42">
                  <c:v>304.31016927580498</c:v>
                </c:pt>
                <c:pt idx="43">
                  <c:v>19.343031697761703</c:v>
                </c:pt>
                <c:pt idx="44">
                  <c:v>95.071257708429357</c:v>
                </c:pt>
                <c:pt idx="45">
                  <c:v>38.253434842086477</c:v>
                </c:pt>
                <c:pt idx="46">
                  <c:v>25.543577558615155</c:v>
                </c:pt>
                <c:pt idx="47">
                  <c:v>38.175854085676953</c:v>
                </c:pt>
                <c:pt idx="48">
                  <c:v>78.861229458307989</c:v>
                </c:pt>
                <c:pt idx="49">
                  <c:v>52.777777777777779</c:v>
                </c:pt>
                <c:pt idx="50">
                  <c:v>33.803066037735853</c:v>
                </c:pt>
                <c:pt idx="51">
                  <c:v>30.827045793975604</c:v>
                </c:pt>
                <c:pt idx="52">
                  <c:v>21.593270162492548</c:v>
                </c:pt>
                <c:pt idx="53">
                  <c:v>32.20188141263106</c:v>
                </c:pt>
                <c:pt idx="54">
                  <c:v>25.14761756774368</c:v>
                </c:pt>
                <c:pt idx="55">
                  <c:v>16.622072171795445</c:v>
                </c:pt>
                <c:pt idx="56">
                  <c:v>26.334614014902474</c:v>
                </c:pt>
                <c:pt idx="57">
                  <c:v>31.261249213341724</c:v>
                </c:pt>
                <c:pt idx="58">
                  <c:v>22.211634329477576</c:v>
                </c:pt>
                <c:pt idx="59">
                  <c:v>31.51436954821483</c:v>
                </c:pt>
              </c:numCache>
            </c:numRef>
          </c:xVal>
          <c:yVal>
            <c:numRef>
              <c:f>'Dem(SLS)3mo'!$KO$65:$KO$124</c:f>
              <c:numCache>
                <c:formatCode>General</c:formatCode>
                <c:ptCount val="60"/>
                <c:pt idx="0">
                  <c:v>17.837572287497704</c:v>
                </c:pt>
                <c:pt idx="1">
                  <c:v>35.528652764040459</c:v>
                </c:pt>
                <c:pt idx="2">
                  <c:v>193.20077929524601</c:v>
                </c:pt>
                <c:pt idx="3">
                  <c:v>19.723619773210487</c:v>
                </c:pt>
                <c:pt idx="4">
                  <c:v>24.268589216231234</c:v>
                </c:pt>
                <c:pt idx="5">
                  <c:v>23.455392542761032</c:v>
                </c:pt>
                <c:pt idx="6">
                  <c:v>180.28023952095805</c:v>
                </c:pt>
                <c:pt idx="7">
                  <c:v>62.517033217740455</c:v>
                </c:pt>
                <c:pt idx="8">
                  <c:v>24.348560892407171</c:v>
                </c:pt>
                <c:pt idx="9">
                  <c:v>29.379087656529521</c:v>
                </c:pt>
                <c:pt idx="10">
                  <c:v>17.020162898587227</c:v>
                </c:pt>
                <c:pt idx="11">
                  <c:v>31.988905371222522</c:v>
                </c:pt>
                <c:pt idx="12">
                  <c:v>369.72621956740443</c:v>
                </c:pt>
                <c:pt idx="13">
                  <c:v>150.2974849099927</c:v>
                </c:pt>
                <c:pt idx="14">
                  <c:v>44.201199137141359</c:v>
                </c:pt>
                <c:pt idx="15">
                  <c:v>23.293005160986095</c:v>
                </c:pt>
                <c:pt idx="16">
                  <c:v>19.310397129968937</c:v>
                </c:pt>
                <c:pt idx="17">
                  <c:v>42.437345617197408</c:v>
                </c:pt>
                <c:pt idx="18">
                  <c:v>38.462477941176473</c:v>
                </c:pt>
                <c:pt idx="19">
                  <c:v>16.85793201790748</c:v>
                </c:pt>
                <c:pt idx="20">
                  <c:v>16.52636328725039</c:v>
                </c:pt>
                <c:pt idx="21">
                  <c:v>17.292354003612282</c:v>
                </c:pt>
                <c:pt idx="22">
                  <c:v>19.9433024177847</c:v>
                </c:pt>
                <c:pt idx="23">
                  <c:v>19.712712575823222</c:v>
                </c:pt>
                <c:pt idx="24">
                  <c:v>14.420606231263022</c:v>
                </c:pt>
                <c:pt idx="25">
                  <c:v>19.618291002882724</c:v>
                </c:pt>
                <c:pt idx="26">
                  <c:v>14.018218686075828</c:v>
                </c:pt>
                <c:pt idx="27">
                  <c:v>13.693205741626793</c:v>
                </c:pt>
                <c:pt idx="28">
                  <c:v>18.957850293402039</c:v>
                </c:pt>
                <c:pt idx="29">
                  <c:v>12.643332617564957</c:v>
                </c:pt>
                <c:pt idx="30">
                  <c:v>16.985381374722841</c:v>
                </c:pt>
                <c:pt idx="31">
                  <c:v>14.143795964606104</c:v>
                </c:pt>
                <c:pt idx="32">
                  <c:v>13.034459459459459</c:v>
                </c:pt>
                <c:pt idx="33">
                  <c:v>56.382821030528184</c:v>
                </c:pt>
                <c:pt idx="34">
                  <c:v>15.08460833160335</c:v>
                </c:pt>
                <c:pt idx="35">
                  <c:v>14.527038903210684</c:v>
                </c:pt>
                <c:pt idx="36">
                  <c:v>29.007868440209119</c:v>
                </c:pt>
                <c:pt idx="37">
                  <c:v>177.91424626380768</c:v>
                </c:pt>
                <c:pt idx="38">
                  <c:v>97.780870938903249</c:v>
                </c:pt>
                <c:pt idx="39">
                  <c:v>41.843836534414393</c:v>
                </c:pt>
                <c:pt idx="40">
                  <c:v>27.188428238959052</c:v>
                </c:pt>
                <c:pt idx="41">
                  <c:v>24.100191097122298</c:v>
                </c:pt>
                <c:pt idx="42">
                  <c:v>287.56732849688171</c:v>
                </c:pt>
                <c:pt idx="43">
                  <c:v>15.926109786946475</c:v>
                </c:pt>
                <c:pt idx="44">
                  <c:v>89.389731165097558</c:v>
                </c:pt>
                <c:pt idx="45">
                  <c:v>32.124846844703498</c:v>
                </c:pt>
                <c:pt idx="46">
                  <c:v>23.542523408087316</c:v>
                </c:pt>
                <c:pt idx="47">
                  <c:v>28.982730959623066</c:v>
                </c:pt>
                <c:pt idx="48">
                  <c:v>68.985666463785762</c:v>
                </c:pt>
                <c:pt idx="49">
                  <c:v>34.709830130882764</c:v>
                </c:pt>
                <c:pt idx="50">
                  <c:v>22.953301886792453</c:v>
                </c:pt>
                <c:pt idx="51">
                  <c:v>19.458104622068777</c:v>
                </c:pt>
                <c:pt idx="52">
                  <c:v>11.786299940369709</c:v>
                </c:pt>
                <c:pt idx="53">
                  <c:v>21.096100222267129</c:v>
                </c:pt>
                <c:pt idx="54">
                  <c:v>16.057916712614411</c:v>
                </c:pt>
                <c:pt idx="55">
                  <c:v>13.818634270533543</c:v>
                </c:pt>
                <c:pt idx="56">
                  <c:v>16.577186746657901</c:v>
                </c:pt>
                <c:pt idx="57">
                  <c:v>18.552616949863644</c:v>
                </c:pt>
                <c:pt idx="58">
                  <c:v>14.745816458879272</c:v>
                </c:pt>
                <c:pt idx="59">
                  <c:v>17.036919700902178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1EE8-4965-AD9B-EE03AB461288}"/>
            </c:ext>
          </c:extLst>
        </c:ser>
        <c:ser>
          <c:idx val="3"/>
          <c:order val="3"/>
          <c:tx>
            <c:v>Weighted Deming fit
(y = -2.264 + 0.9152 x)</c:v>
          </c:tx>
          <c:spPr>
            <a:ln w="25400">
              <a:solidFill>
                <a:srgbClr val="E61C1B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5875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1EE8-4965-AD9B-EE03AB461288}"/>
              </c:ext>
            </c:extLst>
          </c:dPt>
          <c:xVal>
            <c:numRef>
              <c:f>'Dem(SLS)3mo'!$KO$125:$KO$126</c:f>
              <c:numCache>
                <c:formatCode>General</c:formatCode>
                <c:ptCount val="2"/>
                <c:pt idx="0">
                  <c:v>15.687869446655714</c:v>
                </c:pt>
                <c:pt idx="1">
                  <c:v>392.42107645875251</c:v>
                </c:pt>
              </c:numCache>
            </c:numRef>
          </c:xVal>
          <c:yVal>
            <c:numRef>
              <c:f>'Dem(SLS)3mo'!$KO$127:$KO$128</c:f>
              <c:numCache>
                <c:formatCode>General</c:formatCode>
                <c:ptCount val="2"/>
                <c:pt idx="0">
                  <c:v>12.093052394129757</c:v>
                </c:pt>
                <c:pt idx="1">
                  <c:v>356.87320516286422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1EE8-4965-AD9B-EE03AB4612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95955487"/>
        <c:axId val="838396415"/>
      </c:scatterChart>
      <c:valAx>
        <c:axId val="995955487"/>
        <c:scaling>
          <c:orientation val="minMax"/>
          <c:max val="5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>
                    <a:latin typeface="Calibri"/>
                    <a:ea typeface="Calibri"/>
                    <a:cs typeface="Calibri"/>
                  </a:defRPr>
                </a:pPr>
                <a:r>
                  <a:rPr lang="en-US" b="1" dirty="0"/>
                  <a:t>3 </a:t>
                </a:r>
                <a:r>
                  <a:rPr lang="en-US" b="1" dirty="0" err="1"/>
                  <a:t>mo</a:t>
                </a:r>
                <a:r>
                  <a:rPr lang="en-US" b="1" dirty="0"/>
                  <a:t> </a:t>
                </a:r>
                <a:r>
                  <a:rPr lang="en-US" b="1" i="1" dirty="0"/>
                  <a:t>vs</a:t>
                </a:r>
                <a:r>
                  <a:rPr lang="en-US" b="1" dirty="0"/>
                  <a:t> Baseline</a:t>
                </a:r>
              </a:p>
            </c:rich>
          </c:tx>
          <c:layout>
            <c:manualLayout>
              <c:xMode val="edge"/>
              <c:yMode val="edge"/>
              <c:x val="0.37953916719443914"/>
              <c:y val="0.91924807507454975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838396415"/>
        <c:crosses val="min"/>
        <c:crossBetween val="midCat"/>
        <c:majorUnit val="100"/>
        <c:minorUnit val="50"/>
      </c:valAx>
      <c:valAx>
        <c:axId val="838396415"/>
        <c:scaling>
          <c:orientation val="minMax"/>
          <c:max val="500"/>
          <c:min val="0"/>
        </c:scaling>
        <c:delete val="0"/>
        <c:axPos val="l"/>
        <c:title>
          <c:tx>
            <c:rich>
              <a:bodyPr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0" i="0" u="none" strike="noStrike" kern="1200" baseline="0">
                    <a:solidFill>
                      <a:prstClr val="black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 sz="1000" b="1" i="0" baseline="0" dirty="0">
                    <a:effectLst/>
                  </a:rPr>
                  <a:t>Non-methyl </a:t>
                </a:r>
                <a:r>
                  <a:rPr lang="en-US" sz="1000" b="1" i="0" baseline="0" dirty="0" err="1">
                    <a:effectLst/>
                  </a:rPr>
                  <a:t>folate</a:t>
                </a:r>
                <a:r>
                  <a:rPr lang="en-US" sz="1000" b="1" i="0" baseline="-25000" dirty="0" err="1">
                    <a:effectLst/>
                  </a:rPr>
                  <a:t>RBC</a:t>
                </a:r>
                <a:r>
                  <a:rPr lang="en-US" sz="1000" b="1" i="0" baseline="-25000" dirty="0">
                    <a:effectLst/>
                  </a:rPr>
                  <a:t>-Lys,</a:t>
                </a:r>
                <a:r>
                  <a:rPr lang="en-US" sz="1000" b="1" i="0" baseline="0" dirty="0">
                    <a:effectLst/>
                  </a:rPr>
                  <a:t> (nmol/L)</a:t>
                </a:r>
                <a:endParaRPr lang="en-US" sz="1000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2.1715733318827684E-2"/>
              <c:y val="0.10780248329115132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995955487"/>
        <c:crosses val="min"/>
        <c:crossBetween val="midCat"/>
        <c:majorUnit val="100"/>
        <c:minorUnit val="50"/>
      </c:valAx>
    </c:plotArea>
    <c:plotVisOnly val="0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ln w="12700">
      <a:noFill/>
      <a:prstDash val="solid"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327264190051507"/>
          <c:y val="3.2510839903778482E-2"/>
          <c:w val="0.72368167757693291"/>
          <c:h val="0.80866475331419985"/>
        </c:manualLayout>
      </c:layout>
      <c:scatterChart>
        <c:scatterStyle val="lineMarker"/>
        <c:varyColors val="0"/>
        <c:ser>
          <c:idx val="0"/>
          <c:order val="0"/>
          <c:tx>
            <c:v/>
          </c:tx>
          <c:spPr>
            <a:ln w="19050">
              <a:noFill/>
            </a:ln>
          </c:spPr>
          <c:marker>
            <c:symbol val="none"/>
          </c:marker>
          <c:smooth val="0"/>
          <c:extLst>
            <c:ext xmlns:c16="http://schemas.microsoft.com/office/drawing/2014/chart" uri="{C3380CC4-5D6E-409C-BE32-E72D297353CC}">
              <c16:uniqueId val="{00000000-E193-466C-ABBA-581F3A982E72}"/>
            </c:ext>
          </c:extLst>
        </c:ser>
        <c:ser>
          <c:idx val="1"/>
          <c:order val="1"/>
          <c:tx>
            <c:v>Identity</c:v>
          </c:tx>
          <c:spPr>
            <a:ln w="15875">
              <a:solidFill>
                <a:srgbClr val="FF0000"/>
              </a:solidFill>
              <a:prstDash val="dash"/>
            </a:ln>
          </c:spPr>
          <c:marker>
            <c:symbol val="none"/>
          </c:marker>
          <c:xVal>
            <c:numRef>
              <c:f>'Dem(SLS)6mo'!$KO$1:$KO$2</c:f>
              <c:numCache>
                <c:formatCode>General</c:formatCode>
                <c:ptCount val="2"/>
                <c:pt idx="0">
                  <c:v>0</c:v>
                </c:pt>
                <c:pt idx="1">
                  <c:v>400</c:v>
                </c:pt>
              </c:numCache>
            </c:numRef>
          </c:xVal>
          <c:yVal>
            <c:numRef>
              <c:f>'Dem(SLS)6mo'!$KO$3:$KO$4</c:f>
              <c:numCache>
                <c:formatCode>General</c:formatCode>
                <c:ptCount val="2"/>
                <c:pt idx="0">
                  <c:v>0</c:v>
                </c:pt>
                <c:pt idx="1">
                  <c:v>400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193-466C-ABBA-581F3A982E72}"/>
            </c:ext>
          </c:extLst>
        </c:ser>
        <c:ser>
          <c:idx val="2"/>
          <c:order val="2"/>
          <c:tx>
            <c:v/>
          </c:tx>
          <c:spPr>
            <a:ln w="19050">
              <a:noFill/>
            </a:ln>
          </c:spPr>
          <c:marker>
            <c:symbol val="square"/>
            <c:size val="4"/>
            <c:spPr>
              <a:solidFill>
                <a:schemeClr val="tx1">
                  <a:alpha val="75000"/>
                </a:schemeClr>
              </a:solidFill>
              <a:ln w="6350">
                <a:noFill/>
              </a:ln>
            </c:spPr>
          </c:marker>
          <c:xVal>
            <c:numRef>
              <c:f>'Dem(SLS)6mo'!$KO$5:$KO$64</c:f>
              <c:numCache>
                <c:formatCode>General</c:formatCode>
                <c:ptCount val="60"/>
                <c:pt idx="0">
                  <c:v>18.694005874793465</c:v>
                </c:pt>
                <c:pt idx="1">
                  <c:v>38.310240788609704</c:v>
                </c:pt>
                <c:pt idx="2">
                  <c:v>201.68412913539058</c:v>
                </c:pt>
                <c:pt idx="3">
                  <c:v>22.554275927238368</c:v>
                </c:pt>
                <c:pt idx="4">
                  <c:v>26.388956827867332</c:v>
                </c:pt>
                <c:pt idx="5">
                  <c:v>23.657768553639155</c:v>
                </c:pt>
                <c:pt idx="6">
                  <c:v>194.97005988023952</c:v>
                </c:pt>
                <c:pt idx="7">
                  <c:v>66.660658879357555</c:v>
                </c:pt>
                <c:pt idx="8">
                  <c:v>23.66400418390149</c:v>
                </c:pt>
                <c:pt idx="9">
                  <c:v>27.279964221824688</c:v>
                </c:pt>
                <c:pt idx="10">
                  <c:v>15.937254654995064</c:v>
                </c:pt>
                <c:pt idx="11">
                  <c:v>30.178547401846028</c:v>
                </c:pt>
                <c:pt idx="12">
                  <c:v>392.42107645875251</c:v>
                </c:pt>
                <c:pt idx="13">
                  <c:v>167.75186860372813</c:v>
                </c:pt>
                <c:pt idx="14">
                  <c:v>45.659377677964606</c:v>
                </c:pt>
                <c:pt idx="15">
                  <c:v>23.100337952896179</c:v>
                </c:pt>
                <c:pt idx="16">
                  <c:v>19.191938136595784</c:v>
                </c:pt>
                <c:pt idx="17">
                  <c:v>43.661125575806125</c:v>
                </c:pt>
                <c:pt idx="18">
                  <c:v>40.547499999999992</c:v>
                </c:pt>
                <c:pt idx="19">
                  <c:v>16.77529431271763</c:v>
                </c:pt>
                <c:pt idx="20">
                  <c:v>16.057305562292832</c:v>
                </c:pt>
                <c:pt idx="21">
                  <c:v>18.300722456351593</c:v>
                </c:pt>
                <c:pt idx="22">
                  <c:v>23.58012673014974</c:v>
                </c:pt>
                <c:pt idx="23">
                  <c:v>20.294762781629117</c:v>
                </c:pt>
                <c:pt idx="24">
                  <c:v>15.687869446655714</c:v>
                </c:pt>
                <c:pt idx="25">
                  <c:v>19.680898194507666</c:v>
                </c:pt>
                <c:pt idx="26">
                  <c:v>16.454378954378956</c:v>
                </c:pt>
                <c:pt idx="27">
                  <c:v>18.381279904306215</c:v>
                </c:pt>
                <c:pt idx="28">
                  <c:v>26.799055388578793</c:v>
                </c:pt>
                <c:pt idx="29">
                  <c:v>16.298904874382654</c:v>
                </c:pt>
                <c:pt idx="30">
                  <c:v>23.526053215077606</c:v>
                </c:pt>
                <c:pt idx="31">
                  <c:v>21.208291234193688</c:v>
                </c:pt>
                <c:pt idx="32">
                  <c:v>20.594594594594597</c:v>
                </c:pt>
                <c:pt idx="33">
                  <c:v>60.068082700694561</c:v>
                </c:pt>
                <c:pt idx="34">
                  <c:v>22.812262127188429</c:v>
                </c:pt>
                <c:pt idx="35">
                  <c:v>24.482950550738224</c:v>
                </c:pt>
                <c:pt idx="36">
                  <c:v>37.540202501488977</c:v>
                </c:pt>
                <c:pt idx="37">
                  <c:v>186.92007797270952</c:v>
                </c:pt>
                <c:pt idx="38">
                  <c:v>108.30734299124289</c:v>
                </c:pt>
                <c:pt idx="39">
                  <c:v>50.640216211426427</c:v>
                </c:pt>
                <c:pt idx="40">
                  <c:v>34.483556421899266</c:v>
                </c:pt>
                <c:pt idx="41">
                  <c:v>26.330260791366904</c:v>
                </c:pt>
                <c:pt idx="42">
                  <c:v>304.31016927580498</c:v>
                </c:pt>
                <c:pt idx="43">
                  <c:v>19.343031697761703</c:v>
                </c:pt>
                <c:pt idx="44">
                  <c:v>95.071257708429357</c:v>
                </c:pt>
                <c:pt idx="45">
                  <c:v>38.253434842086477</c:v>
                </c:pt>
                <c:pt idx="46">
                  <c:v>25.543577558615155</c:v>
                </c:pt>
                <c:pt idx="47">
                  <c:v>38.175854085676953</c:v>
                </c:pt>
                <c:pt idx="48">
                  <c:v>78.861229458307989</c:v>
                </c:pt>
                <c:pt idx="49">
                  <c:v>52.777777777777779</c:v>
                </c:pt>
                <c:pt idx="50">
                  <c:v>33.803066037735853</c:v>
                </c:pt>
                <c:pt idx="51">
                  <c:v>30.827045793975604</c:v>
                </c:pt>
                <c:pt idx="52">
                  <c:v>21.593270162492548</c:v>
                </c:pt>
                <c:pt idx="53">
                  <c:v>32.20188141263106</c:v>
                </c:pt>
                <c:pt idx="54">
                  <c:v>25.14761756774368</c:v>
                </c:pt>
                <c:pt idx="55">
                  <c:v>16.622072171795445</c:v>
                </c:pt>
                <c:pt idx="56">
                  <c:v>26.334614014902474</c:v>
                </c:pt>
                <c:pt idx="57">
                  <c:v>31.261249213341724</c:v>
                </c:pt>
                <c:pt idx="58">
                  <c:v>22.211634329477576</c:v>
                </c:pt>
                <c:pt idx="59">
                  <c:v>31.51436954821483</c:v>
                </c:pt>
              </c:numCache>
            </c:numRef>
          </c:xVal>
          <c:yVal>
            <c:numRef>
              <c:f>'Dem(SLS)6mo'!$KO$65:$KO$124</c:f>
              <c:numCache>
                <c:formatCode>General</c:formatCode>
                <c:ptCount val="60"/>
                <c:pt idx="0">
                  <c:v>17.077831834037081</c:v>
                </c:pt>
                <c:pt idx="1">
                  <c:v>37.802511781769212</c:v>
                </c:pt>
                <c:pt idx="2">
                  <c:v>191.7367988949124</c:v>
                </c:pt>
                <c:pt idx="3">
                  <c:v>20.624645050791404</c:v>
                </c:pt>
                <c:pt idx="4">
                  <c:v>25.293232536594406</c:v>
                </c:pt>
                <c:pt idx="5">
                  <c:v>23.440385028268803</c:v>
                </c:pt>
                <c:pt idx="6">
                  <c:v>183.0389221556886</c:v>
                </c:pt>
                <c:pt idx="7">
                  <c:v>63.887081356086874</c:v>
                </c:pt>
                <c:pt idx="8">
                  <c:v>24.389512908286978</c:v>
                </c:pt>
                <c:pt idx="9">
                  <c:v>29.364436493738825</c:v>
                </c:pt>
                <c:pt idx="10">
                  <c:v>15.798205596490119</c:v>
                </c:pt>
                <c:pt idx="11">
                  <c:v>32.541587282365924</c:v>
                </c:pt>
                <c:pt idx="12">
                  <c:v>366.53322937625751</c:v>
                </c:pt>
                <c:pt idx="13">
                  <c:v>155.12270719792011</c:v>
                </c:pt>
                <c:pt idx="14">
                  <c:v>44.902438166720856</c:v>
                </c:pt>
                <c:pt idx="15">
                  <c:v>24.312826229336409</c:v>
                </c:pt>
                <c:pt idx="16">
                  <c:v>21.154154042954286</c:v>
                </c:pt>
                <c:pt idx="17">
                  <c:v>42.81687696107884</c:v>
                </c:pt>
                <c:pt idx="18">
                  <c:v>40.377513235294117</c:v>
                </c:pt>
                <c:pt idx="19">
                  <c:v>17.437434919582159</c:v>
                </c:pt>
                <c:pt idx="20">
                  <c:v>15.112826926186436</c:v>
                </c:pt>
                <c:pt idx="21">
                  <c:v>17.074397953040343</c:v>
                </c:pt>
                <c:pt idx="22">
                  <c:v>21.613093088840905</c:v>
                </c:pt>
                <c:pt idx="23">
                  <c:v>17.716450931542461</c:v>
                </c:pt>
                <c:pt idx="24">
                  <c:v>14.027951550617367</c:v>
                </c:pt>
                <c:pt idx="25">
                  <c:v>19.19283629191322</c:v>
                </c:pt>
                <c:pt idx="26">
                  <c:v>13.878795014509299</c:v>
                </c:pt>
                <c:pt idx="27">
                  <c:v>16.185448564593301</c:v>
                </c:pt>
                <c:pt idx="28">
                  <c:v>22.814548447116078</c:v>
                </c:pt>
                <c:pt idx="29">
                  <c:v>15.109813184453511</c:v>
                </c:pt>
                <c:pt idx="30">
                  <c:v>19.42608425720621</c:v>
                </c:pt>
                <c:pt idx="31">
                  <c:v>17.802402457569169</c:v>
                </c:pt>
                <c:pt idx="32">
                  <c:v>17.155337837837834</c:v>
                </c:pt>
                <c:pt idx="33">
                  <c:v>60.081757389759325</c:v>
                </c:pt>
                <c:pt idx="34">
                  <c:v>19.79999437755173</c:v>
                </c:pt>
                <c:pt idx="35">
                  <c:v>20.340988985235526</c:v>
                </c:pt>
                <c:pt idx="36">
                  <c:v>34.949076831447293</c:v>
                </c:pt>
                <c:pt idx="37">
                  <c:v>172.85427225471085</c:v>
                </c:pt>
                <c:pt idx="38">
                  <c:v>101.26762348375564</c:v>
                </c:pt>
                <c:pt idx="39">
                  <c:v>49.835921889191653</c:v>
                </c:pt>
                <c:pt idx="40">
                  <c:v>35.412605604616317</c:v>
                </c:pt>
                <c:pt idx="41">
                  <c:v>26.01434015287769</c:v>
                </c:pt>
                <c:pt idx="42">
                  <c:v>301.60678375970474</c:v>
                </c:pt>
                <c:pt idx="43">
                  <c:v>19.864051213208768</c:v>
                </c:pt>
                <c:pt idx="44">
                  <c:v>92.556957447275423</c:v>
                </c:pt>
                <c:pt idx="45">
                  <c:v>34.200966514007014</c:v>
                </c:pt>
                <c:pt idx="46">
                  <c:v>28.780481506797297</c:v>
                </c:pt>
                <c:pt idx="47">
                  <c:v>33.91068440714173</c:v>
                </c:pt>
                <c:pt idx="48">
                  <c:v>76.319379184418764</c:v>
                </c:pt>
                <c:pt idx="49">
                  <c:v>40.130882762461702</c:v>
                </c:pt>
                <c:pt idx="50">
                  <c:v>25.25489386792453</c:v>
                </c:pt>
                <c:pt idx="51">
                  <c:v>23.448377523905584</c:v>
                </c:pt>
                <c:pt idx="52">
                  <c:v>14.771500680158024</c:v>
                </c:pt>
                <c:pt idx="53">
                  <c:v>26.953997440560379</c:v>
                </c:pt>
                <c:pt idx="54">
                  <c:v>22.066889053743822</c:v>
                </c:pt>
                <c:pt idx="55">
                  <c:v>15.149181757803856</c:v>
                </c:pt>
                <c:pt idx="56">
                  <c:v>20.14174645244357</c:v>
                </c:pt>
                <c:pt idx="57">
                  <c:v>23.982543528424582</c:v>
                </c:pt>
                <c:pt idx="58">
                  <c:v>18.981060465690817</c:v>
                </c:pt>
                <c:pt idx="59">
                  <c:v>23.585916398073106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E193-466C-ABBA-581F3A982E72}"/>
            </c:ext>
          </c:extLst>
        </c:ser>
        <c:ser>
          <c:idx val="3"/>
          <c:order val="3"/>
          <c:tx>
            <c:v>Weighted Deming fit
(y = -0.9646 + 0.9529 x)</c:v>
          </c:tx>
          <c:spPr>
            <a:ln w="25400">
              <a:solidFill>
                <a:srgbClr val="E61C1B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5875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E193-466C-ABBA-581F3A982E72}"/>
              </c:ext>
            </c:extLst>
          </c:dPt>
          <c:xVal>
            <c:numRef>
              <c:f>'Dem(SLS)6mo'!$KO$125:$KO$126</c:f>
              <c:numCache>
                <c:formatCode>General</c:formatCode>
                <c:ptCount val="2"/>
                <c:pt idx="0">
                  <c:v>15.687869446655714</c:v>
                </c:pt>
                <c:pt idx="1">
                  <c:v>392.42107645875251</c:v>
                </c:pt>
              </c:numCache>
            </c:numRef>
          </c:xVal>
          <c:yVal>
            <c:numRef>
              <c:f>'Dem(SLS)6mo'!$KO$127:$KO$128</c:f>
              <c:numCache>
                <c:formatCode>General</c:formatCode>
                <c:ptCount val="2"/>
                <c:pt idx="0">
                  <c:v>13.984849574129079</c:v>
                </c:pt>
                <c:pt idx="1">
                  <c:v>372.98661051939325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E193-466C-ABBA-581F3A982E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57160639"/>
        <c:axId val="1122888671"/>
      </c:scatterChart>
      <c:valAx>
        <c:axId val="1257160639"/>
        <c:scaling>
          <c:orientation val="minMax"/>
          <c:max val="5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>
                    <a:latin typeface="Calibri"/>
                    <a:ea typeface="Calibri"/>
                    <a:cs typeface="Calibri"/>
                  </a:defRPr>
                </a:pPr>
                <a:r>
                  <a:rPr lang="en-US" b="1" dirty="0"/>
                  <a:t>6 </a:t>
                </a:r>
                <a:r>
                  <a:rPr lang="en-US" b="1" dirty="0" err="1"/>
                  <a:t>mo</a:t>
                </a:r>
                <a:r>
                  <a:rPr lang="en-US" b="1" baseline="0" dirty="0"/>
                  <a:t> </a:t>
                </a:r>
                <a:r>
                  <a:rPr lang="en-US" b="1" i="1" baseline="0" dirty="0"/>
                  <a:t>vs</a:t>
                </a:r>
                <a:r>
                  <a:rPr lang="en-US" b="1" baseline="0" dirty="0"/>
                  <a:t> Baseline</a:t>
                </a:r>
                <a:endParaRPr lang="en-US" b="1" dirty="0"/>
              </a:p>
            </c:rich>
          </c:tx>
          <c:layout>
            <c:manualLayout>
              <c:xMode val="edge"/>
              <c:yMode val="edge"/>
              <c:x val="0.34341926080442287"/>
              <c:y val="0.92190852715018989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122888671"/>
        <c:crosses val="min"/>
        <c:crossBetween val="midCat"/>
        <c:majorUnit val="100"/>
        <c:minorUnit val="50"/>
      </c:valAx>
      <c:valAx>
        <c:axId val="1122888671"/>
        <c:scaling>
          <c:orientation val="minMax"/>
          <c:max val="500"/>
          <c:min val="0"/>
        </c:scaling>
        <c:delete val="0"/>
        <c:axPos val="l"/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257160639"/>
        <c:crosses val="min"/>
        <c:crossBetween val="midCat"/>
        <c:majorUnit val="100"/>
        <c:minorUnit val="50"/>
      </c:valAx>
    </c:plotArea>
    <c:plotVisOnly val="0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ln w="12700">
      <a:noFill/>
      <a:prstDash val="solid"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060704108319726"/>
          <c:y val="2.8542750497365252E-2"/>
          <c:w val="0.75174866142883401"/>
          <c:h val="0.80587445531497404"/>
        </c:manualLayout>
      </c:layout>
      <c:scatterChart>
        <c:scatterStyle val="lineMarker"/>
        <c:varyColors val="0"/>
        <c:ser>
          <c:idx val="0"/>
          <c:order val="0"/>
          <c:tx>
            <c:v/>
          </c:tx>
          <c:spPr>
            <a:ln w="19050">
              <a:noFill/>
            </a:ln>
          </c:spPr>
          <c:marker>
            <c:symbol val="none"/>
          </c:marker>
          <c:smooth val="0"/>
          <c:extLst>
            <c:ext xmlns:c16="http://schemas.microsoft.com/office/drawing/2014/chart" uri="{C3380CC4-5D6E-409C-BE32-E72D297353CC}">
              <c16:uniqueId val="{00000000-6920-41D7-A3BA-6002C0143495}"/>
            </c:ext>
          </c:extLst>
        </c:ser>
        <c:ser>
          <c:idx val="1"/>
          <c:order val="1"/>
          <c:tx>
            <c:v>Identity</c:v>
          </c:tx>
          <c:spPr>
            <a:ln w="12700">
              <a:solidFill>
                <a:srgbClr val="B0B0B0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5875">
                <a:solidFill>
                  <a:srgbClr val="FF0000"/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5-6920-41D7-A3BA-6002C0143495}"/>
              </c:ext>
            </c:extLst>
          </c:dPt>
          <c:xVal>
            <c:numRef>
              <c:f>'Dem(SLS)12mo'!$KO$1:$KO$2</c:f>
              <c:numCache>
                <c:formatCode>General</c:formatCode>
                <c:ptCount val="2"/>
                <c:pt idx="0">
                  <c:v>0</c:v>
                </c:pt>
                <c:pt idx="1">
                  <c:v>400</c:v>
                </c:pt>
              </c:numCache>
            </c:numRef>
          </c:xVal>
          <c:yVal>
            <c:numRef>
              <c:f>'Dem(SLS)12mo'!$KO$3:$KO$4</c:f>
              <c:numCache>
                <c:formatCode>General</c:formatCode>
                <c:ptCount val="2"/>
                <c:pt idx="0">
                  <c:v>0</c:v>
                </c:pt>
                <c:pt idx="1">
                  <c:v>400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920-41D7-A3BA-6002C0143495}"/>
            </c:ext>
          </c:extLst>
        </c:ser>
        <c:ser>
          <c:idx val="2"/>
          <c:order val="2"/>
          <c:tx>
            <c:v/>
          </c:tx>
          <c:spPr>
            <a:ln w="19050">
              <a:noFill/>
            </a:ln>
          </c:spPr>
          <c:marker>
            <c:symbol val="square"/>
            <c:size val="4"/>
            <c:spPr>
              <a:solidFill>
                <a:schemeClr val="tx1">
                  <a:alpha val="75000"/>
                </a:schemeClr>
              </a:solidFill>
              <a:ln w="6350">
                <a:noFill/>
              </a:ln>
            </c:spPr>
          </c:marker>
          <c:xVal>
            <c:numRef>
              <c:f>'Dem(SLS)12mo'!$KO$5:$KO$64</c:f>
              <c:numCache>
                <c:formatCode>General</c:formatCode>
                <c:ptCount val="60"/>
                <c:pt idx="0">
                  <c:v>18.694005874793465</c:v>
                </c:pt>
                <c:pt idx="1">
                  <c:v>38.310240788609704</c:v>
                </c:pt>
                <c:pt idx="2">
                  <c:v>201.68412913539058</c:v>
                </c:pt>
                <c:pt idx="3">
                  <c:v>22.554275927238368</c:v>
                </c:pt>
                <c:pt idx="4">
                  <c:v>26.388956827867332</c:v>
                </c:pt>
                <c:pt idx="5">
                  <c:v>23.657768553639155</c:v>
                </c:pt>
                <c:pt idx="6">
                  <c:v>194.97005988023952</c:v>
                </c:pt>
                <c:pt idx="7">
                  <c:v>66.660658879357555</c:v>
                </c:pt>
                <c:pt idx="8">
                  <c:v>23.66400418390149</c:v>
                </c:pt>
                <c:pt idx="9">
                  <c:v>27.279964221824688</c:v>
                </c:pt>
                <c:pt idx="10">
                  <c:v>15.937254654995064</c:v>
                </c:pt>
                <c:pt idx="11">
                  <c:v>30.178547401846028</c:v>
                </c:pt>
                <c:pt idx="12">
                  <c:v>392.42107645875251</c:v>
                </c:pt>
                <c:pt idx="13">
                  <c:v>167.75186860372813</c:v>
                </c:pt>
                <c:pt idx="14">
                  <c:v>45.659377677964606</c:v>
                </c:pt>
                <c:pt idx="15">
                  <c:v>23.100337952896179</c:v>
                </c:pt>
                <c:pt idx="16">
                  <c:v>19.191938136595784</c:v>
                </c:pt>
                <c:pt idx="17">
                  <c:v>43.661125575806125</c:v>
                </c:pt>
                <c:pt idx="18">
                  <c:v>40.547499999999992</c:v>
                </c:pt>
                <c:pt idx="19">
                  <c:v>16.77529431271763</c:v>
                </c:pt>
                <c:pt idx="20">
                  <c:v>16.057305562292832</c:v>
                </c:pt>
                <c:pt idx="21">
                  <c:v>18.300722456351593</c:v>
                </c:pt>
                <c:pt idx="22">
                  <c:v>23.58012673014974</c:v>
                </c:pt>
                <c:pt idx="23">
                  <c:v>20.294762781629117</c:v>
                </c:pt>
                <c:pt idx="24">
                  <c:v>15.687869446655714</c:v>
                </c:pt>
                <c:pt idx="25">
                  <c:v>19.680898194507666</c:v>
                </c:pt>
                <c:pt idx="26">
                  <c:v>16.454378954378956</c:v>
                </c:pt>
                <c:pt idx="27">
                  <c:v>18.381279904306215</c:v>
                </c:pt>
                <c:pt idx="28">
                  <c:v>26.799055388578793</c:v>
                </c:pt>
                <c:pt idx="29">
                  <c:v>16.298904874382654</c:v>
                </c:pt>
                <c:pt idx="30">
                  <c:v>23.526053215077606</c:v>
                </c:pt>
                <c:pt idx="31">
                  <c:v>21.208291234193688</c:v>
                </c:pt>
                <c:pt idx="32">
                  <c:v>20.594594594594597</c:v>
                </c:pt>
                <c:pt idx="33">
                  <c:v>60.068082700694561</c:v>
                </c:pt>
                <c:pt idx="34">
                  <c:v>22.812262127188429</c:v>
                </c:pt>
                <c:pt idx="35">
                  <c:v>24.482950550738224</c:v>
                </c:pt>
                <c:pt idx="36">
                  <c:v>37.540202501488977</c:v>
                </c:pt>
                <c:pt idx="37">
                  <c:v>186.92007797270952</c:v>
                </c:pt>
                <c:pt idx="38">
                  <c:v>108.30734299124289</c:v>
                </c:pt>
                <c:pt idx="39">
                  <c:v>50.640216211426427</c:v>
                </c:pt>
                <c:pt idx="40">
                  <c:v>34.483556421899266</c:v>
                </c:pt>
                <c:pt idx="41">
                  <c:v>26.330260791366904</c:v>
                </c:pt>
                <c:pt idx="42">
                  <c:v>304.31016927580498</c:v>
                </c:pt>
                <c:pt idx="43">
                  <c:v>19.343031697761703</c:v>
                </c:pt>
                <c:pt idx="44">
                  <c:v>95.071257708429357</c:v>
                </c:pt>
                <c:pt idx="45">
                  <c:v>38.253434842086477</c:v>
                </c:pt>
                <c:pt idx="46">
                  <c:v>25.543577558615155</c:v>
                </c:pt>
                <c:pt idx="47">
                  <c:v>38.175854085676953</c:v>
                </c:pt>
                <c:pt idx="48">
                  <c:v>78.861229458307989</c:v>
                </c:pt>
                <c:pt idx="49">
                  <c:v>52.777777777777779</c:v>
                </c:pt>
                <c:pt idx="50">
                  <c:v>33.803066037735853</c:v>
                </c:pt>
                <c:pt idx="51">
                  <c:v>30.827045793975604</c:v>
                </c:pt>
                <c:pt idx="52">
                  <c:v>21.593270162492548</c:v>
                </c:pt>
                <c:pt idx="53">
                  <c:v>32.20188141263106</c:v>
                </c:pt>
                <c:pt idx="54">
                  <c:v>25.14761756774368</c:v>
                </c:pt>
                <c:pt idx="55">
                  <c:v>16.622072171795445</c:v>
                </c:pt>
                <c:pt idx="56">
                  <c:v>26.334614014902474</c:v>
                </c:pt>
                <c:pt idx="57">
                  <c:v>31.261249213341724</c:v>
                </c:pt>
                <c:pt idx="58">
                  <c:v>22.211634329477576</c:v>
                </c:pt>
                <c:pt idx="59">
                  <c:v>31.51436954821483</c:v>
                </c:pt>
              </c:numCache>
            </c:numRef>
          </c:xVal>
          <c:yVal>
            <c:numRef>
              <c:f>'Dem(SLS)12mo'!$KO$65:$KO$124</c:f>
              <c:numCache>
                <c:formatCode>General</c:formatCode>
                <c:ptCount val="60"/>
                <c:pt idx="0">
                  <c:v>17.952083715806864</c:v>
                </c:pt>
                <c:pt idx="1">
                  <c:v>36.981456700439686</c:v>
                </c:pt>
                <c:pt idx="2">
                  <c:v>191.50768001112033</c:v>
                </c:pt>
                <c:pt idx="3">
                  <c:v>19.174285376801325</c:v>
                </c:pt>
                <c:pt idx="4">
                  <c:v>25.270631832499539</c:v>
                </c:pt>
                <c:pt idx="5">
                  <c:v>21.815644457167384</c:v>
                </c:pt>
                <c:pt idx="6">
                  <c:v>187.9640718562874</c:v>
                </c:pt>
                <c:pt idx="7">
                  <c:v>62.066070450812198</c:v>
                </c:pt>
                <c:pt idx="8">
                  <c:v>23.542617553368519</c:v>
                </c:pt>
                <c:pt idx="9">
                  <c:v>27.49284436493739</c:v>
                </c:pt>
                <c:pt idx="10">
                  <c:v>17.720868232676274</c:v>
                </c:pt>
                <c:pt idx="11">
                  <c:v>29.12811818842335</c:v>
                </c:pt>
                <c:pt idx="12">
                  <c:v>367.53571428571428</c:v>
                </c:pt>
                <c:pt idx="13">
                  <c:v>153.58297772592388</c:v>
                </c:pt>
                <c:pt idx="14">
                  <c:v>42.799267161135916</c:v>
                </c:pt>
                <c:pt idx="15">
                  <c:v>22.712373267663938</c:v>
                </c:pt>
                <c:pt idx="16">
                  <c:v>21.109155437573943</c:v>
                </c:pt>
                <c:pt idx="17">
                  <c:v>42.933440149542697</c:v>
                </c:pt>
                <c:pt idx="18">
                  <c:v>37.636323529411762</c:v>
                </c:pt>
                <c:pt idx="19">
                  <c:v>17.510562095838171</c:v>
                </c:pt>
                <c:pt idx="20">
                  <c:v>15.914458525345626</c:v>
                </c:pt>
                <c:pt idx="21">
                  <c:v>16.729379891631549</c:v>
                </c:pt>
                <c:pt idx="22">
                  <c:v>22.688472748297876</c:v>
                </c:pt>
                <c:pt idx="23">
                  <c:v>18.3957972270364</c:v>
                </c:pt>
                <c:pt idx="24">
                  <c:v>14.300951880896326</c:v>
                </c:pt>
                <c:pt idx="25">
                  <c:v>19.741829767865276</c:v>
                </c:pt>
                <c:pt idx="26">
                  <c:v>15.149255506398362</c:v>
                </c:pt>
                <c:pt idx="27">
                  <c:v>16.698265550239231</c:v>
                </c:pt>
                <c:pt idx="28">
                  <c:v>23.148346930012885</c:v>
                </c:pt>
                <c:pt idx="29">
                  <c:v>13.598453940304918</c:v>
                </c:pt>
                <c:pt idx="30">
                  <c:v>18.742184035476718</c:v>
                </c:pt>
                <c:pt idx="31">
                  <c:v>17.875468193462133</c:v>
                </c:pt>
                <c:pt idx="32">
                  <c:v>16.871621621621617</c:v>
                </c:pt>
                <c:pt idx="33">
                  <c:v>54.169197221773537</c:v>
                </c:pt>
                <c:pt idx="34">
                  <c:v>19.335275240467787</c:v>
                </c:pt>
                <c:pt idx="35">
                  <c:v>18.653327865010546</c:v>
                </c:pt>
                <c:pt idx="36">
                  <c:v>34.162530606842694</c:v>
                </c:pt>
                <c:pt idx="37">
                  <c:v>188.10753736192333</c:v>
                </c:pt>
                <c:pt idx="38">
                  <c:v>105.71474287339743</c:v>
                </c:pt>
                <c:pt idx="39">
                  <c:v>47.796238452847746</c:v>
                </c:pt>
                <c:pt idx="40">
                  <c:v>32.430807627670575</c:v>
                </c:pt>
                <c:pt idx="41">
                  <c:v>26.153214928057551</c:v>
                </c:pt>
                <c:pt idx="42">
                  <c:v>293.2448771795851</c:v>
                </c:pt>
                <c:pt idx="43">
                  <c:v>18.475475557747274</c:v>
                </c:pt>
                <c:pt idx="44">
                  <c:v>90.194658415081108</c:v>
                </c:pt>
                <c:pt idx="45">
                  <c:v>34.707071908642121</c:v>
                </c:pt>
                <c:pt idx="46">
                  <c:v>27.775477655176907</c:v>
                </c:pt>
                <c:pt idx="47">
                  <c:v>36.526374859708191</c:v>
                </c:pt>
                <c:pt idx="48">
                  <c:v>73.906877662811922</c:v>
                </c:pt>
                <c:pt idx="49">
                  <c:v>36.382623224728491</c:v>
                </c:pt>
                <c:pt idx="50">
                  <c:v>25.542452830188687</c:v>
                </c:pt>
                <c:pt idx="51">
                  <c:v>23.549663479255972</c:v>
                </c:pt>
                <c:pt idx="52">
                  <c:v>14.342133460047705</c:v>
                </c:pt>
                <c:pt idx="53">
                  <c:v>25.095440156260523</c:v>
                </c:pt>
                <c:pt idx="54">
                  <c:v>19.442160980842299</c:v>
                </c:pt>
                <c:pt idx="55">
                  <c:v>14.959154305955286</c:v>
                </c:pt>
                <c:pt idx="56">
                  <c:v>21.129533749726058</c:v>
                </c:pt>
                <c:pt idx="57">
                  <c:v>23.399386406544995</c:v>
                </c:pt>
                <c:pt idx="58">
                  <c:v>17.60001147021714</c:v>
                </c:pt>
                <c:pt idx="59">
                  <c:v>21.135341267429528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6920-41D7-A3BA-6002C0143495}"/>
            </c:ext>
          </c:extLst>
        </c:ser>
        <c:ser>
          <c:idx val="3"/>
          <c:order val="3"/>
          <c:tx>
            <c:v>Weighted Deming fit
(y = -0.7461 + 0.9289 x)</c:v>
          </c:tx>
          <c:spPr>
            <a:ln w="15875">
              <a:solidFill>
                <a:schemeClr val="tx1"/>
              </a:solidFill>
              <a:prstDash val="solid"/>
            </a:ln>
          </c:spPr>
          <c:marker>
            <c:symbol val="none"/>
          </c:marker>
          <c:xVal>
            <c:numRef>
              <c:f>'Dem(SLS)12mo'!$KO$125:$KO$126</c:f>
              <c:numCache>
                <c:formatCode>General</c:formatCode>
                <c:ptCount val="2"/>
                <c:pt idx="0">
                  <c:v>15.687869446655714</c:v>
                </c:pt>
                <c:pt idx="1">
                  <c:v>392.42107645875251</c:v>
                </c:pt>
              </c:numCache>
            </c:numRef>
          </c:xVal>
          <c:yVal>
            <c:numRef>
              <c:f>'Dem(SLS)12mo'!$KO$127:$KO$128</c:f>
              <c:numCache>
                <c:formatCode>General</c:formatCode>
                <c:ptCount val="2"/>
                <c:pt idx="0">
                  <c:v>13.826628041051022</c:v>
                </c:pt>
                <c:pt idx="1">
                  <c:v>363.78131903576065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6920-41D7-A3BA-6002C01434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29153167"/>
        <c:axId val="1122901567"/>
      </c:scatterChart>
      <c:valAx>
        <c:axId val="1129153167"/>
        <c:scaling>
          <c:orientation val="minMax"/>
          <c:max val="5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>
                    <a:latin typeface="Calibri"/>
                    <a:ea typeface="Calibri"/>
                    <a:cs typeface="Calibri"/>
                  </a:defRPr>
                </a:pPr>
                <a:r>
                  <a:rPr lang="en-US" b="1" dirty="0"/>
                  <a:t>12 </a:t>
                </a:r>
                <a:r>
                  <a:rPr lang="en-US" b="1" dirty="0" err="1"/>
                  <a:t>mo</a:t>
                </a:r>
                <a:r>
                  <a:rPr lang="en-US" b="1" dirty="0"/>
                  <a:t> </a:t>
                </a:r>
                <a:r>
                  <a:rPr lang="en-US" b="1" i="1" dirty="0"/>
                  <a:t>vs</a:t>
                </a:r>
                <a:r>
                  <a:rPr lang="en-US" b="1" dirty="0"/>
                  <a:t> Baseline</a:t>
                </a:r>
              </a:p>
            </c:rich>
          </c:tx>
          <c:layout>
            <c:manualLayout>
              <c:xMode val="edge"/>
              <c:yMode val="edge"/>
              <c:x val="0.27877162110884535"/>
              <c:y val="0.91991769645403598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122901567"/>
        <c:crosses val="min"/>
        <c:crossBetween val="midCat"/>
        <c:majorUnit val="100"/>
        <c:minorUnit val="50"/>
      </c:valAx>
      <c:valAx>
        <c:axId val="1122901567"/>
        <c:scaling>
          <c:orientation val="minMax"/>
          <c:max val="500"/>
          <c:min val="0"/>
        </c:scaling>
        <c:delete val="0"/>
        <c:axPos val="l"/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129153167"/>
        <c:crosses val="min"/>
        <c:crossBetween val="midCat"/>
        <c:majorUnit val="100"/>
        <c:minorUnit val="50"/>
      </c:valAx>
      <c:spPr>
        <a:ln>
          <a:noFill/>
        </a:ln>
      </c:spPr>
    </c:plotArea>
    <c:plotVisOnly val="0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ln w="12700">
      <a:noFill/>
      <a:prstDash val="solid"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563766151641098"/>
          <c:y val="2.8542738818083873E-2"/>
          <c:w val="0.72792624510156778"/>
          <c:h val="0.80141488183334764"/>
        </c:manualLayout>
      </c:layout>
      <c:scatterChart>
        <c:scatterStyle val="lineMarker"/>
        <c:varyColors val="0"/>
        <c:ser>
          <c:idx val="0"/>
          <c:order val="0"/>
          <c:tx>
            <c:v/>
          </c:tx>
          <c:spPr>
            <a:ln w="19050">
              <a:noFill/>
            </a:ln>
          </c:spPr>
          <c:marker>
            <c:symbol val="none"/>
          </c:marker>
          <c:smooth val="0"/>
          <c:extLst>
            <c:ext xmlns:c16="http://schemas.microsoft.com/office/drawing/2014/chart" uri="{C3380CC4-5D6E-409C-BE32-E72D297353CC}">
              <c16:uniqueId val="{00000000-2B3B-4894-BAC2-D5182213E825}"/>
            </c:ext>
          </c:extLst>
        </c:ser>
        <c:ser>
          <c:idx val="1"/>
          <c:order val="1"/>
          <c:tx>
            <c:v>Identity</c:v>
          </c:tx>
          <c:spPr>
            <a:ln w="12700">
              <a:solidFill>
                <a:srgbClr val="B0B0B0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5875">
                <a:solidFill>
                  <a:srgbClr val="FF0000"/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5-2B3B-4894-BAC2-D5182213E825}"/>
              </c:ext>
            </c:extLst>
          </c:dPt>
          <c:xVal>
            <c:numRef>
              <c:f>'Dem(SL)24 mo'!$KO$1:$KO$2</c:f>
              <c:numCache>
                <c:formatCode>General</c:formatCode>
                <c:ptCount val="2"/>
                <c:pt idx="0">
                  <c:v>0</c:v>
                </c:pt>
                <c:pt idx="1">
                  <c:v>400</c:v>
                </c:pt>
              </c:numCache>
            </c:numRef>
          </c:xVal>
          <c:yVal>
            <c:numRef>
              <c:f>'Dem(SL)24 mo'!$KO$3:$KO$4</c:f>
              <c:numCache>
                <c:formatCode>General</c:formatCode>
                <c:ptCount val="2"/>
                <c:pt idx="0">
                  <c:v>0</c:v>
                </c:pt>
                <c:pt idx="1">
                  <c:v>400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B3B-4894-BAC2-D5182213E825}"/>
            </c:ext>
          </c:extLst>
        </c:ser>
        <c:ser>
          <c:idx val="2"/>
          <c:order val="2"/>
          <c:tx>
            <c:v/>
          </c:tx>
          <c:spPr>
            <a:ln w="19050">
              <a:noFill/>
            </a:ln>
          </c:spPr>
          <c:marker>
            <c:symbol val="square"/>
            <c:size val="4"/>
            <c:spPr>
              <a:solidFill>
                <a:schemeClr val="tx1">
                  <a:alpha val="75000"/>
                </a:schemeClr>
              </a:solidFill>
              <a:ln w="6350">
                <a:noFill/>
              </a:ln>
            </c:spPr>
          </c:marker>
          <c:xVal>
            <c:numRef>
              <c:f>'Dem(SL)24 mo'!$KO$5:$KO$64</c:f>
              <c:numCache>
                <c:formatCode>General</c:formatCode>
                <c:ptCount val="60"/>
                <c:pt idx="0">
                  <c:v>18.694005874793465</c:v>
                </c:pt>
                <c:pt idx="1">
                  <c:v>38.310240788609704</c:v>
                </c:pt>
                <c:pt idx="2">
                  <c:v>201.68412913539058</c:v>
                </c:pt>
                <c:pt idx="3">
                  <c:v>22.554275927238368</c:v>
                </c:pt>
                <c:pt idx="4">
                  <c:v>26.388956827867332</c:v>
                </c:pt>
                <c:pt idx="5">
                  <c:v>23.657768553639155</c:v>
                </c:pt>
                <c:pt idx="6">
                  <c:v>194.97005988023952</c:v>
                </c:pt>
                <c:pt idx="7">
                  <c:v>66.660658879357555</c:v>
                </c:pt>
                <c:pt idx="8">
                  <c:v>23.66400418390149</c:v>
                </c:pt>
                <c:pt idx="9">
                  <c:v>27.279964221824688</c:v>
                </c:pt>
                <c:pt idx="10">
                  <c:v>15.937254654995064</c:v>
                </c:pt>
                <c:pt idx="11">
                  <c:v>30.178547401846028</c:v>
                </c:pt>
                <c:pt idx="12">
                  <c:v>392.42107645875251</c:v>
                </c:pt>
                <c:pt idx="13">
                  <c:v>167.75186860372813</c:v>
                </c:pt>
                <c:pt idx="14">
                  <c:v>45.659377677964606</c:v>
                </c:pt>
                <c:pt idx="15">
                  <c:v>23.100337952896179</c:v>
                </c:pt>
                <c:pt idx="16">
                  <c:v>19.191938136595784</c:v>
                </c:pt>
                <c:pt idx="17">
                  <c:v>43.661125575806125</c:v>
                </c:pt>
                <c:pt idx="18">
                  <c:v>40.547499999999992</c:v>
                </c:pt>
                <c:pt idx="19">
                  <c:v>16.77529431271763</c:v>
                </c:pt>
                <c:pt idx="20">
                  <c:v>16.057305562292832</c:v>
                </c:pt>
                <c:pt idx="21">
                  <c:v>18.300722456351593</c:v>
                </c:pt>
                <c:pt idx="22">
                  <c:v>23.58012673014974</c:v>
                </c:pt>
                <c:pt idx="23">
                  <c:v>20.294762781629117</c:v>
                </c:pt>
                <c:pt idx="24">
                  <c:v>15.687869446655714</c:v>
                </c:pt>
                <c:pt idx="25">
                  <c:v>19.680898194507666</c:v>
                </c:pt>
                <c:pt idx="26">
                  <c:v>16.454378954378956</c:v>
                </c:pt>
                <c:pt idx="27">
                  <c:v>18.381279904306215</c:v>
                </c:pt>
                <c:pt idx="28">
                  <c:v>26.799055388578793</c:v>
                </c:pt>
                <c:pt idx="29">
                  <c:v>16.298904874382654</c:v>
                </c:pt>
                <c:pt idx="30">
                  <c:v>23.526053215077606</c:v>
                </c:pt>
                <c:pt idx="31">
                  <c:v>21.208291234193688</c:v>
                </c:pt>
                <c:pt idx="32">
                  <c:v>20.594594594594597</c:v>
                </c:pt>
                <c:pt idx="33">
                  <c:v>60.068082700694561</c:v>
                </c:pt>
                <c:pt idx="34">
                  <c:v>22.812262127188429</c:v>
                </c:pt>
                <c:pt idx="35">
                  <c:v>24.482950550738224</c:v>
                </c:pt>
                <c:pt idx="36">
                  <c:v>37.540202501488977</c:v>
                </c:pt>
                <c:pt idx="37">
                  <c:v>186.92007797270952</c:v>
                </c:pt>
                <c:pt idx="38">
                  <c:v>108.30734299124289</c:v>
                </c:pt>
                <c:pt idx="39">
                  <c:v>50.640216211426427</c:v>
                </c:pt>
                <c:pt idx="40">
                  <c:v>34.483556421899266</c:v>
                </c:pt>
                <c:pt idx="41">
                  <c:v>26.330260791366904</c:v>
                </c:pt>
                <c:pt idx="42">
                  <c:v>304.31016927580498</c:v>
                </c:pt>
                <c:pt idx="43">
                  <c:v>19.343031697761703</c:v>
                </c:pt>
                <c:pt idx="44">
                  <c:v>95.071257708429357</c:v>
                </c:pt>
                <c:pt idx="45">
                  <c:v>38.253434842086477</c:v>
                </c:pt>
                <c:pt idx="46">
                  <c:v>25.543577558615155</c:v>
                </c:pt>
                <c:pt idx="47">
                  <c:v>38.175854085676953</c:v>
                </c:pt>
                <c:pt idx="48">
                  <c:v>78.861229458307989</c:v>
                </c:pt>
                <c:pt idx="49">
                  <c:v>52.777777777777779</c:v>
                </c:pt>
                <c:pt idx="50">
                  <c:v>33.803066037735853</c:v>
                </c:pt>
                <c:pt idx="51">
                  <c:v>30.827045793975604</c:v>
                </c:pt>
                <c:pt idx="52">
                  <c:v>21.593270162492548</c:v>
                </c:pt>
                <c:pt idx="53">
                  <c:v>32.20188141263106</c:v>
                </c:pt>
                <c:pt idx="54">
                  <c:v>25.14761756774368</c:v>
                </c:pt>
                <c:pt idx="55">
                  <c:v>16.622072171795445</c:v>
                </c:pt>
                <c:pt idx="56">
                  <c:v>26.334614014902474</c:v>
                </c:pt>
                <c:pt idx="57">
                  <c:v>31.261249213341724</c:v>
                </c:pt>
                <c:pt idx="58">
                  <c:v>22.211634329477576</c:v>
                </c:pt>
                <c:pt idx="59">
                  <c:v>31.51436954821483</c:v>
                </c:pt>
              </c:numCache>
            </c:numRef>
          </c:xVal>
          <c:yVal>
            <c:numRef>
              <c:f>'Dem(SL)24 mo'!$KO$65:$KO$124</c:f>
              <c:numCache>
                <c:formatCode>General</c:formatCode>
                <c:ptCount val="60"/>
                <c:pt idx="0">
                  <c:v>16.170254268404626</c:v>
                </c:pt>
                <c:pt idx="1">
                  <c:v>36.738756410362974</c:v>
                </c:pt>
                <c:pt idx="2">
                  <c:v>196.98272866277446</c:v>
                </c:pt>
                <c:pt idx="3">
                  <c:v>17.942593905031895</c:v>
                </c:pt>
                <c:pt idx="4">
                  <c:v>22.243542708912354</c:v>
                </c:pt>
                <c:pt idx="5">
                  <c:v>21.841408430544615</c:v>
                </c:pt>
                <c:pt idx="6">
                  <c:v>193.59281437125748</c:v>
                </c:pt>
                <c:pt idx="7">
                  <c:v>63.278997079759094</c:v>
                </c:pt>
                <c:pt idx="8">
                  <c:v>23.376509532639187</c:v>
                </c:pt>
                <c:pt idx="9">
                  <c:v>26.973166368515209</c:v>
                </c:pt>
                <c:pt idx="10">
                  <c:v>16.780527741041624</c:v>
                </c:pt>
                <c:pt idx="11">
                  <c:v>29.312653050240847</c:v>
                </c:pt>
                <c:pt idx="12">
                  <c:v>382.56036217303819</c:v>
                </c:pt>
                <c:pt idx="13">
                  <c:v>161.96732141049614</c:v>
                </c:pt>
                <c:pt idx="14">
                  <c:v>42.130315298011304</c:v>
                </c:pt>
                <c:pt idx="15">
                  <c:v>23.521181001283701</c:v>
                </c:pt>
                <c:pt idx="16">
                  <c:v>19.251233517038408</c:v>
                </c:pt>
                <c:pt idx="17">
                  <c:v>42.038854396154619</c:v>
                </c:pt>
                <c:pt idx="18">
                  <c:v>35.813235294117646</c:v>
                </c:pt>
                <c:pt idx="19">
                  <c:v>14.705355662410879</c:v>
                </c:pt>
                <c:pt idx="20">
                  <c:v>15.63525749858518</c:v>
                </c:pt>
                <c:pt idx="21">
                  <c:v>15.909843467790489</c:v>
                </c:pt>
                <c:pt idx="22">
                  <c:v>21.706904079200445</c:v>
                </c:pt>
                <c:pt idx="23">
                  <c:v>18.395797227036397</c:v>
                </c:pt>
                <c:pt idx="24">
                  <c:v>12.665435883538558</c:v>
                </c:pt>
                <c:pt idx="25">
                  <c:v>19.338158094371114</c:v>
                </c:pt>
                <c:pt idx="26">
                  <c:v>12.910898625184339</c:v>
                </c:pt>
                <c:pt idx="27">
                  <c:v>14.450059808612439</c:v>
                </c:pt>
                <c:pt idx="28">
                  <c:v>21.781880635465871</c:v>
                </c:pt>
                <c:pt idx="29">
                  <c:v>14.31994846467683</c:v>
                </c:pt>
                <c:pt idx="30">
                  <c:v>18.241629711751663</c:v>
                </c:pt>
                <c:pt idx="31">
                  <c:v>15.86295581886654</c:v>
                </c:pt>
                <c:pt idx="32">
                  <c:v>15.736486486486484</c:v>
                </c:pt>
                <c:pt idx="33">
                  <c:v>55.643918591503798</c:v>
                </c:pt>
                <c:pt idx="34">
                  <c:v>19.328549927340671</c:v>
                </c:pt>
                <c:pt idx="35">
                  <c:v>19.898347785329271</c:v>
                </c:pt>
                <c:pt idx="36">
                  <c:v>31.956852623916355</c:v>
                </c:pt>
                <c:pt idx="37">
                  <c:v>184.12605588044184</c:v>
                </c:pt>
                <c:pt idx="38">
                  <c:v>101.67117053050777</c:v>
                </c:pt>
                <c:pt idx="39">
                  <c:v>47.172304556833041</c:v>
                </c:pt>
                <c:pt idx="40">
                  <c:v>32.588206896237622</c:v>
                </c:pt>
                <c:pt idx="41">
                  <c:v>22.151978417266182</c:v>
                </c:pt>
                <c:pt idx="42">
                  <c:v>291.93489881634218</c:v>
                </c:pt>
                <c:pt idx="43">
                  <c:v>18.038227263180001</c:v>
                </c:pt>
                <c:pt idx="44">
                  <c:v>87.535277722913506</c:v>
                </c:pt>
                <c:pt idx="45">
                  <c:v>32.973294474513764</c:v>
                </c:pt>
                <c:pt idx="46">
                  <c:v>23.253284726968939</c:v>
                </c:pt>
                <c:pt idx="47">
                  <c:v>32.912864555376629</c:v>
                </c:pt>
                <c:pt idx="48">
                  <c:v>72.226415094339615</c:v>
                </c:pt>
                <c:pt idx="49">
                  <c:v>35.923141186299084</c:v>
                </c:pt>
                <c:pt idx="50">
                  <c:v>23.48466981132076</c:v>
                </c:pt>
                <c:pt idx="51">
                  <c:v>22.959055026475557</c:v>
                </c:pt>
                <c:pt idx="52">
                  <c:v>13.83609123434705</c:v>
                </c:pt>
                <c:pt idx="53">
                  <c:v>23.174603174603174</c:v>
                </c:pt>
                <c:pt idx="54">
                  <c:v>19.725616785796632</c:v>
                </c:pt>
                <c:pt idx="55">
                  <c:v>15.286052689838392</c:v>
                </c:pt>
                <c:pt idx="56">
                  <c:v>18.442328238001316</c:v>
                </c:pt>
                <c:pt idx="57">
                  <c:v>23.406282777428149</c:v>
                </c:pt>
                <c:pt idx="58">
                  <c:v>16.970230374899636</c:v>
                </c:pt>
                <c:pt idx="59">
                  <c:v>20.735863343578913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2B3B-4894-BAC2-D5182213E825}"/>
            </c:ext>
          </c:extLst>
        </c:ser>
        <c:ser>
          <c:idx val="3"/>
          <c:order val="3"/>
          <c:tx>
            <c:v>Weighted Deming fit
(y = -1.895 + 0.9356 x)</c:v>
          </c:tx>
          <c:spPr>
            <a:ln w="25400">
              <a:solidFill>
                <a:srgbClr val="E61C1B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5875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2B3B-4894-BAC2-D5182213E825}"/>
              </c:ext>
            </c:extLst>
          </c:dPt>
          <c:xVal>
            <c:numRef>
              <c:f>'Dem(SL)24 mo'!$KO$125:$KO$126</c:f>
              <c:numCache>
                <c:formatCode>General</c:formatCode>
                <c:ptCount val="2"/>
                <c:pt idx="0">
                  <c:v>15.687869446655714</c:v>
                </c:pt>
                <c:pt idx="1">
                  <c:v>392.42107645875251</c:v>
                </c:pt>
              </c:numCache>
            </c:numRef>
          </c:xVal>
          <c:yVal>
            <c:numRef>
              <c:f>'Dem(SL)24 mo'!$KO$127:$KO$128</c:f>
              <c:numCache>
                <c:formatCode>General</c:formatCode>
                <c:ptCount val="2"/>
                <c:pt idx="0">
                  <c:v>12.782223561586282</c:v>
                </c:pt>
                <c:pt idx="1">
                  <c:v>365.23888364814479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2B3B-4894-BAC2-D5182213E8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30274592"/>
        <c:axId val="525995904"/>
      </c:scatterChart>
      <c:valAx>
        <c:axId val="530274592"/>
        <c:scaling>
          <c:orientation val="minMax"/>
          <c:max val="5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>
                    <a:latin typeface="Calibri"/>
                    <a:ea typeface="Calibri"/>
                    <a:cs typeface="Calibri"/>
                  </a:defRPr>
                </a:pPr>
                <a:r>
                  <a:rPr lang="en-US" b="1" dirty="0"/>
                  <a:t>24 </a:t>
                </a:r>
                <a:r>
                  <a:rPr lang="en-US" b="1" dirty="0" err="1"/>
                  <a:t>mo</a:t>
                </a:r>
                <a:r>
                  <a:rPr lang="en-US" b="1" dirty="0"/>
                  <a:t> </a:t>
                </a:r>
                <a:r>
                  <a:rPr lang="en-US" b="1" i="1" dirty="0"/>
                  <a:t>vs</a:t>
                </a:r>
                <a:r>
                  <a:rPr lang="en-US" b="1" dirty="0"/>
                  <a:t> Baseline</a:t>
                </a:r>
              </a:p>
            </c:rich>
          </c:tx>
          <c:layout>
            <c:manualLayout>
              <c:xMode val="edge"/>
              <c:yMode val="edge"/>
              <c:x val="0.32027332098996436"/>
              <c:y val="0.91085888866463249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525995904"/>
        <c:crosses val="min"/>
        <c:crossBetween val="midCat"/>
        <c:majorUnit val="100"/>
        <c:minorUnit val="50"/>
      </c:valAx>
      <c:valAx>
        <c:axId val="525995904"/>
        <c:scaling>
          <c:orientation val="minMax"/>
          <c:max val="500"/>
          <c:min val="0"/>
        </c:scaling>
        <c:delete val="0"/>
        <c:axPos val="l"/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530274592"/>
        <c:crosses val="min"/>
        <c:crossBetween val="midCat"/>
        <c:majorUnit val="100"/>
        <c:minorUnit val="50"/>
      </c:valAx>
    </c:plotArea>
    <c:plotVisOnly val="0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ln w="12700">
      <a:noFill/>
      <a:prstDash val="solid"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01036C8-A56F-455B-9D8B-9685C7CDD33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D2A804C-BB2F-4DBA-BC2D-3F861ACAE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939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2A804C-BB2F-4DBA-BC2D-3F861ACAEAF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74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78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607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940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864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707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135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484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095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645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25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828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605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10" Type="http://schemas.openxmlformats.org/officeDocument/2006/relationships/chart" Target="../charts/chart8.xml"/><Relationship Id="rId4" Type="http://schemas.openxmlformats.org/officeDocument/2006/relationships/chart" Target="../charts/chart2.xml"/><Relationship Id="rId9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28C99E4-CE0D-4CC0-A7AA-6E28F68F76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429692"/>
              </p:ext>
            </p:extLst>
          </p:nvPr>
        </p:nvGraphicFramePr>
        <p:xfrm>
          <a:off x="324196" y="1180407"/>
          <a:ext cx="8520546" cy="5461462"/>
        </p:xfrm>
        <a:graphic>
          <a:graphicData uri="http://schemas.openxmlformats.org/drawingml/2006/table">
            <a:tbl>
              <a:tblPr/>
              <a:tblGrid>
                <a:gridCol w="8520546">
                  <a:extLst>
                    <a:ext uri="{9D8B030D-6E8A-4147-A177-3AD203B41FA5}">
                      <a16:colId xmlns:a16="http://schemas.microsoft.com/office/drawing/2014/main" val="4089960382"/>
                    </a:ext>
                  </a:extLst>
                </a:gridCol>
              </a:tblGrid>
              <a:tr h="2846627"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07338737"/>
                  </a:ext>
                </a:extLst>
              </a:tr>
              <a:tr h="2614835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25590302"/>
                  </a:ext>
                </a:extLst>
              </a:tr>
            </a:tbl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5A259C5D-1B86-42FB-B1EF-5E23EE0D8961}"/>
              </a:ext>
            </a:extLst>
          </p:cNvPr>
          <p:cNvGrpSpPr/>
          <p:nvPr/>
        </p:nvGrpSpPr>
        <p:grpSpPr>
          <a:xfrm>
            <a:off x="533399" y="1289360"/>
            <a:ext cx="307925" cy="2911347"/>
            <a:chOff x="397864" y="1180890"/>
            <a:chExt cx="307925" cy="2911347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87A213F-73A2-49D9-9D26-3A961BAC74CE}"/>
                </a:ext>
              </a:extLst>
            </p:cNvPr>
            <p:cNvSpPr txBox="1"/>
            <p:nvPr/>
          </p:nvSpPr>
          <p:spPr>
            <a:xfrm>
              <a:off x="397864" y="1180890"/>
              <a:ext cx="29527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B6401E0-D41F-449E-8E20-70A94F8E0989}"/>
                </a:ext>
              </a:extLst>
            </p:cNvPr>
            <p:cNvSpPr txBox="1"/>
            <p:nvPr/>
          </p:nvSpPr>
          <p:spPr>
            <a:xfrm>
              <a:off x="410515" y="3815238"/>
              <a:ext cx="29527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</p:grpSp>
      <p:sp>
        <p:nvSpPr>
          <p:cNvPr id="23" name="TextBox 67">
            <a:extLst>
              <a:ext uri="{FF2B5EF4-FFF2-40B4-BE49-F238E27FC236}">
                <a16:creationId xmlns:a16="http://schemas.microsoft.com/office/drawing/2014/main" id="{B36883C9-ACED-4FDC-82EC-D58FDE9C8336}"/>
              </a:ext>
            </a:extLst>
          </p:cNvPr>
          <p:cNvSpPr txBox="1"/>
          <p:nvPr/>
        </p:nvSpPr>
        <p:spPr>
          <a:xfrm>
            <a:off x="533399" y="232442"/>
            <a:ext cx="82010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>
                <a:latin typeface="Times New Roman" panose="02020603050405020304" pitchFamily="18" charset="0"/>
                <a:cs typeface="Times New Roman" pitchFamily="18" charset="0"/>
              </a:rPr>
              <a:t>Supplemental Figure 2</a:t>
            </a:r>
            <a:r>
              <a:rPr lang="en-US" sz="1000" dirty="0">
                <a:latin typeface="Times New Roman" panose="02020603050405020304" pitchFamily="18" charset="0"/>
                <a:cs typeface="Times New Roman" pitchFamily="18" charset="0"/>
              </a:rPr>
              <a:t>. RBC concentrations of non-methyl folate derived from WB-Lys samples (panel A) and RBC-Lys samples (panel B) after storage at -70°C for up to 24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compared to baseline (1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wk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Scatter plots show weighted Deming regression line (solid black line) compared to the line of identity (dashed red line). WB-Lys samples were conventionally prepared (4 h incubation at 37°C), while RBC-Lys samples were treated with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exoGGH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(30 min at room temperature) prior to analysis by HPLC-MS/MS. For each sample matrix, 60 samples were analyzed in 4 replicates per sample (duplicates over 2 d).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exoGGH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exogenous γ-glutamyl hydrolase; RBC-Lys, red blood cell lysate; WB-Lys, whole blood lysate.</a:t>
            </a:r>
          </a:p>
        </p:txBody>
      </p:sp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id="{E7DDDF9B-35A6-46E2-BA52-C2A0105C3A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6778624"/>
              </p:ext>
            </p:extLst>
          </p:nvPr>
        </p:nvGraphicFramePr>
        <p:xfrm>
          <a:off x="841322" y="1288111"/>
          <a:ext cx="2058969" cy="2277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" name="Chart 24">
            <a:extLst>
              <a:ext uri="{FF2B5EF4-FFF2-40B4-BE49-F238E27FC236}">
                <a16:creationId xmlns:a16="http://schemas.microsoft.com/office/drawing/2014/main" id="{57662774-934C-4628-BBC7-3DE0EBC794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3881667"/>
              </p:ext>
            </p:extLst>
          </p:nvPr>
        </p:nvGraphicFramePr>
        <p:xfrm>
          <a:off x="2941425" y="1290426"/>
          <a:ext cx="1963593" cy="22848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6" name="Chart 25">
            <a:extLst>
              <a:ext uri="{FF2B5EF4-FFF2-40B4-BE49-F238E27FC236}">
                <a16:creationId xmlns:a16="http://schemas.microsoft.com/office/drawing/2014/main" id="{946850CB-DE57-45BD-8EB1-8C4381B8BC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1056460"/>
              </p:ext>
            </p:extLst>
          </p:nvPr>
        </p:nvGraphicFramePr>
        <p:xfrm>
          <a:off x="4946151" y="1288112"/>
          <a:ext cx="1860566" cy="2277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7" name="Chart 26">
            <a:extLst>
              <a:ext uri="{FF2B5EF4-FFF2-40B4-BE49-F238E27FC236}">
                <a16:creationId xmlns:a16="http://schemas.microsoft.com/office/drawing/2014/main" id="{FC34E1E1-F2CD-4591-B7F2-B328069B2D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6757387"/>
              </p:ext>
            </p:extLst>
          </p:nvPr>
        </p:nvGraphicFramePr>
        <p:xfrm>
          <a:off x="6847850" y="1288111"/>
          <a:ext cx="1906494" cy="2279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8" name="Chart 27">
            <a:extLst>
              <a:ext uri="{FF2B5EF4-FFF2-40B4-BE49-F238E27FC236}">
                <a16:creationId xmlns:a16="http://schemas.microsoft.com/office/drawing/2014/main" id="{31B1FCC9-D7F5-4A60-9684-5320AFC271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3474064"/>
              </p:ext>
            </p:extLst>
          </p:nvPr>
        </p:nvGraphicFramePr>
        <p:xfrm>
          <a:off x="841323" y="3923706"/>
          <a:ext cx="2058968" cy="2453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9" name="Chart 28">
            <a:extLst>
              <a:ext uri="{FF2B5EF4-FFF2-40B4-BE49-F238E27FC236}">
                <a16:creationId xmlns:a16="http://schemas.microsoft.com/office/drawing/2014/main" id="{EC060A7D-B5D4-4FCE-BC32-8606FB7FED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1814431"/>
              </p:ext>
            </p:extLst>
          </p:nvPr>
        </p:nvGraphicFramePr>
        <p:xfrm>
          <a:off x="2961990" y="3923707"/>
          <a:ext cx="1963594" cy="2443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0" name="Chart 29">
            <a:extLst>
              <a:ext uri="{FF2B5EF4-FFF2-40B4-BE49-F238E27FC236}">
                <a16:creationId xmlns:a16="http://schemas.microsoft.com/office/drawing/2014/main" id="{31E18DEC-428F-4BDD-B1B9-76FD56C708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3770198"/>
              </p:ext>
            </p:extLst>
          </p:nvPr>
        </p:nvGraphicFramePr>
        <p:xfrm>
          <a:off x="4946151" y="3923708"/>
          <a:ext cx="1860566" cy="2443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31" name="Chart 30">
            <a:extLst>
              <a:ext uri="{FF2B5EF4-FFF2-40B4-BE49-F238E27FC236}">
                <a16:creationId xmlns:a16="http://schemas.microsoft.com/office/drawing/2014/main" id="{2620D171-E2B0-4EF8-BE55-762893F31C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1701938"/>
              </p:ext>
            </p:extLst>
          </p:nvPr>
        </p:nvGraphicFramePr>
        <p:xfrm>
          <a:off x="6847851" y="3923706"/>
          <a:ext cx="1886573" cy="24438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  <p:extLst>
      <p:ext uri="{BB962C8B-B14F-4D97-AF65-F5344CB8AC3E}">
        <p14:creationId xmlns:p14="http://schemas.microsoft.com/office/powerpoint/2010/main" val="280766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1308</TotalTime>
  <Words>192</Words>
  <Application>Microsoft Office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Pfeiffer</dc:creator>
  <cp:lastModifiedBy>Qari, Zia Fazili (CDC/DDNID/NCEH/DLS)</cp:lastModifiedBy>
  <cp:revision>154</cp:revision>
  <cp:lastPrinted>2013-04-28T16:28:11Z</cp:lastPrinted>
  <dcterms:created xsi:type="dcterms:W3CDTF">2013-04-23T12:52:27Z</dcterms:created>
  <dcterms:modified xsi:type="dcterms:W3CDTF">2021-03-22T15:53:26Z</dcterms:modified>
</cp:coreProperties>
</file>