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13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1903-6274-46C6-AC32-0D2E9643B0FE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3D71E-9812-4DBD-9C4E-B2B26C5C9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851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1903-6274-46C6-AC32-0D2E9643B0FE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3D71E-9812-4DBD-9C4E-B2B26C5C9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258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1903-6274-46C6-AC32-0D2E9643B0FE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3D71E-9812-4DBD-9C4E-B2B26C5C9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570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1903-6274-46C6-AC32-0D2E9643B0FE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3D71E-9812-4DBD-9C4E-B2B26C5C9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173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1903-6274-46C6-AC32-0D2E9643B0FE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3D71E-9812-4DBD-9C4E-B2B26C5C9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565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1903-6274-46C6-AC32-0D2E9643B0FE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3D71E-9812-4DBD-9C4E-B2B26C5C9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716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1903-6274-46C6-AC32-0D2E9643B0FE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3D71E-9812-4DBD-9C4E-B2B26C5C9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6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1903-6274-46C6-AC32-0D2E9643B0FE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3D71E-9812-4DBD-9C4E-B2B26C5C9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741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1903-6274-46C6-AC32-0D2E9643B0FE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3D71E-9812-4DBD-9C4E-B2B26C5C9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265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1903-6274-46C6-AC32-0D2E9643B0FE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3D71E-9812-4DBD-9C4E-B2B26C5C9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84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1903-6274-46C6-AC32-0D2E9643B0FE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3D71E-9812-4DBD-9C4E-B2B26C5C9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093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21903-6274-46C6-AC32-0D2E9643B0FE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3D71E-9812-4DBD-9C4E-B2B26C5C9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7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3A7CCC11-3AAD-4521-8E1D-D5FEBD1246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9220" y="2380510"/>
            <a:ext cx="3471136" cy="219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11">
            <a:extLst>
              <a:ext uri="{FF2B5EF4-FFF2-40B4-BE49-F238E27FC236}">
                <a16:creationId xmlns:a16="http://schemas.microsoft.com/office/drawing/2014/main" id="{AA57DDE7-EC66-4203-92EE-BDA9F462FB14}"/>
              </a:ext>
            </a:extLst>
          </p:cNvPr>
          <p:cNvSpPr txBox="1"/>
          <p:nvPr/>
        </p:nvSpPr>
        <p:spPr>
          <a:xfrm>
            <a:off x="1048789" y="2337646"/>
            <a:ext cx="370614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8153A722-5D51-45C6-B075-D2979FF497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3" b="-1"/>
          <a:stretch/>
        </p:blipFill>
        <p:spPr bwMode="auto">
          <a:xfrm>
            <a:off x="1516387" y="455876"/>
            <a:ext cx="3825226" cy="1800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2061">
            <a:extLst>
              <a:ext uri="{FF2B5EF4-FFF2-40B4-BE49-F238E27FC236}">
                <a16:creationId xmlns:a16="http://schemas.microsoft.com/office/drawing/2014/main" id="{9EA54EE6-C901-45AE-8949-BCE35B21FB50}"/>
              </a:ext>
            </a:extLst>
          </p:cNvPr>
          <p:cNvSpPr txBox="1"/>
          <p:nvPr/>
        </p:nvSpPr>
        <p:spPr>
          <a:xfrm>
            <a:off x="3458617" y="3075621"/>
            <a:ext cx="2127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Hazard ratio 1.614 (95%CI; 1.072, 2.829)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p=0.0256  logrank-test</a:t>
            </a:r>
          </a:p>
        </p:txBody>
      </p:sp>
      <p:sp>
        <p:nvSpPr>
          <p:cNvPr id="8" name="TextBox 2061">
            <a:extLst>
              <a:ext uri="{FF2B5EF4-FFF2-40B4-BE49-F238E27FC236}">
                <a16:creationId xmlns:a16="http://schemas.microsoft.com/office/drawing/2014/main" id="{F20AEDEA-C38F-4F47-9845-D67423A9D72C}"/>
              </a:ext>
            </a:extLst>
          </p:cNvPr>
          <p:cNvSpPr txBox="1"/>
          <p:nvPr/>
        </p:nvSpPr>
        <p:spPr>
          <a:xfrm>
            <a:off x="3455236" y="2657729"/>
            <a:ext cx="2127919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No upregulation</a:t>
            </a:r>
          </a:p>
        </p:txBody>
      </p:sp>
      <p:sp>
        <p:nvSpPr>
          <p:cNvPr id="9" name="TextBox 2061">
            <a:extLst>
              <a:ext uri="{FF2B5EF4-FFF2-40B4-BE49-F238E27FC236}">
                <a16:creationId xmlns:a16="http://schemas.microsoft.com/office/drawing/2014/main" id="{519CD9F9-559F-4431-8D5C-371ADF482862}"/>
              </a:ext>
            </a:extLst>
          </p:cNvPr>
          <p:cNvSpPr txBox="1"/>
          <p:nvPr/>
        </p:nvSpPr>
        <p:spPr>
          <a:xfrm>
            <a:off x="3455235" y="2843394"/>
            <a:ext cx="2127919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APOBEC3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upregulation</a:t>
            </a:r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78DE9F38-676F-4D3D-BDF6-DF678EF95C6B}"/>
              </a:ext>
            </a:extLst>
          </p:cNvPr>
          <p:cNvSpPr txBox="1"/>
          <p:nvPr/>
        </p:nvSpPr>
        <p:spPr>
          <a:xfrm>
            <a:off x="1048789" y="255821"/>
            <a:ext cx="370614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11" name="Title 36">
            <a:extLst>
              <a:ext uri="{FF2B5EF4-FFF2-40B4-BE49-F238E27FC236}">
                <a16:creationId xmlns:a16="http://schemas.microsoft.com/office/drawing/2014/main" id="{9CA17749-7AA4-4185-90E4-DC183D795DDF}"/>
              </a:ext>
            </a:extLst>
          </p:cNvPr>
          <p:cNvSpPr txBox="1">
            <a:spLocks/>
          </p:cNvSpPr>
          <p:nvPr/>
        </p:nvSpPr>
        <p:spPr>
          <a:xfrm>
            <a:off x="4315571" y="8416818"/>
            <a:ext cx="2052083" cy="5426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Takei et al. Supplementary  Figure S1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736489E-B163-4A63-897E-FA91A83A314C}"/>
              </a:ext>
            </a:extLst>
          </p:cNvPr>
          <p:cNvSpPr/>
          <p:nvPr/>
        </p:nvSpPr>
        <p:spPr>
          <a:xfrm>
            <a:off x="263236" y="4811414"/>
            <a:ext cx="63592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1200" b="1" kern="100" dirty="0">
                <a:latin typeface="Arial" panose="020B0604020202020204" pitchFamily="34" charset="0"/>
                <a:ea typeface="游明朝" panose="02020400000000000000" pitchFamily="18" charset="-128"/>
                <a:cs typeface="Arial" panose="020B0604020202020204" pitchFamily="34" charset="0"/>
              </a:rPr>
              <a:t>Supplementary Figure 1. Expression of </a:t>
            </a:r>
            <a:r>
              <a:rPr lang="en-US" sz="1200" b="1" i="1" kern="100" dirty="0">
                <a:latin typeface="Arial" panose="020B0604020202020204" pitchFamily="34" charset="0"/>
                <a:ea typeface="游明朝" panose="02020400000000000000" pitchFamily="18" charset="-128"/>
                <a:cs typeface="Arial" panose="020B0604020202020204" pitchFamily="34" charset="0"/>
              </a:rPr>
              <a:t>APOBEC3</a:t>
            </a:r>
            <a:r>
              <a:rPr lang="en-US" sz="1200" b="1" kern="100" dirty="0">
                <a:latin typeface="Arial" panose="020B0604020202020204" pitchFamily="34" charset="0"/>
                <a:ea typeface="游明朝" panose="02020400000000000000" pitchFamily="18" charset="-128"/>
                <a:cs typeface="Arial" panose="020B0604020202020204" pitchFamily="34" charset="0"/>
              </a:rPr>
              <a:t> mRNA in patients with AML.</a:t>
            </a:r>
            <a:r>
              <a:rPr lang="en-US" sz="1200" kern="100" dirty="0">
                <a:latin typeface="Arial" panose="020B0604020202020204" pitchFamily="34" charset="0"/>
                <a:ea typeface="游明朝" panose="02020400000000000000" pitchFamily="18" charset="-128"/>
                <a:cs typeface="Arial" panose="020B0604020202020204" pitchFamily="34" charset="0"/>
              </a:rPr>
              <a:t> (A) mRNA plot for </a:t>
            </a:r>
            <a:r>
              <a:rPr lang="en-US" sz="1200" i="1" kern="100" dirty="0">
                <a:latin typeface="Arial" panose="020B0604020202020204" pitchFamily="34" charset="0"/>
                <a:ea typeface="游明朝" panose="02020400000000000000" pitchFamily="18" charset="-128"/>
                <a:cs typeface="Arial" panose="020B0604020202020204" pitchFamily="34" charset="0"/>
              </a:rPr>
              <a:t>APOBEC3</a:t>
            </a:r>
            <a:r>
              <a:rPr lang="en-US" sz="1200" kern="100" dirty="0">
                <a:latin typeface="Arial" panose="020B0604020202020204" pitchFamily="34" charset="0"/>
                <a:ea typeface="游明朝" panose="02020400000000000000" pitchFamily="18" charset="-128"/>
                <a:cs typeface="Arial" panose="020B0604020202020204" pitchFamily="34" charset="0"/>
              </a:rPr>
              <a:t> genes. Each column indicates a unique patient, showing each gene upregulated (red) or downregulated (blue) in a combined total of 200 AML samples from TCGA obtained through </a:t>
            </a:r>
            <a:r>
              <a:rPr lang="en-US" sz="1200" kern="100" dirty="0" err="1">
                <a:latin typeface="Arial" panose="020B0604020202020204" pitchFamily="34" charset="0"/>
                <a:ea typeface="游明朝" panose="02020400000000000000" pitchFamily="18" charset="-128"/>
                <a:cs typeface="Arial" panose="020B0604020202020204" pitchFamily="34" charset="0"/>
              </a:rPr>
              <a:t>cBioPortal</a:t>
            </a:r>
            <a:r>
              <a:rPr lang="en-US" sz="1200" kern="100" dirty="0">
                <a:latin typeface="Arial" panose="020B0604020202020204" pitchFamily="34" charset="0"/>
                <a:ea typeface="游明朝" panose="02020400000000000000" pitchFamily="18" charset="-128"/>
                <a:cs typeface="Arial" panose="020B0604020202020204" pitchFamily="34" charset="0"/>
              </a:rPr>
              <a:t>. Patients who did not have upregulation or downregulation of </a:t>
            </a:r>
            <a:r>
              <a:rPr lang="en-US" sz="1200" i="1" kern="100" dirty="0">
                <a:latin typeface="Arial" panose="020B0604020202020204" pitchFamily="34" charset="0"/>
                <a:ea typeface="游明朝" panose="02020400000000000000" pitchFamily="18" charset="-128"/>
                <a:cs typeface="Arial" panose="020B0604020202020204" pitchFamily="34" charset="0"/>
              </a:rPr>
              <a:t>APOBEC3</a:t>
            </a:r>
            <a:r>
              <a:rPr lang="en-US" sz="1200" kern="100" dirty="0">
                <a:latin typeface="Arial" panose="020B0604020202020204" pitchFamily="34" charset="0"/>
                <a:ea typeface="游明朝" panose="02020400000000000000" pitchFamily="18" charset="-128"/>
                <a:cs typeface="Arial" panose="020B0604020202020204" pitchFamily="34" charset="0"/>
              </a:rPr>
              <a:t> gene were not shown. (B) Kaplan-Meier curves for overall survival of AML patients with or without upregulation of </a:t>
            </a:r>
            <a:r>
              <a:rPr lang="en-US" sz="1200" i="1" kern="100" dirty="0">
                <a:latin typeface="Arial" panose="020B0604020202020204" pitchFamily="34" charset="0"/>
                <a:ea typeface="游明朝" panose="02020400000000000000" pitchFamily="18" charset="-128"/>
                <a:cs typeface="Arial" panose="020B0604020202020204" pitchFamily="34" charset="0"/>
              </a:rPr>
              <a:t>APOBEC3</a:t>
            </a:r>
            <a:r>
              <a:rPr lang="en-US" sz="1200" kern="100" dirty="0">
                <a:latin typeface="Arial" panose="020B0604020202020204" pitchFamily="34" charset="0"/>
                <a:ea typeface="游明朝" panose="02020400000000000000" pitchFamily="18" charset="-128"/>
                <a:cs typeface="Arial" panose="020B0604020202020204" pitchFamily="34" charset="0"/>
              </a:rPr>
              <a:t> genes.</a:t>
            </a:r>
            <a:endParaRPr lang="en-US" sz="1200" kern="100" dirty="0">
              <a:effectLst/>
              <a:latin typeface="Arial" panose="020B0604020202020204" pitchFamily="34" charset="0"/>
              <a:ea typeface="游明朝" panose="02020400000000000000" pitchFamily="18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245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118</Words>
  <Application>Microsoft Office PowerPoint</Application>
  <PresentationFormat>レター サイズ 8.5x11 インチ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Susumu</dc:creator>
  <cp:lastModifiedBy>Susumu</cp:lastModifiedBy>
  <cp:revision>2</cp:revision>
  <dcterms:created xsi:type="dcterms:W3CDTF">2020-04-27T23:16:46Z</dcterms:created>
  <dcterms:modified xsi:type="dcterms:W3CDTF">2020-04-27T23:41:27Z</dcterms:modified>
</cp:coreProperties>
</file>