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02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6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&lt;7 days (n=232)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Sheet1!$B$1:$L$1</c:f>
              <c:strCache>
                <c:ptCount val="11"/>
                <c:pt idx="0">
                  <c:v>Ia</c:v>
                </c:pt>
                <c:pt idx="1">
                  <c:v>Ib</c:v>
                </c:pt>
                <c:pt idx="2">
                  <c:v>II</c:v>
                </c:pt>
                <c:pt idx="3">
                  <c:v>III</c:v>
                </c:pt>
                <c:pt idx="4">
                  <c:v>IV</c:v>
                </c:pt>
                <c:pt idx="5">
                  <c:v>V</c:v>
                </c:pt>
                <c:pt idx="6">
                  <c:v>VI</c:v>
                </c:pt>
                <c:pt idx="7">
                  <c:v>VII</c:v>
                </c:pt>
                <c:pt idx="8">
                  <c:v>VIII</c:v>
                </c:pt>
                <c:pt idx="9">
                  <c:v>IX</c:v>
                </c:pt>
                <c:pt idx="10">
                  <c:v>NT</c:v>
                </c:pt>
              </c:strCache>
            </c:strRef>
          </c:cat>
          <c:val>
            <c:numRef>
              <c:f>Sheet1!$B$2:$L$2</c:f>
              <c:numCache>
                <c:formatCode>General</c:formatCode>
                <c:ptCount val="11"/>
                <c:pt idx="0">
                  <c:v>51</c:v>
                </c:pt>
                <c:pt idx="1">
                  <c:v>24</c:v>
                </c:pt>
                <c:pt idx="2">
                  <c:v>38</c:v>
                </c:pt>
                <c:pt idx="3">
                  <c:v>63</c:v>
                </c:pt>
                <c:pt idx="4">
                  <c:v>27</c:v>
                </c:pt>
                <c:pt idx="5">
                  <c:v>27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A1-45F3-B99A-6B55BED9BFD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7-89 days (n=274)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Sheet1!$B$1:$L$1</c:f>
              <c:strCache>
                <c:ptCount val="11"/>
                <c:pt idx="0">
                  <c:v>Ia</c:v>
                </c:pt>
                <c:pt idx="1">
                  <c:v>Ib</c:v>
                </c:pt>
                <c:pt idx="2">
                  <c:v>II</c:v>
                </c:pt>
                <c:pt idx="3">
                  <c:v>III</c:v>
                </c:pt>
                <c:pt idx="4">
                  <c:v>IV</c:v>
                </c:pt>
                <c:pt idx="5">
                  <c:v>V</c:v>
                </c:pt>
                <c:pt idx="6">
                  <c:v>VI</c:v>
                </c:pt>
                <c:pt idx="7">
                  <c:v>VII</c:v>
                </c:pt>
                <c:pt idx="8">
                  <c:v>VIII</c:v>
                </c:pt>
                <c:pt idx="9">
                  <c:v>IX</c:v>
                </c:pt>
                <c:pt idx="10">
                  <c:v>NT</c:v>
                </c:pt>
              </c:strCache>
            </c:strRef>
          </c:cat>
          <c:val>
            <c:numRef>
              <c:f>Sheet1!$B$3:$L$3</c:f>
              <c:numCache>
                <c:formatCode>General</c:formatCode>
                <c:ptCount val="11"/>
                <c:pt idx="0">
                  <c:v>33</c:v>
                </c:pt>
                <c:pt idx="1">
                  <c:v>20</c:v>
                </c:pt>
                <c:pt idx="2">
                  <c:v>7</c:v>
                </c:pt>
                <c:pt idx="3">
                  <c:v>189</c:v>
                </c:pt>
                <c:pt idx="4">
                  <c:v>17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A1-45F3-B99A-6B55BED9BFD1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90 days - 17 yrs (n=56)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Sheet1!$B$1:$L$1</c:f>
              <c:strCache>
                <c:ptCount val="11"/>
                <c:pt idx="0">
                  <c:v>Ia</c:v>
                </c:pt>
                <c:pt idx="1">
                  <c:v>Ib</c:v>
                </c:pt>
                <c:pt idx="2">
                  <c:v>II</c:v>
                </c:pt>
                <c:pt idx="3">
                  <c:v>III</c:v>
                </c:pt>
                <c:pt idx="4">
                  <c:v>IV</c:v>
                </c:pt>
                <c:pt idx="5">
                  <c:v>V</c:v>
                </c:pt>
                <c:pt idx="6">
                  <c:v>VI</c:v>
                </c:pt>
                <c:pt idx="7">
                  <c:v>VII</c:v>
                </c:pt>
                <c:pt idx="8">
                  <c:v>VIII</c:v>
                </c:pt>
                <c:pt idx="9">
                  <c:v>IX</c:v>
                </c:pt>
                <c:pt idx="10">
                  <c:v>NT</c:v>
                </c:pt>
              </c:strCache>
            </c:strRef>
          </c:cat>
          <c:val>
            <c:numRef>
              <c:f>Sheet1!$B$4:$L$4</c:f>
              <c:numCache>
                <c:formatCode>General</c:formatCode>
                <c:ptCount val="11"/>
                <c:pt idx="0">
                  <c:v>9</c:v>
                </c:pt>
                <c:pt idx="1">
                  <c:v>12</c:v>
                </c:pt>
                <c:pt idx="2">
                  <c:v>4</c:v>
                </c:pt>
                <c:pt idx="3">
                  <c:v>18</c:v>
                </c:pt>
                <c:pt idx="4">
                  <c:v>3</c:v>
                </c:pt>
                <c:pt idx="5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A1-45F3-B99A-6B55BED9BFD1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18-39 yrs (n=527)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Sheet1!$B$1:$L$1</c:f>
              <c:strCache>
                <c:ptCount val="11"/>
                <c:pt idx="0">
                  <c:v>Ia</c:v>
                </c:pt>
                <c:pt idx="1">
                  <c:v>Ib</c:v>
                </c:pt>
                <c:pt idx="2">
                  <c:v>II</c:v>
                </c:pt>
                <c:pt idx="3">
                  <c:v>III</c:v>
                </c:pt>
                <c:pt idx="4">
                  <c:v>IV</c:v>
                </c:pt>
                <c:pt idx="5">
                  <c:v>V</c:v>
                </c:pt>
                <c:pt idx="6">
                  <c:v>VI</c:v>
                </c:pt>
                <c:pt idx="7">
                  <c:v>VII</c:v>
                </c:pt>
                <c:pt idx="8">
                  <c:v>VIII</c:v>
                </c:pt>
                <c:pt idx="9">
                  <c:v>IX</c:v>
                </c:pt>
                <c:pt idx="10">
                  <c:v>NT</c:v>
                </c:pt>
              </c:strCache>
            </c:strRef>
          </c:cat>
          <c:val>
            <c:numRef>
              <c:f>Sheet1!$B$5:$L$5</c:f>
              <c:numCache>
                <c:formatCode>General</c:formatCode>
                <c:ptCount val="11"/>
                <c:pt idx="0">
                  <c:v>100</c:v>
                </c:pt>
                <c:pt idx="1">
                  <c:v>84</c:v>
                </c:pt>
                <c:pt idx="2">
                  <c:v>105</c:v>
                </c:pt>
                <c:pt idx="3">
                  <c:v>75</c:v>
                </c:pt>
                <c:pt idx="4">
                  <c:v>71</c:v>
                </c:pt>
                <c:pt idx="5">
                  <c:v>83</c:v>
                </c:pt>
                <c:pt idx="6">
                  <c:v>6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A1-45F3-B99A-6B55BED9BFD1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40-64 yrs (n=2534)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Sheet1!$B$1:$L$1</c:f>
              <c:strCache>
                <c:ptCount val="11"/>
                <c:pt idx="0">
                  <c:v>Ia</c:v>
                </c:pt>
                <c:pt idx="1">
                  <c:v>Ib</c:v>
                </c:pt>
                <c:pt idx="2">
                  <c:v>II</c:v>
                </c:pt>
                <c:pt idx="3">
                  <c:v>III</c:v>
                </c:pt>
                <c:pt idx="4">
                  <c:v>IV</c:v>
                </c:pt>
                <c:pt idx="5">
                  <c:v>V</c:v>
                </c:pt>
                <c:pt idx="6">
                  <c:v>VI</c:v>
                </c:pt>
                <c:pt idx="7">
                  <c:v>VII</c:v>
                </c:pt>
                <c:pt idx="8">
                  <c:v>VIII</c:v>
                </c:pt>
                <c:pt idx="9">
                  <c:v>IX</c:v>
                </c:pt>
                <c:pt idx="10">
                  <c:v>NT</c:v>
                </c:pt>
              </c:strCache>
            </c:strRef>
          </c:cat>
          <c:val>
            <c:numRef>
              <c:f>Sheet1!$B$6:$L$6</c:f>
              <c:numCache>
                <c:formatCode>General</c:formatCode>
                <c:ptCount val="11"/>
                <c:pt idx="0">
                  <c:v>580</c:v>
                </c:pt>
                <c:pt idx="1">
                  <c:v>352</c:v>
                </c:pt>
                <c:pt idx="2">
                  <c:v>464</c:v>
                </c:pt>
                <c:pt idx="3">
                  <c:v>297</c:v>
                </c:pt>
                <c:pt idx="4">
                  <c:v>340</c:v>
                </c:pt>
                <c:pt idx="5">
                  <c:v>457</c:v>
                </c:pt>
                <c:pt idx="6">
                  <c:v>24</c:v>
                </c:pt>
                <c:pt idx="7">
                  <c:v>1</c:v>
                </c:pt>
                <c:pt idx="8">
                  <c:v>6</c:v>
                </c:pt>
                <c:pt idx="9">
                  <c:v>5</c:v>
                </c:pt>
                <c:pt idx="1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9A1-45F3-B99A-6B55BED9BFD1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65-79 yrs (n=1750 )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Sheet1!$B$1:$L$1</c:f>
              <c:strCache>
                <c:ptCount val="11"/>
                <c:pt idx="0">
                  <c:v>Ia</c:v>
                </c:pt>
                <c:pt idx="1">
                  <c:v>Ib</c:v>
                </c:pt>
                <c:pt idx="2">
                  <c:v>II</c:v>
                </c:pt>
                <c:pt idx="3">
                  <c:v>III</c:v>
                </c:pt>
                <c:pt idx="4">
                  <c:v>IV</c:v>
                </c:pt>
                <c:pt idx="5">
                  <c:v>V</c:v>
                </c:pt>
                <c:pt idx="6">
                  <c:v>VI</c:v>
                </c:pt>
                <c:pt idx="7">
                  <c:v>VII</c:v>
                </c:pt>
                <c:pt idx="8">
                  <c:v>VIII</c:v>
                </c:pt>
                <c:pt idx="9">
                  <c:v>IX</c:v>
                </c:pt>
                <c:pt idx="10">
                  <c:v>NT</c:v>
                </c:pt>
              </c:strCache>
            </c:strRef>
          </c:cat>
          <c:val>
            <c:numRef>
              <c:f>Sheet1!$B$7:$L$7</c:f>
              <c:numCache>
                <c:formatCode>General</c:formatCode>
                <c:ptCount val="11"/>
                <c:pt idx="0">
                  <c:v>387</c:v>
                </c:pt>
                <c:pt idx="1">
                  <c:v>270</c:v>
                </c:pt>
                <c:pt idx="2">
                  <c:v>302</c:v>
                </c:pt>
                <c:pt idx="3">
                  <c:v>225</c:v>
                </c:pt>
                <c:pt idx="4">
                  <c:v>201</c:v>
                </c:pt>
                <c:pt idx="5">
                  <c:v>336</c:v>
                </c:pt>
                <c:pt idx="6">
                  <c:v>16</c:v>
                </c:pt>
                <c:pt idx="7">
                  <c:v>2</c:v>
                </c:pt>
                <c:pt idx="8">
                  <c:v>4</c:v>
                </c:pt>
                <c:pt idx="9">
                  <c:v>2</c:v>
                </c:pt>
                <c:pt idx="1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9A1-45F3-B99A-6B55BED9BFD1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≥80 yrs (n=967)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Sheet1!$B$1:$L$1</c:f>
              <c:strCache>
                <c:ptCount val="11"/>
                <c:pt idx="0">
                  <c:v>Ia</c:v>
                </c:pt>
                <c:pt idx="1">
                  <c:v>Ib</c:v>
                </c:pt>
                <c:pt idx="2">
                  <c:v>II</c:v>
                </c:pt>
                <c:pt idx="3">
                  <c:v>III</c:v>
                </c:pt>
                <c:pt idx="4">
                  <c:v>IV</c:v>
                </c:pt>
                <c:pt idx="5">
                  <c:v>V</c:v>
                </c:pt>
                <c:pt idx="6">
                  <c:v>VI</c:v>
                </c:pt>
                <c:pt idx="7">
                  <c:v>VII</c:v>
                </c:pt>
                <c:pt idx="8">
                  <c:v>VIII</c:v>
                </c:pt>
                <c:pt idx="9">
                  <c:v>IX</c:v>
                </c:pt>
                <c:pt idx="10">
                  <c:v>NT</c:v>
                </c:pt>
              </c:strCache>
            </c:strRef>
          </c:cat>
          <c:val>
            <c:numRef>
              <c:f>Sheet1!$B$8:$L$8</c:f>
              <c:numCache>
                <c:formatCode>General</c:formatCode>
                <c:ptCount val="11"/>
                <c:pt idx="0">
                  <c:v>224</c:v>
                </c:pt>
                <c:pt idx="1">
                  <c:v>157</c:v>
                </c:pt>
                <c:pt idx="2">
                  <c:v>162</c:v>
                </c:pt>
                <c:pt idx="3">
                  <c:v>120</c:v>
                </c:pt>
                <c:pt idx="4">
                  <c:v>89</c:v>
                </c:pt>
                <c:pt idx="5">
                  <c:v>195</c:v>
                </c:pt>
                <c:pt idx="6">
                  <c:v>13</c:v>
                </c:pt>
                <c:pt idx="7">
                  <c:v>2</c:v>
                </c:pt>
                <c:pt idx="8">
                  <c:v>4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9A1-45F3-B99A-6B55BED9BF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overlap val="100"/>
        <c:axId val="481556048"/>
        <c:axId val="481556376"/>
      </c:barChart>
      <c:catAx>
        <c:axId val="481556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1556376"/>
        <c:crosses val="autoZero"/>
        <c:auto val="1"/>
        <c:lblAlgn val="ctr"/>
        <c:lblOffset val="100"/>
        <c:noMultiLvlLbl val="0"/>
      </c:catAx>
      <c:valAx>
        <c:axId val="481556376"/>
        <c:scaling>
          <c:orientation val="minMax"/>
          <c:max val="140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1556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8550123031496057"/>
          <c:y val="7.5559727143225439E-2"/>
          <c:w val="0.21649753937007873"/>
          <c:h val="0.462721551259747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CA</c:v>
                </c:pt>
                <c:pt idx="1">
                  <c:v>CO</c:v>
                </c:pt>
                <c:pt idx="2">
                  <c:v>GA</c:v>
                </c:pt>
                <c:pt idx="3">
                  <c:v>MD</c:v>
                </c:pt>
                <c:pt idx="4">
                  <c:v>MN</c:v>
                </c:pt>
                <c:pt idx="5">
                  <c:v>NM</c:v>
                </c:pt>
                <c:pt idx="6">
                  <c:v>NY</c:v>
                </c:pt>
                <c:pt idx="7">
                  <c:v>OR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112</c:v>
                </c:pt>
                <c:pt idx="1">
                  <c:v>136</c:v>
                </c:pt>
                <c:pt idx="2">
                  <c:v>203</c:v>
                </c:pt>
                <c:pt idx="3">
                  <c:v>382</c:v>
                </c:pt>
                <c:pt idx="4">
                  <c:v>323</c:v>
                </c:pt>
                <c:pt idx="5">
                  <c:v>108</c:v>
                </c:pt>
                <c:pt idx="6">
                  <c:v>6</c:v>
                </c:pt>
                <c:pt idx="7">
                  <c:v>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EF-410A-ADC3-0F0103AEFC1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CA</c:v>
                </c:pt>
                <c:pt idx="1">
                  <c:v>CO</c:v>
                </c:pt>
                <c:pt idx="2">
                  <c:v>GA</c:v>
                </c:pt>
                <c:pt idx="3">
                  <c:v>MD</c:v>
                </c:pt>
                <c:pt idx="4">
                  <c:v>MN</c:v>
                </c:pt>
                <c:pt idx="5">
                  <c:v>NM</c:v>
                </c:pt>
                <c:pt idx="6">
                  <c:v>NY</c:v>
                </c:pt>
                <c:pt idx="7">
                  <c:v>OR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67</c:v>
                </c:pt>
                <c:pt idx="1">
                  <c:v>78</c:v>
                </c:pt>
                <c:pt idx="2">
                  <c:v>156</c:v>
                </c:pt>
                <c:pt idx="3">
                  <c:v>219</c:v>
                </c:pt>
                <c:pt idx="4">
                  <c:v>229</c:v>
                </c:pt>
                <c:pt idx="5">
                  <c:v>115</c:v>
                </c:pt>
                <c:pt idx="6">
                  <c:v>5</c:v>
                </c:pt>
                <c:pt idx="7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EF-410A-ADC3-0F0103AEFC1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CA</c:v>
                </c:pt>
                <c:pt idx="1">
                  <c:v>CO</c:v>
                </c:pt>
                <c:pt idx="2">
                  <c:v>GA</c:v>
                </c:pt>
                <c:pt idx="3">
                  <c:v>MD</c:v>
                </c:pt>
                <c:pt idx="4">
                  <c:v>MN</c:v>
                </c:pt>
                <c:pt idx="5">
                  <c:v>NM</c:v>
                </c:pt>
                <c:pt idx="6">
                  <c:v>NY</c:v>
                </c:pt>
                <c:pt idx="7">
                  <c:v>OR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89</c:v>
                </c:pt>
                <c:pt idx="1">
                  <c:v>92</c:v>
                </c:pt>
                <c:pt idx="2">
                  <c:v>173</c:v>
                </c:pt>
                <c:pt idx="3">
                  <c:v>311</c:v>
                </c:pt>
                <c:pt idx="4">
                  <c:v>267</c:v>
                </c:pt>
                <c:pt idx="5">
                  <c:v>83</c:v>
                </c:pt>
                <c:pt idx="6">
                  <c:v>1</c:v>
                </c:pt>
                <c:pt idx="7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2EF-410A-ADC3-0F0103AEFC1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III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CA</c:v>
                </c:pt>
                <c:pt idx="1">
                  <c:v>CO</c:v>
                </c:pt>
                <c:pt idx="2">
                  <c:v>GA</c:v>
                </c:pt>
                <c:pt idx="3">
                  <c:v>MD</c:v>
                </c:pt>
                <c:pt idx="4">
                  <c:v>MN</c:v>
                </c:pt>
                <c:pt idx="5">
                  <c:v>NM</c:v>
                </c:pt>
                <c:pt idx="6">
                  <c:v>NY</c:v>
                </c:pt>
                <c:pt idx="7">
                  <c:v>OR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94</c:v>
                </c:pt>
                <c:pt idx="1">
                  <c:v>88</c:v>
                </c:pt>
                <c:pt idx="2">
                  <c:v>174</c:v>
                </c:pt>
                <c:pt idx="3">
                  <c:v>221</c:v>
                </c:pt>
                <c:pt idx="4">
                  <c:v>235</c:v>
                </c:pt>
                <c:pt idx="5">
                  <c:v>100</c:v>
                </c:pt>
                <c:pt idx="6">
                  <c:v>12</c:v>
                </c:pt>
                <c:pt idx="7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2EF-410A-ADC3-0F0103AEFC13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IV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CA</c:v>
                </c:pt>
                <c:pt idx="1">
                  <c:v>CO</c:v>
                </c:pt>
                <c:pt idx="2">
                  <c:v>GA</c:v>
                </c:pt>
                <c:pt idx="3">
                  <c:v>MD</c:v>
                </c:pt>
                <c:pt idx="4">
                  <c:v>MN</c:v>
                </c:pt>
                <c:pt idx="5">
                  <c:v>NM</c:v>
                </c:pt>
                <c:pt idx="6">
                  <c:v>NY</c:v>
                </c:pt>
                <c:pt idx="7">
                  <c:v>OR</c:v>
                </c:pt>
              </c:strCache>
            </c:strRef>
          </c:cat>
          <c:val>
            <c:numRef>
              <c:f>Sheet1!$F$2:$F$9</c:f>
              <c:numCache>
                <c:formatCode>General</c:formatCode>
                <c:ptCount val="8"/>
                <c:pt idx="0">
                  <c:v>46</c:v>
                </c:pt>
                <c:pt idx="1">
                  <c:v>50</c:v>
                </c:pt>
                <c:pt idx="2">
                  <c:v>135</c:v>
                </c:pt>
                <c:pt idx="3">
                  <c:v>213</c:v>
                </c:pt>
                <c:pt idx="4">
                  <c:v>166</c:v>
                </c:pt>
                <c:pt idx="5">
                  <c:v>84</c:v>
                </c:pt>
                <c:pt idx="6">
                  <c:v>3</c:v>
                </c:pt>
                <c:pt idx="7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2EF-410A-ADC3-0F0103AEFC13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V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CA</c:v>
                </c:pt>
                <c:pt idx="1">
                  <c:v>CO</c:v>
                </c:pt>
                <c:pt idx="2">
                  <c:v>GA</c:v>
                </c:pt>
                <c:pt idx="3">
                  <c:v>MD</c:v>
                </c:pt>
                <c:pt idx="4">
                  <c:v>MN</c:v>
                </c:pt>
                <c:pt idx="5">
                  <c:v>NM</c:v>
                </c:pt>
                <c:pt idx="6">
                  <c:v>NY</c:v>
                </c:pt>
                <c:pt idx="7">
                  <c:v>OR</c:v>
                </c:pt>
              </c:strCache>
            </c:strRef>
          </c:cat>
          <c:val>
            <c:numRef>
              <c:f>Sheet1!$G$2:$G$9</c:f>
              <c:numCache>
                <c:formatCode>General</c:formatCode>
                <c:ptCount val="8"/>
                <c:pt idx="0">
                  <c:v>101</c:v>
                </c:pt>
                <c:pt idx="1">
                  <c:v>95</c:v>
                </c:pt>
                <c:pt idx="2">
                  <c:v>185</c:v>
                </c:pt>
                <c:pt idx="3">
                  <c:v>325</c:v>
                </c:pt>
                <c:pt idx="4">
                  <c:v>263</c:v>
                </c:pt>
                <c:pt idx="5">
                  <c:v>77</c:v>
                </c:pt>
                <c:pt idx="6">
                  <c:v>1</c:v>
                </c:pt>
                <c:pt idx="7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2EF-410A-ADC3-0F0103AEFC13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VI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CA</c:v>
                </c:pt>
                <c:pt idx="1">
                  <c:v>CO</c:v>
                </c:pt>
                <c:pt idx="2">
                  <c:v>GA</c:v>
                </c:pt>
                <c:pt idx="3">
                  <c:v>MD</c:v>
                </c:pt>
                <c:pt idx="4">
                  <c:v>MN</c:v>
                </c:pt>
                <c:pt idx="5">
                  <c:v>NM</c:v>
                </c:pt>
                <c:pt idx="6">
                  <c:v>NY</c:v>
                </c:pt>
                <c:pt idx="7">
                  <c:v>OR</c:v>
                </c:pt>
              </c:strCache>
            </c:strRef>
          </c:cat>
          <c:val>
            <c:numRef>
              <c:f>Sheet1!$H$2:$H$9</c:f>
              <c:numCache>
                <c:formatCode>General</c:formatCode>
                <c:ptCount val="8"/>
                <c:pt idx="0">
                  <c:v>17</c:v>
                </c:pt>
                <c:pt idx="1">
                  <c:v>3</c:v>
                </c:pt>
                <c:pt idx="2">
                  <c:v>1</c:v>
                </c:pt>
                <c:pt idx="3">
                  <c:v>8</c:v>
                </c:pt>
                <c:pt idx="4">
                  <c:v>16</c:v>
                </c:pt>
                <c:pt idx="5">
                  <c:v>9</c:v>
                </c:pt>
                <c:pt idx="6">
                  <c:v>0</c:v>
                </c:pt>
                <c:pt idx="7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2EF-410A-ADC3-0F0103AEFC13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VII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CA</c:v>
                </c:pt>
                <c:pt idx="1">
                  <c:v>CO</c:v>
                </c:pt>
                <c:pt idx="2">
                  <c:v>GA</c:v>
                </c:pt>
                <c:pt idx="3">
                  <c:v>MD</c:v>
                </c:pt>
                <c:pt idx="4">
                  <c:v>MN</c:v>
                </c:pt>
                <c:pt idx="5">
                  <c:v>NM</c:v>
                </c:pt>
                <c:pt idx="6">
                  <c:v>NY</c:v>
                </c:pt>
                <c:pt idx="7">
                  <c:v>OR</c:v>
                </c:pt>
              </c:strCache>
            </c:strRef>
          </c:cat>
          <c:val>
            <c:numRef>
              <c:f>Sheet1!$I$2:$I$9</c:f>
              <c:numCache>
                <c:formatCode>General</c:formatCode>
                <c:ptCount val="8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2EF-410A-ADC3-0F0103AEFC13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VIII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CA</c:v>
                </c:pt>
                <c:pt idx="1">
                  <c:v>CO</c:v>
                </c:pt>
                <c:pt idx="2">
                  <c:v>GA</c:v>
                </c:pt>
                <c:pt idx="3">
                  <c:v>MD</c:v>
                </c:pt>
                <c:pt idx="4">
                  <c:v>MN</c:v>
                </c:pt>
                <c:pt idx="5">
                  <c:v>NM</c:v>
                </c:pt>
                <c:pt idx="6">
                  <c:v>NY</c:v>
                </c:pt>
                <c:pt idx="7">
                  <c:v>OR</c:v>
                </c:pt>
              </c:strCache>
            </c:strRef>
          </c:cat>
          <c:val>
            <c:numRef>
              <c:f>Sheet1!$J$2:$J$9</c:f>
              <c:numCache>
                <c:formatCode>General</c:formatCode>
                <c:ptCount val="8"/>
                <c:pt idx="0">
                  <c:v>2</c:v>
                </c:pt>
                <c:pt idx="1">
                  <c:v>0</c:v>
                </c:pt>
                <c:pt idx="2">
                  <c:v>2</c:v>
                </c:pt>
                <c:pt idx="3">
                  <c:v>7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2EF-410A-ADC3-0F0103AEFC13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IX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CA</c:v>
                </c:pt>
                <c:pt idx="1">
                  <c:v>CO</c:v>
                </c:pt>
                <c:pt idx="2">
                  <c:v>GA</c:v>
                </c:pt>
                <c:pt idx="3">
                  <c:v>MD</c:v>
                </c:pt>
                <c:pt idx="4">
                  <c:v>MN</c:v>
                </c:pt>
                <c:pt idx="5">
                  <c:v>NM</c:v>
                </c:pt>
                <c:pt idx="6">
                  <c:v>NY</c:v>
                </c:pt>
                <c:pt idx="7">
                  <c:v>OR</c:v>
                </c:pt>
              </c:strCache>
            </c:strRef>
          </c:cat>
          <c:val>
            <c:numRef>
              <c:f>Sheet1!$K$2:$K$9</c:f>
              <c:numCache>
                <c:formatCode>General</c:formatCode>
                <c:ptCount val="8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2EF-410A-ADC3-0F0103AEFC13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NT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CA</c:v>
                </c:pt>
                <c:pt idx="1">
                  <c:v>CO</c:v>
                </c:pt>
                <c:pt idx="2">
                  <c:v>GA</c:v>
                </c:pt>
                <c:pt idx="3">
                  <c:v>MD</c:v>
                </c:pt>
                <c:pt idx="4">
                  <c:v>MN</c:v>
                </c:pt>
                <c:pt idx="5">
                  <c:v>NM</c:v>
                </c:pt>
                <c:pt idx="6">
                  <c:v>NY</c:v>
                </c:pt>
                <c:pt idx="7">
                  <c:v>OR</c:v>
                </c:pt>
              </c:strCache>
            </c:strRef>
          </c:cat>
          <c:val>
            <c:numRef>
              <c:f>Sheet1!$L$2:$L$9</c:f>
              <c:numCache>
                <c:formatCode>General</c:formatCod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5</c:v>
                </c:pt>
                <c:pt idx="4">
                  <c:v>3</c:v>
                </c:pt>
                <c:pt idx="5">
                  <c:v>0</c:v>
                </c:pt>
                <c:pt idx="6">
                  <c:v>0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2EF-410A-ADC3-0F0103AEFC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overlap val="100"/>
        <c:axId val="468197160"/>
        <c:axId val="468197816"/>
      </c:barChart>
      <c:catAx>
        <c:axId val="468197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8197816"/>
        <c:crosses val="autoZero"/>
        <c:auto val="1"/>
        <c:lblAlgn val="ctr"/>
        <c:lblOffset val="100"/>
        <c:noMultiLvlLbl val="0"/>
      </c:catAx>
      <c:valAx>
        <c:axId val="4681978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8197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8848560531496059"/>
          <c:y val="0.15516269960859377"/>
          <c:w val="0.11990378937007874"/>
          <c:h val="0.3526498306686866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8E910-84C4-41B6-81FD-59C2356AB03F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0C2A2-4F3E-441C-A430-173BAA854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742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8E910-84C4-41B6-81FD-59C2356AB03F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0C2A2-4F3E-441C-A430-173BAA854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5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8E910-84C4-41B6-81FD-59C2356AB03F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0C2A2-4F3E-441C-A430-173BAA854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91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8E910-84C4-41B6-81FD-59C2356AB03F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0C2A2-4F3E-441C-A430-173BAA854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703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8E910-84C4-41B6-81FD-59C2356AB03F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0C2A2-4F3E-441C-A430-173BAA854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58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8E910-84C4-41B6-81FD-59C2356AB03F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0C2A2-4F3E-441C-A430-173BAA854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478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8E910-84C4-41B6-81FD-59C2356AB03F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0C2A2-4F3E-441C-A430-173BAA854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1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8E910-84C4-41B6-81FD-59C2356AB03F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0C2A2-4F3E-441C-A430-173BAA854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311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8E910-84C4-41B6-81FD-59C2356AB03F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0C2A2-4F3E-441C-A430-173BAA854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019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8E910-84C4-41B6-81FD-59C2356AB03F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0C2A2-4F3E-441C-A430-173BAA854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894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8E910-84C4-41B6-81FD-59C2356AB03F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0C2A2-4F3E-441C-A430-173BAA854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147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8E910-84C4-41B6-81FD-59C2356AB03F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0C2A2-4F3E-441C-A430-173BAA854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54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880957798"/>
              </p:ext>
            </p:extLst>
          </p:nvPr>
        </p:nvGraphicFramePr>
        <p:xfrm>
          <a:off x="1743075" y="719666"/>
          <a:ext cx="8416925" cy="5592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 rot="-5400000">
            <a:off x="766763" y="2539852"/>
            <a:ext cx="1657350" cy="295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No. isolates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3347" y="441158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sFig</a:t>
            </a:r>
            <a:r>
              <a:rPr lang="en-US" dirty="0" smtClean="0"/>
              <a:t>. 1</a:t>
            </a:r>
            <a:endParaRPr lang="en-US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537960" y="5649176"/>
            <a:ext cx="2152650" cy="295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Serotype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442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1448730"/>
              </p:ext>
            </p:extLst>
          </p:nvPr>
        </p:nvGraphicFramePr>
        <p:xfrm>
          <a:off x="1756578" y="40017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5"/>
          <p:cNvSpPr txBox="1"/>
          <p:nvPr/>
        </p:nvSpPr>
        <p:spPr>
          <a:xfrm rot="16200000">
            <a:off x="780266" y="2304536"/>
            <a:ext cx="1657350" cy="29527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No. isolates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 Box 4"/>
          <p:cNvSpPr txBox="1"/>
          <p:nvPr/>
        </p:nvSpPr>
        <p:spPr>
          <a:xfrm>
            <a:off x="5325523" y="5523568"/>
            <a:ext cx="2152650" cy="29527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 State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3347" y="441158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sFig</a:t>
            </a:r>
            <a:r>
              <a:rPr lang="en-US" dirty="0" smtClean="0"/>
              <a:t>.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968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15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McGee, Lesley (CDC/DDID/NCIRD/DBD)</dc:creator>
  <cp:lastModifiedBy>McGee, Lesley (CDC/DDID/NCIRD/DBD)</cp:lastModifiedBy>
  <cp:revision>14</cp:revision>
  <dcterms:created xsi:type="dcterms:W3CDTF">2019-06-24T16:46:39Z</dcterms:created>
  <dcterms:modified xsi:type="dcterms:W3CDTF">2019-09-05T08:00:42Z</dcterms:modified>
</cp:coreProperties>
</file>