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9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dc.gov\project\CCEHIP_NCEH_DLS_NBB_LABS\NHANES%20analysis\MMA%20B12%20in%20NH11-14%20-%20Ekaterina_Chris\Data%20workup\Suppl%20Fig%203.%20B12%20&amp;%20MMA%20time%20trend%20by%20age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dc.gov\project\CCEHIP_NCEH_DLS_NBB_LABS\NHANES%20analysis\MMA%20B12%20in%20NH11-14%20-%20Ekaterina_Chris\Data%20workup\Suppl%20Fig%203.%20B12%20&amp;%20MMA%20time%20trend%20by%20age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cdc.gov\project\CCEHIP_NCEH_DLS_NBB_LABS\NHANES%20analysis\MMA%20B12%20in%20NH11-14%20-%20Ekaterina_Chris\Data%20workup\Suppl%20Fig%203.%20B12%20&amp;%20MMA%20time%20trend%20by%20age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cdc.gov\project\CCEHIP_NCEH_DLS_NBB_LABS\NHANES%20analysis\MMA%20B12%20in%20NH11-14%20-%20Ekaterina_Chris\Data%20workup\Suppl%20Fig%203.%20B12%20&amp;%20MMA%20time%20trend%20by%20age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tx>
            <c:strRef>
              <c:f>'01-24-19 Data-Age '!$C$29</c:f>
              <c:strCache>
                <c:ptCount val="1"/>
                <c:pt idx="0">
                  <c:v>B-12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noFill/>
                <a:prstDash val="sysDot"/>
              </a:ln>
              <a:effectLst/>
            </c:spPr>
            <c:trendlineType val="movingAvg"/>
            <c:period val="2"/>
            <c:dispRSqr val="0"/>
            <c:dispEq val="0"/>
          </c:trendline>
          <c:errBars>
            <c:errDir val="y"/>
            <c:errBarType val="both"/>
            <c:errValType val="cust"/>
            <c:noEndCap val="0"/>
            <c:plus>
              <c:numRef>
                <c:f>'01-24-19 Data-Age '!$K$30:$K$37</c:f>
                <c:numCache>
                  <c:formatCode>General</c:formatCode>
                  <c:ptCount val="8"/>
                  <c:pt idx="0">
                    <c:v>7</c:v>
                  </c:pt>
                  <c:pt idx="1">
                    <c:v>10</c:v>
                  </c:pt>
                  <c:pt idx="2">
                    <c:v>15</c:v>
                  </c:pt>
                  <c:pt idx="6">
                    <c:v>7</c:v>
                  </c:pt>
                  <c:pt idx="7">
                    <c:v>8</c:v>
                  </c:pt>
                </c:numCache>
              </c:numRef>
            </c:plus>
            <c:minus>
              <c:numRef>
                <c:f>'01-24-19 Data-Age '!$J$30:$J$37</c:f>
                <c:numCache>
                  <c:formatCode>General</c:formatCode>
                  <c:ptCount val="8"/>
                  <c:pt idx="0">
                    <c:v>6</c:v>
                  </c:pt>
                  <c:pt idx="1">
                    <c:v>11</c:v>
                  </c:pt>
                  <c:pt idx="2">
                    <c:v>14</c:v>
                  </c:pt>
                  <c:pt idx="6">
                    <c:v>8</c:v>
                  </c:pt>
                  <c:pt idx="7">
                    <c:v>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'01-24-19 Data-Age '!$A$30:$A$37</c:f>
              <c:strCache>
                <c:ptCount val="8"/>
                <c:pt idx="0">
                  <c:v>1999-2000</c:v>
                </c:pt>
                <c:pt idx="1">
                  <c:v>2001-2002</c:v>
                </c:pt>
                <c:pt idx="2">
                  <c:v>2003-2004</c:v>
                </c:pt>
                <c:pt idx="6">
                  <c:v>2011-2012</c:v>
                </c:pt>
                <c:pt idx="7">
                  <c:v>2013-2014</c:v>
                </c:pt>
              </c:strCache>
            </c:strRef>
          </c:cat>
          <c:val>
            <c:numRef>
              <c:f>'01-24-19 Data-Age '!$C$30:$C$37</c:f>
              <c:numCache>
                <c:formatCode>General</c:formatCode>
                <c:ptCount val="8"/>
                <c:pt idx="0">
                  <c:v>381</c:v>
                </c:pt>
                <c:pt idx="1">
                  <c:v>378</c:v>
                </c:pt>
                <c:pt idx="2">
                  <c:v>383</c:v>
                </c:pt>
                <c:pt idx="6">
                  <c:v>381</c:v>
                </c:pt>
                <c:pt idx="7">
                  <c:v>370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F6-49A8-B2BC-CF1E32CBF8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3565544"/>
        <c:axId val="303565872"/>
      </c:lineChart>
      <c:lineChart>
        <c:grouping val="standard"/>
        <c:varyColors val="0"/>
        <c:ser>
          <c:idx val="0"/>
          <c:order val="0"/>
          <c:tx>
            <c:strRef>
              <c:f>'01-24-19 Data-Age '!$B$29</c:f>
              <c:strCache>
                <c:ptCount val="1"/>
                <c:pt idx="0">
                  <c:v>MMA</c:v>
                </c:pt>
              </c:strCache>
            </c:strRef>
          </c:tx>
          <c:spPr>
            <a:ln w="28575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noFill/>
                <a:prstDash val="sysDot"/>
              </a:ln>
              <a:effectLst/>
            </c:spPr>
            <c:trendlineType val="linear"/>
            <c:dispRSqr val="0"/>
            <c:dispEq val="0"/>
          </c:trendline>
          <c:errBars>
            <c:errDir val="y"/>
            <c:errBarType val="both"/>
            <c:errValType val="cust"/>
            <c:noEndCap val="0"/>
            <c:plus>
              <c:numRef>
                <c:f>'01-24-19 Data-Age '!$G$30:$G$37</c:f>
                <c:numCache>
                  <c:formatCode>General</c:formatCode>
                  <c:ptCount val="8"/>
                  <c:pt idx="0">
                    <c:v>5</c:v>
                  </c:pt>
                  <c:pt idx="1">
                    <c:v>5</c:v>
                  </c:pt>
                  <c:pt idx="2">
                    <c:v>5</c:v>
                  </c:pt>
                  <c:pt idx="6">
                    <c:v>5</c:v>
                  </c:pt>
                  <c:pt idx="7">
                    <c:v>5</c:v>
                  </c:pt>
                </c:numCache>
              </c:numRef>
            </c:plus>
            <c:minus>
              <c:numRef>
                <c:f>'01-24-19 Data-Age '!$F$30:$F$37</c:f>
                <c:numCache>
                  <c:formatCode>General</c:formatCode>
                  <c:ptCount val="8"/>
                  <c:pt idx="0">
                    <c:v>5</c:v>
                  </c:pt>
                  <c:pt idx="1">
                    <c:v>4</c:v>
                  </c:pt>
                  <c:pt idx="2">
                    <c:v>5</c:v>
                  </c:pt>
                  <c:pt idx="6">
                    <c:v>4</c:v>
                  </c:pt>
                  <c:pt idx="7">
                    <c:v>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'01-24-19 Data-Age '!$A$30:$A$37</c:f>
              <c:strCache>
                <c:ptCount val="8"/>
                <c:pt idx="0">
                  <c:v>1999-2000</c:v>
                </c:pt>
                <c:pt idx="1">
                  <c:v>2001-2002</c:v>
                </c:pt>
                <c:pt idx="2">
                  <c:v>2003-2004</c:v>
                </c:pt>
                <c:pt idx="6">
                  <c:v>2011-2012</c:v>
                </c:pt>
                <c:pt idx="7">
                  <c:v>2013-2014</c:v>
                </c:pt>
              </c:strCache>
            </c:strRef>
          </c:cat>
          <c:val>
            <c:numRef>
              <c:f>'01-24-19 Data-Age '!$B$30:$B$37</c:f>
              <c:numCache>
                <c:formatCode>General</c:formatCode>
                <c:ptCount val="8"/>
                <c:pt idx="0">
                  <c:v>125</c:v>
                </c:pt>
                <c:pt idx="1">
                  <c:v>121</c:v>
                </c:pt>
                <c:pt idx="2">
                  <c:v>122</c:v>
                </c:pt>
                <c:pt idx="6">
                  <c:v>127</c:v>
                </c:pt>
                <c:pt idx="7">
                  <c:v>131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F6-49A8-B2BC-CF1E32CBF8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4038328"/>
        <c:axId val="304039312"/>
      </c:lineChart>
      <c:catAx>
        <c:axId val="3035655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NHANES survey cycle</a:t>
                </a:r>
              </a:p>
            </c:rich>
          </c:tx>
          <c:layout>
            <c:manualLayout>
              <c:xMode val="edge"/>
              <c:yMode val="edge"/>
              <c:x val="0.32985578755356693"/>
              <c:y val="0.8826887612754267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out"/>
        <c:tickLblPos val="nextTo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03565872"/>
        <c:crosses val="autoZero"/>
        <c:auto val="1"/>
        <c:lblAlgn val="ctr"/>
        <c:lblOffset val="100"/>
        <c:tickLblSkip val="1"/>
        <c:noMultiLvlLbl val="0"/>
      </c:catAx>
      <c:valAx>
        <c:axId val="303565872"/>
        <c:scaling>
          <c:orientation val="minMax"/>
          <c:max val="5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Serum vitamin B-12, pmol/L</a:t>
                </a:r>
              </a:p>
            </c:rich>
          </c:tx>
          <c:layout>
            <c:manualLayout>
              <c:xMode val="edge"/>
              <c:yMode val="edge"/>
              <c:x val="2.6871063065274203E-2"/>
              <c:y val="5.735216115423585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2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03565544"/>
        <c:crossesAt val="1"/>
        <c:crossBetween val="between"/>
        <c:majorUnit val="100"/>
        <c:minorUnit val="20"/>
      </c:valAx>
      <c:valAx>
        <c:axId val="304039312"/>
        <c:scaling>
          <c:orientation val="minMax"/>
          <c:max val="300"/>
          <c:min val="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Serum MMA, nmol/L</a:t>
                </a:r>
              </a:p>
            </c:rich>
          </c:tx>
          <c:layout>
            <c:manualLayout>
              <c:xMode val="edge"/>
              <c:yMode val="edge"/>
              <c:x val="0.92778401801207555"/>
              <c:y val="9.227375660350402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2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04038328"/>
        <c:crosses val="max"/>
        <c:crossBetween val="between"/>
        <c:majorUnit val="50"/>
      </c:valAx>
      <c:catAx>
        <c:axId val="304038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40393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tx>
            <c:strRef>
              <c:f>'01-24-19 Data-Age '!$O$29</c:f>
              <c:strCache>
                <c:ptCount val="1"/>
                <c:pt idx="0">
                  <c:v>B-12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noFill/>
                <a:prstDash val="sysDot"/>
              </a:ln>
              <a:effectLst/>
            </c:spPr>
            <c:trendlineType val="movingAvg"/>
            <c:period val="2"/>
            <c:dispRSqr val="0"/>
            <c:dispEq val="0"/>
          </c:trendline>
          <c:errBars>
            <c:errDir val="y"/>
            <c:errBarType val="both"/>
            <c:errValType val="cust"/>
            <c:noEndCap val="0"/>
            <c:plus>
              <c:numRef>
                <c:f>'01-24-19 Data-Age '!$W$30:$W$37</c:f>
                <c:numCache>
                  <c:formatCode>General</c:formatCode>
                  <c:ptCount val="8"/>
                  <c:pt idx="0">
                    <c:v>11</c:v>
                  </c:pt>
                  <c:pt idx="1">
                    <c:v>9</c:v>
                  </c:pt>
                  <c:pt idx="2">
                    <c:v>21</c:v>
                  </c:pt>
                  <c:pt idx="6">
                    <c:v>13</c:v>
                  </c:pt>
                  <c:pt idx="7">
                    <c:v>13</c:v>
                  </c:pt>
                </c:numCache>
              </c:numRef>
            </c:plus>
            <c:minus>
              <c:numRef>
                <c:f>'01-24-19 Data-Age '!$V$30:$V$37</c:f>
                <c:numCache>
                  <c:formatCode>General</c:formatCode>
                  <c:ptCount val="8"/>
                  <c:pt idx="0">
                    <c:v>11</c:v>
                  </c:pt>
                  <c:pt idx="1">
                    <c:v>8</c:v>
                  </c:pt>
                  <c:pt idx="2">
                    <c:v>20</c:v>
                  </c:pt>
                  <c:pt idx="6">
                    <c:v>12</c:v>
                  </c:pt>
                  <c:pt idx="7">
                    <c:v>13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'01-24-19 Data-Age '!$M$30:$M$37</c:f>
              <c:strCache>
                <c:ptCount val="8"/>
                <c:pt idx="0">
                  <c:v>1999-2000</c:v>
                </c:pt>
                <c:pt idx="1">
                  <c:v>2001-2002</c:v>
                </c:pt>
                <c:pt idx="2">
                  <c:v>2003-2004</c:v>
                </c:pt>
                <c:pt idx="6">
                  <c:v>2011-2012</c:v>
                </c:pt>
                <c:pt idx="7">
                  <c:v>2013-2014</c:v>
                </c:pt>
              </c:strCache>
            </c:strRef>
          </c:cat>
          <c:val>
            <c:numRef>
              <c:f>'01-24-19 Data-Age '!$O$30:$O$37</c:f>
              <c:numCache>
                <c:formatCode>General</c:formatCode>
                <c:ptCount val="8"/>
                <c:pt idx="0">
                  <c:v>390</c:v>
                </c:pt>
                <c:pt idx="1">
                  <c:v>390</c:v>
                </c:pt>
                <c:pt idx="2">
                  <c:v>390</c:v>
                </c:pt>
                <c:pt idx="6">
                  <c:v>377</c:v>
                </c:pt>
                <c:pt idx="7">
                  <c:v>387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F8-4CC1-A3E9-3319669A47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3565544"/>
        <c:axId val="303565872"/>
      </c:lineChart>
      <c:lineChart>
        <c:grouping val="standard"/>
        <c:varyColors val="0"/>
        <c:ser>
          <c:idx val="0"/>
          <c:order val="0"/>
          <c:tx>
            <c:strRef>
              <c:f>'01-24-19 Data-Age '!$N$29</c:f>
              <c:strCache>
                <c:ptCount val="1"/>
                <c:pt idx="0">
                  <c:v>MMA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noFill/>
                <a:prstDash val="sysDot"/>
              </a:ln>
              <a:effectLst/>
            </c:spPr>
            <c:trendlineType val="movingAvg"/>
            <c:period val="2"/>
            <c:dispRSqr val="0"/>
            <c:dispEq val="0"/>
          </c:trendline>
          <c:errBars>
            <c:errDir val="y"/>
            <c:errBarType val="both"/>
            <c:errValType val="cust"/>
            <c:noEndCap val="0"/>
            <c:plus>
              <c:numRef>
                <c:f>'01-24-19 Data-Age '!$S$30:$S$37</c:f>
                <c:numCache>
                  <c:formatCode>General</c:formatCode>
                  <c:ptCount val="8"/>
                  <c:pt idx="0">
                    <c:v>3</c:v>
                  </c:pt>
                  <c:pt idx="1">
                    <c:v>4</c:v>
                  </c:pt>
                  <c:pt idx="2">
                    <c:v>8</c:v>
                  </c:pt>
                  <c:pt idx="6">
                    <c:v>6</c:v>
                  </c:pt>
                  <c:pt idx="7">
                    <c:v>8</c:v>
                  </c:pt>
                </c:numCache>
              </c:numRef>
            </c:plus>
            <c:minus>
              <c:numRef>
                <c:f>'01-24-19 Data-Age '!$R$30:$R$37</c:f>
                <c:numCache>
                  <c:formatCode>General</c:formatCode>
                  <c:ptCount val="8"/>
                  <c:pt idx="0">
                    <c:v>4</c:v>
                  </c:pt>
                  <c:pt idx="1">
                    <c:v>4</c:v>
                  </c:pt>
                  <c:pt idx="2">
                    <c:v>8</c:v>
                  </c:pt>
                  <c:pt idx="6">
                    <c:v>6</c:v>
                  </c:pt>
                  <c:pt idx="7">
                    <c:v>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'01-24-19 Data-Age '!$M$30:$M$37</c:f>
              <c:strCache>
                <c:ptCount val="8"/>
                <c:pt idx="0">
                  <c:v>1999-2000</c:v>
                </c:pt>
                <c:pt idx="1">
                  <c:v>2001-2002</c:v>
                </c:pt>
                <c:pt idx="2">
                  <c:v>2003-2004</c:v>
                </c:pt>
                <c:pt idx="6">
                  <c:v>2011-2012</c:v>
                </c:pt>
                <c:pt idx="7">
                  <c:v>2013-2014</c:v>
                </c:pt>
              </c:strCache>
            </c:strRef>
          </c:cat>
          <c:val>
            <c:numRef>
              <c:f>'01-24-19 Data-Age '!$N$30:$N$37</c:f>
              <c:numCache>
                <c:formatCode>General</c:formatCode>
                <c:ptCount val="8"/>
                <c:pt idx="0">
                  <c:v>134</c:v>
                </c:pt>
                <c:pt idx="1">
                  <c:v>131</c:v>
                </c:pt>
                <c:pt idx="2">
                  <c:v>137</c:v>
                </c:pt>
                <c:pt idx="6">
                  <c:v>147</c:v>
                </c:pt>
                <c:pt idx="7">
                  <c:v>153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3F8-4CC1-A3E9-3319669A47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4038328"/>
        <c:axId val="304039312"/>
      </c:lineChart>
      <c:catAx>
        <c:axId val="3035655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NHANES survey cycle</a:t>
                </a:r>
              </a:p>
            </c:rich>
          </c:tx>
          <c:layout>
            <c:manualLayout>
              <c:xMode val="edge"/>
              <c:yMode val="edge"/>
              <c:x val="0.32619572511827499"/>
              <c:y val="0.891371892830346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out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03565872"/>
        <c:crosses val="autoZero"/>
        <c:auto val="1"/>
        <c:lblAlgn val="ctr"/>
        <c:lblOffset val="100"/>
        <c:noMultiLvlLbl val="0"/>
      </c:catAx>
      <c:valAx>
        <c:axId val="303565872"/>
        <c:scaling>
          <c:orientation val="minMax"/>
          <c:max val="5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Serum vitamin B-12, pmol/L</a:t>
                </a:r>
              </a:p>
            </c:rich>
          </c:tx>
          <c:layout>
            <c:manualLayout>
              <c:xMode val="edge"/>
              <c:yMode val="edge"/>
              <c:x val="2.0188280888400932E-2"/>
              <c:y val="6.06296412109696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03565544"/>
        <c:crosses val="autoZero"/>
        <c:crossBetween val="between"/>
        <c:majorUnit val="100"/>
        <c:minorUnit val="20"/>
      </c:valAx>
      <c:valAx>
        <c:axId val="304039312"/>
        <c:scaling>
          <c:orientation val="minMax"/>
          <c:max val="300"/>
          <c:min val="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Serum MMA, nmol/L</a:t>
                </a:r>
              </a:p>
            </c:rich>
          </c:tx>
          <c:layout>
            <c:manualLayout>
              <c:xMode val="edge"/>
              <c:yMode val="edge"/>
              <c:x val="0.93102337363129684"/>
              <c:y val="0.1099449320542229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04038328"/>
        <c:crosses val="max"/>
        <c:crossBetween val="between"/>
        <c:majorUnit val="50"/>
      </c:valAx>
      <c:catAx>
        <c:axId val="304038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40393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936143309720063"/>
          <c:y val="5.3963273868015652E-2"/>
          <c:w val="0.66401371938496556"/>
          <c:h val="0.57063863114189683"/>
        </c:manualLayout>
      </c:layout>
      <c:lineChart>
        <c:grouping val="standard"/>
        <c:varyColors val="0"/>
        <c:ser>
          <c:idx val="1"/>
          <c:order val="1"/>
          <c:tx>
            <c:strRef>
              <c:f>'01-24-19 Data-Age '!$C$56</c:f>
              <c:strCache>
                <c:ptCount val="1"/>
                <c:pt idx="0">
                  <c:v>B-12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noFill/>
                <a:prstDash val="sysDot"/>
              </a:ln>
              <a:effectLst/>
            </c:spPr>
            <c:trendlineType val="movingAvg"/>
            <c:period val="2"/>
            <c:dispRSqr val="0"/>
            <c:dispEq val="0"/>
          </c:trendline>
          <c:errBars>
            <c:errDir val="y"/>
            <c:errBarType val="both"/>
            <c:errValType val="cust"/>
            <c:noEndCap val="0"/>
            <c:plus>
              <c:numRef>
                <c:f>'01-24-19 Data-Age '!$K$57:$K$64</c:f>
                <c:numCache>
                  <c:formatCode>General</c:formatCode>
                  <c:ptCount val="8"/>
                  <c:pt idx="0">
                    <c:v>18</c:v>
                  </c:pt>
                  <c:pt idx="1">
                    <c:v>20</c:v>
                  </c:pt>
                  <c:pt idx="2">
                    <c:v>24</c:v>
                  </c:pt>
                  <c:pt idx="6">
                    <c:v>36</c:v>
                  </c:pt>
                  <c:pt idx="7">
                    <c:v>22</c:v>
                  </c:pt>
                </c:numCache>
              </c:numRef>
            </c:plus>
            <c:minus>
              <c:numRef>
                <c:f>'01-24-19 Data-Age '!$J$57:$J$64</c:f>
                <c:numCache>
                  <c:formatCode>General</c:formatCode>
                  <c:ptCount val="8"/>
                  <c:pt idx="0">
                    <c:v>17</c:v>
                  </c:pt>
                  <c:pt idx="1">
                    <c:v>19</c:v>
                  </c:pt>
                  <c:pt idx="2">
                    <c:v>23</c:v>
                  </c:pt>
                  <c:pt idx="6">
                    <c:v>33</c:v>
                  </c:pt>
                  <c:pt idx="7">
                    <c:v>22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'01-24-19 Data-Age '!$A$57:$A$64</c:f>
              <c:strCache>
                <c:ptCount val="8"/>
                <c:pt idx="0">
                  <c:v>1999-2000</c:v>
                </c:pt>
                <c:pt idx="1">
                  <c:v>2001-2002</c:v>
                </c:pt>
                <c:pt idx="2">
                  <c:v>2003-2004</c:v>
                </c:pt>
                <c:pt idx="6">
                  <c:v>2011-2012</c:v>
                </c:pt>
                <c:pt idx="7">
                  <c:v>2013-2014</c:v>
                </c:pt>
              </c:strCache>
            </c:strRef>
          </c:cat>
          <c:val>
            <c:numRef>
              <c:f>'01-24-19 Data-Age '!$C$57:$C$64</c:f>
              <c:numCache>
                <c:formatCode>General</c:formatCode>
                <c:ptCount val="8"/>
                <c:pt idx="0">
                  <c:v>413</c:v>
                </c:pt>
                <c:pt idx="1">
                  <c:v>403</c:v>
                </c:pt>
                <c:pt idx="2">
                  <c:v>397</c:v>
                </c:pt>
                <c:pt idx="6">
                  <c:v>423</c:v>
                </c:pt>
                <c:pt idx="7">
                  <c:v>402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B6-45F4-B057-F702A2B6E4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3565544"/>
        <c:axId val="303565872"/>
      </c:lineChart>
      <c:lineChart>
        <c:grouping val="standard"/>
        <c:varyColors val="0"/>
        <c:ser>
          <c:idx val="0"/>
          <c:order val="0"/>
          <c:tx>
            <c:strRef>
              <c:f>'01-24-19 Data-Age '!$B$56</c:f>
              <c:strCache>
                <c:ptCount val="1"/>
                <c:pt idx="0">
                  <c:v>MMA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'01-24-19 Data-Age '!$G$57:$G$64</c:f>
                <c:numCache>
                  <c:formatCode>General</c:formatCode>
                  <c:ptCount val="8"/>
                  <c:pt idx="0">
                    <c:v>8</c:v>
                  </c:pt>
                  <c:pt idx="1">
                    <c:v>9</c:v>
                  </c:pt>
                  <c:pt idx="2">
                    <c:v>11</c:v>
                  </c:pt>
                  <c:pt idx="6">
                    <c:v>10</c:v>
                  </c:pt>
                  <c:pt idx="7">
                    <c:v>9</c:v>
                  </c:pt>
                </c:numCache>
              </c:numRef>
            </c:plus>
            <c:minus>
              <c:numRef>
                <c:f>'01-24-19 Data-Age '!$F$57:$F$64</c:f>
                <c:numCache>
                  <c:formatCode>General</c:formatCode>
                  <c:ptCount val="8"/>
                  <c:pt idx="0">
                    <c:v>7</c:v>
                  </c:pt>
                  <c:pt idx="1">
                    <c:v>8</c:v>
                  </c:pt>
                  <c:pt idx="2">
                    <c:v>11</c:v>
                  </c:pt>
                  <c:pt idx="6">
                    <c:v>10</c:v>
                  </c:pt>
                  <c:pt idx="7">
                    <c:v>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'01-24-19 Data-Age '!$A$57:$A$64</c:f>
              <c:strCache>
                <c:ptCount val="8"/>
                <c:pt idx="0">
                  <c:v>1999-2000</c:v>
                </c:pt>
                <c:pt idx="1">
                  <c:v>2001-2002</c:v>
                </c:pt>
                <c:pt idx="2">
                  <c:v>2003-2004</c:v>
                </c:pt>
                <c:pt idx="6">
                  <c:v>2011-2012</c:v>
                </c:pt>
                <c:pt idx="7">
                  <c:v>2013-2014</c:v>
                </c:pt>
              </c:strCache>
            </c:strRef>
          </c:cat>
          <c:val>
            <c:numRef>
              <c:f>'01-24-19 Data-Age '!$B$57:$B$64</c:f>
              <c:numCache>
                <c:formatCode>General</c:formatCode>
                <c:ptCount val="8"/>
                <c:pt idx="0">
                  <c:v>148</c:v>
                </c:pt>
                <c:pt idx="1">
                  <c:v>152</c:v>
                </c:pt>
                <c:pt idx="2">
                  <c:v>156</c:v>
                </c:pt>
                <c:pt idx="6">
                  <c:v>159</c:v>
                </c:pt>
                <c:pt idx="7">
                  <c:v>170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FB6-45F4-B057-F702A2B6E4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4038328"/>
        <c:axId val="304039312"/>
      </c:lineChart>
      <c:catAx>
        <c:axId val="3035655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NHANES survey cycle</a:t>
                </a:r>
              </a:p>
            </c:rich>
          </c:tx>
          <c:layout>
            <c:manualLayout>
              <c:xMode val="edge"/>
              <c:yMode val="edge"/>
              <c:x val="0.32855703138869352"/>
              <c:y val="0.8782401126284284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out"/>
        <c:tickLblPos val="nextTo"/>
        <c:spPr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03565872"/>
        <c:crosses val="autoZero"/>
        <c:auto val="1"/>
        <c:lblAlgn val="ctr"/>
        <c:lblOffset val="100"/>
        <c:noMultiLvlLbl val="0"/>
      </c:catAx>
      <c:valAx>
        <c:axId val="303565872"/>
        <c:scaling>
          <c:orientation val="minMax"/>
          <c:max val="5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Serum vitamin B-12, pmol/L</a:t>
                </a:r>
              </a:p>
            </c:rich>
          </c:tx>
          <c:layout>
            <c:manualLayout>
              <c:xMode val="edge"/>
              <c:yMode val="edge"/>
              <c:x val="2.3418433357375243E-2"/>
              <c:y val="4.5947046912603873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03565544"/>
        <c:crosses val="autoZero"/>
        <c:crossBetween val="between"/>
        <c:majorUnit val="100"/>
        <c:minorUnit val="20"/>
      </c:valAx>
      <c:valAx>
        <c:axId val="304039312"/>
        <c:scaling>
          <c:orientation val="minMax"/>
          <c:max val="300"/>
          <c:min val="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Serum MMA, nmol/L</a:t>
                </a:r>
              </a:p>
            </c:rich>
          </c:tx>
          <c:layout>
            <c:manualLayout>
              <c:xMode val="edge"/>
              <c:yMode val="edge"/>
              <c:x val="0.92106623197298532"/>
              <c:y val="8.242345425663191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04038328"/>
        <c:crosses val="max"/>
        <c:crossBetween val="between"/>
        <c:majorUnit val="50"/>
      </c:valAx>
      <c:catAx>
        <c:axId val="304038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40393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60555429783785"/>
          <c:y val="4.5617064575494408E-2"/>
          <c:w val="0.6781946638688533"/>
          <c:h val="0.56353808382310655"/>
        </c:manualLayout>
      </c:layout>
      <c:lineChart>
        <c:grouping val="standard"/>
        <c:varyColors val="0"/>
        <c:ser>
          <c:idx val="1"/>
          <c:order val="1"/>
          <c:tx>
            <c:strRef>
              <c:f>'01-24-19 Data-Age '!$O$56</c:f>
              <c:strCache>
                <c:ptCount val="1"/>
                <c:pt idx="0">
                  <c:v>B-12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noFill/>
                <a:prstDash val="sysDot"/>
              </a:ln>
              <a:effectLst/>
            </c:spPr>
            <c:trendlineType val="movingAvg"/>
            <c:period val="2"/>
            <c:dispRSqr val="0"/>
            <c:dispEq val="0"/>
          </c:trendline>
          <c:errBars>
            <c:errDir val="y"/>
            <c:errBarType val="both"/>
            <c:errValType val="cust"/>
            <c:noEndCap val="0"/>
            <c:plus>
              <c:numRef>
                <c:f>'01-24-19 Data-Age '!$K$30:$K$37</c:f>
                <c:numCache>
                  <c:formatCode>General</c:formatCode>
                  <c:ptCount val="8"/>
                  <c:pt idx="0">
                    <c:v>7</c:v>
                  </c:pt>
                  <c:pt idx="1">
                    <c:v>10</c:v>
                  </c:pt>
                  <c:pt idx="2">
                    <c:v>15</c:v>
                  </c:pt>
                  <c:pt idx="6">
                    <c:v>7</c:v>
                  </c:pt>
                  <c:pt idx="7">
                    <c:v>8</c:v>
                  </c:pt>
                </c:numCache>
              </c:numRef>
            </c:plus>
            <c:minus>
              <c:numRef>
                <c:f>'01-24-19 Data-Age '!$J$30:$J$37</c:f>
                <c:numCache>
                  <c:formatCode>General</c:formatCode>
                  <c:ptCount val="8"/>
                  <c:pt idx="0">
                    <c:v>6</c:v>
                  </c:pt>
                  <c:pt idx="1">
                    <c:v>11</c:v>
                  </c:pt>
                  <c:pt idx="2">
                    <c:v>14</c:v>
                  </c:pt>
                  <c:pt idx="6">
                    <c:v>8</c:v>
                  </c:pt>
                  <c:pt idx="7">
                    <c:v>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'01-24-19 Data-Age '!$M$57:$M$64</c:f>
              <c:strCache>
                <c:ptCount val="8"/>
                <c:pt idx="0">
                  <c:v>1999-2000</c:v>
                </c:pt>
                <c:pt idx="1">
                  <c:v>2001-2002</c:v>
                </c:pt>
                <c:pt idx="2">
                  <c:v>2003-2004</c:v>
                </c:pt>
                <c:pt idx="6">
                  <c:v>2011-2012</c:v>
                </c:pt>
                <c:pt idx="7">
                  <c:v>2013-2014</c:v>
                </c:pt>
              </c:strCache>
            </c:strRef>
          </c:cat>
          <c:val>
            <c:numRef>
              <c:f>'01-24-19 Data-Age '!$O$57:$O$64</c:f>
              <c:numCache>
                <c:formatCode>General</c:formatCode>
                <c:ptCount val="8"/>
                <c:pt idx="0">
                  <c:v>402</c:v>
                </c:pt>
                <c:pt idx="1">
                  <c:v>398</c:v>
                </c:pt>
                <c:pt idx="2">
                  <c:v>410</c:v>
                </c:pt>
                <c:pt idx="6">
                  <c:v>431</c:v>
                </c:pt>
                <c:pt idx="7">
                  <c:v>421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9B3-4639-AD5E-2E2A368042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3565544"/>
        <c:axId val="303565872"/>
      </c:lineChart>
      <c:lineChart>
        <c:grouping val="standard"/>
        <c:varyColors val="0"/>
        <c:ser>
          <c:idx val="0"/>
          <c:order val="0"/>
          <c:tx>
            <c:strRef>
              <c:f>'01-24-19 Data-Age '!$N$56</c:f>
              <c:strCache>
                <c:ptCount val="1"/>
                <c:pt idx="0">
                  <c:v>MMA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noFill/>
                <a:prstDash val="sysDot"/>
              </a:ln>
              <a:effectLst/>
            </c:spPr>
            <c:trendlineType val="linear"/>
            <c:dispRSqr val="0"/>
            <c:dispEq val="0"/>
          </c:trendline>
          <c:errBars>
            <c:errDir val="y"/>
            <c:errBarType val="both"/>
            <c:errValType val="cust"/>
            <c:noEndCap val="0"/>
            <c:plus>
              <c:numRef>
                <c:f>'01-24-19 Data-Age '!$G$30:$G$37</c:f>
                <c:numCache>
                  <c:formatCode>General</c:formatCode>
                  <c:ptCount val="8"/>
                  <c:pt idx="0">
                    <c:v>5</c:v>
                  </c:pt>
                  <c:pt idx="1">
                    <c:v>5</c:v>
                  </c:pt>
                  <c:pt idx="2">
                    <c:v>5</c:v>
                  </c:pt>
                  <c:pt idx="6">
                    <c:v>5</c:v>
                  </c:pt>
                  <c:pt idx="7">
                    <c:v>5</c:v>
                  </c:pt>
                </c:numCache>
              </c:numRef>
            </c:plus>
            <c:minus>
              <c:numRef>
                <c:f>'01-24-19 Data-Age '!$F$30:$F$37</c:f>
                <c:numCache>
                  <c:formatCode>General</c:formatCode>
                  <c:ptCount val="8"/>
                  <c:pt idx="0">
                    <c:v>5</c:v>
                  </c:pt>
                  <c:pt idx="1">
                    <c:v>4</c:v>
                  </c:pt>
                  <c:pt idx="2">
                    <c:v>5</c:v>
                  </c:pt>
                  <c:pt idx="6">
                    <c:v>4</c:v>
                  </c:pt>
                  <c:pt idx="7">
                    <c:v>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'01-24-19 Data-Age '!$M$57:$M$64</c:f>
              <c:strCache>
                <c:ptCount val="8"/>
                <c:pt idx="0">
                  <c:v>1999-2000</c:v>
                </c:pt>
                <c:pt idx="1">
                  <c:v>2001-2002</c:v>
                </c:pt>
                <c:pt idx="2">
                  <c:v>2003-2004</c:v>
                </c:pt>
                <c:pt idx="6">
                  <c:v>2011-2012</c:v>
                </c:pt>
                <c:pt idx="7">
                  <c:v>2013-2014</c:v>
                </c:pt>
              </c:strCache>
            </c:strRef>
          </c:cat>
          <c:val>
            <c:numRef>
              <c:f>'01-24-19 Data-Age '!$N$57:$N$64</c:f>
              <c:numCache>
                <c:formatCode>General</c:formatCode>
                <c:ptCount val="8"/>
                <c:pt idx="0">
                  <c:v>192</c:v>
                </c:pt>
                <c:pt idx="1">
                  <c:v>193</c:v>
                </c:pt>
                <c:pt idx="2">
                  <c:v>199</c:v>
                </c:pt>
                <c:pt idx="6">
                  <c:v>206</c:v>
                </c:pt>
                <c:pt idx="7">
                  <c:v>207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9B3-4639-AD5E-2E2A368042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4038328"/>
        <c:axId val="304039312"/>
      </c:lineChart>
      <c:catAx>
        <c:axId val="3035655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NHANES survey cycle</a:t>
                </a:r>
              </a:p>
            </c:rich>
          </c:tx>
          <c:layout>
            <c:manualLayout>
              <c:xMode val="edge"/>
              <c:yMode val="edge"/>
              <c:x val="0.33150112261449494"/>
              <c:y val="0.8766649735551447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out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03565872"/>
        <c:crosses val="autoZero"/>
        <c:auto val="1"/>
        <c:lblAlgn val="ctr"/>
        <c:lblOffset val="100"/>
        <c:noMultiLvlLbl val="0"/>
      </c:catAx>
      <c:valAx>
        <c:axId val="303565872"/>
        <c:scaling>
          <c:orientation val="minMax"/>
          <c:max val="5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Serum vitamin B-12, pmol/L</a:t>
                </a:r>
              </a:p>
            </c:rich>
          </c:tx>
          <c:layout>
            <c:manualLayout>
              <c:xMode val="edge"/>
              <c:yMode val="edge"/>
              <c:x val="1.087668875651748E-2"/>
              <c:y val="2.855033471406163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03565544"/>
        <c:crosses val="autoZero"/>
        <c:crossBetween val="between"/>
        <c:majorUnit val="100"/>
        <c:minorUnit val="20"/>
      </c:valAx>
      <c:valAx>
        <c:axId val="304039312"/>
        <c:scaling>
          <c:orientation val="minMax"/>
          <c:max val="300"/>
          <c:min val="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Serum MMA, nmol/L</a:t>
                </a:r>
              </a:p>
            </c:rich>
          </c:tx>
          <c:layout>
            <c:manualLayout>
              <c:xMode val="edge"/>
              <c:yMode val="edge"/>
              <c:x val="0.93381294302430518"/>
              <c:y val="7.567835631739129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04038328"/>
        <c:crosses val="max"/>
        <c:crossBetween val="between"/>
        <c:majorUnit val="50"/>
      </c:valAx>
      <c:catAx>
        <c:axId val="304038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40393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0.37173</cdr:x>
      <cdr:y>0.38777</cdr:y>
    </cdr:from>
    <cdr:to>
      <cdr:x>0.70671</cdr:x>
      <cdr:y>0.39739</cdr:y>
    </cdr:to>
    <cdr:cxnSp macro="">
      <cdr:nvCxnSpPr>
        <cdr:cNvPr id="2" name="Straight Connector 1"/>
        <cdr:cNvCxnSpPr/>
      </cdr:nvCxnSpPr>
      <cdr:spPr>
        <a:xfrm xmlns:a="http://schemas.openxmlformats.org/drawingml/2006/main" flipV="1">
          <a:off x="1367334" y="946585"/>
          <a:ext cx="1232171" cy="23485"/>
        </a:xfrm>
        <a:prstGeom xmlns:a="http://schemas.openxmlformats.org/drawingml/2006/main" prst="line">
          <a:avLst/>
        </a:prstGeom>
        <a:ln xmlns:a="http://schemas.openxmlformats.org/drawingml/2006/main" w="15875" cap="flat" cmpd="sng" algn="ctr">
          <a:solidFill>
            <a:schemeClr val="bg1">
              <a:lumMod val="65000"/>
            </a:schemeClr>
          </a:solidFill>
          <a:prstDash val="dash"/>
          <a:round/>
          <a:headEnd type="none" w="med" len="med"/>
          <a:tailEnd type="none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0.37598</cdr:x>
      <cdr:y>0.35165</cdr:y>
    </cdr:from>
    <cdr:to>
      <cdr:x>0.7098</cdr:x>
      <cdr:y>0.37195</cdr:y>
    </cdr:to>
    <cdr:cxnSp macro="">
      <cdr:nvCxnSpPr>
        <cdr:cNvPr id="2" name="Straight Connector 1"/>
        <cdr:cNvCxnSpPr/>
      </cdr:nvCxnSpPr>
      <cdr:spPr>
        <a:xfrm xmlns:a="http://schemas.openxmlformats.org/drawingml/2006/main" flipV="1">
          <a:off x="1390059" y="858405"/>
          <a:ext cx="1234183" cy="49568"/>
        </a:xfrm>
        <a:prstGeom xmlns:a="http://schemas.openxmlformats.org/drawingml/2006/main" prst="line">
          <a:avLst/>
        </a:prstGeom>
        <a:ln xmlns:a="http://schemas.openxmlformats.org/drawingml/2006/main" w="15875" cap="flat" cmpd="sng" algn="ctr">
          <a:solidFill>
            <a:schemeClr val="bg1">
              <a:lumMod val="65000"/>
            </a:schemeClr>
          </a:solidFill>
          <a:prstDash val="dash"/>
          <a:round/>
          <a:headEnd type="none" w="med" len="med"/>
          <a:tailEnd type="none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0.37309</cdr:x>
      <cdr:y>0.14083</cdr:y>
    </cdr:from>
    <cdr:to>
      <cdr:x>0.70492</cdr:x>
      <cdr:y>0.17408</cdr:y>
    </cdr:to>
    <cdr:cxnSp macro="">
      <cdr:nvCxnSpPr>
        <cdr:cNvPr id="2" name="Straight Connector 1"/>
        <cdr:cNvCxnSpPr/>
      </cdr:nvCxnSpPr>
      <cdr:spPr>
        <a:xfrm xmlns:a="http://schemas.openxmlformats.org/drawingml/2006/main" flipV="1">
          <a:off x="1372327" y="317507"/>
          <a:ext cx="1220594" cy="74951"/>
        </a:xfrm>
        <a:prstGeom xmlns:a="http://schemas.openxmlformats.org/drawingml/2006/main" prst="line">
          <a:avLst/>
        </a:prstGeom>
        <a:ln xmlns:a="http://schemas.openxmlformats.org/drawingml/2006/main" w="9525" cap="flat" cmpd="sng" algn="ctr">
          <a:solidFill>
            <a:schemeClr val="dk1"/>
          </a:solidFill>
          <a:prstDash val="dash"/>
          <a:round/>
          <a:headEnd type="none" w="med" len="med"/>
          <a:tailEnd type="none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0.3726</cdr:x>
      <cdr:y>0.12487</cdr:y>
    </cdr:from>
    <cdr:to>
      <cdr:x>0.70357</cdr:x>
      <cdr:y>0.14527</cdr:y>
    </cdr:to>
    <cdr:cxnSp macro="">
      <cdr:nvCxnSpPr>
        <cdr:cNvPr id="5" name="Straight Connector 4"/>
        <cdr:cNvCxnSpPr/>
      </cdr:nvCxnSpPr>
      <cdr:spPr>
        <a:xfrm xmlns:a="http://schemas.openxmlformats.org/drawingml/2006/main" flipV="1">
          <a:off x="1377560" y="281516"/>
          <a:ext cx="1223659" cy="45984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418E-F8BB-4B30-B8D1-00DD76A0851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A44D-9AFF-4016-88DB-7A54D2673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21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418E-F8BB-4B30-B8D1-00DD76A0851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A44D-9AFF-4016-88DB-7A54D2673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19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418E-F8BB-4B30-B8D1-00DD76A0851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A44D-9AFF-4016-88DB-7A54D2673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3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418E-F8BB-4B30-B8D1-00DD76A0851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A44D-9AFF-4016-88DB-7A54D2673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9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418E-F8BB-4B30-B8D1-00DD76A0851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A44D-9AFF-4016-88DB-7A54D2673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5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418E-F8BB-4B30-B8D1-00DD76A0851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A44D-9AFF-4016-88DB-7A54D2673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14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418E-F8BB-4B30-B8D1-00DD76A0851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A44D-9AFF-4016-88DB-7A54D2673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43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418E-F8BB-4B30-B8D1-00DD76A0851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A44D-9AFF-4016-88DB-7A54D2673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4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418E-F8BB-4B30-B8D1-00DD76A0851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A44D-9AFF-4016-88DB-7A54D2673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7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418E-F8BB-4B30-B8D1-00DD76A0851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A44D-9AFF-4016-88DB-7A54D2673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9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418E-F8BB-4B30-B8D1-00DD76A0851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A44D-9AFF-4016-88DB-7A54D2673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6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2418E-F8BB-4B30-B8D1-00DD76A0851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FA44D-9AFF-4016-88DB-7A54D2673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8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682284" y="458913"/>
            <a:ext cx="7567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Supplemental Figure 3.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Trends in serum vitamin B-12 (black line) and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methylmalonic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acid (gray line) in </a:t>
            </a:r>
            <a:r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 persons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≥20 y, NHANES 1999</a:t>
            </a:r>
            <a:r>
              <a:rPr lang="en-US" sz="1200" dirty="0"/>
              <a:t>–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2014.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Panel A: 20</a:t>
            </a:r>
            <a:r>
              <a:rPr lang="en-US" sz="1200" dirty="0"/>
              <a:t>–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 y; panel B: 40</a:t>
            </a:r>
            <a:r>
              <a:rPr lang="en-US" sz="1200" dirty="0"/>
              <a:t>–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 y; panel C: 60</a:t>
            </a:r>
            <a:r>
              <a:rPr lang="en-US" sz="1200" dirty="0"/>
              <a:t>–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69 y; panel D: ≥70 y. Concentrations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 geometric means; error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bars represent 95% CIs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Dashed lines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 missing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(NHANES 2005</a:t>
            </a:r>
            <a:r>
              <a:rPr lang="en-US" sz="1200" dirty="0"/>
              <a:t>–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2010). MMA,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methylmalonic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acid. For sample sizes, see Supplemental Text 1.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513693"/>
              </p:ext>
            </p:extLst>
          </p:nvPr>
        </p:nvGraphicFramePr>
        <p:xfrm>
          <a:off x="682284" y="1342437"/>
          <a:ext cx="7735332" cy="5389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7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7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615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3292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  <a:p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2284" y="144636"/>
            <a:ext cx="1890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Supporting Material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702885"/>
              </p:ext>
            </p:extLst>
          </p:nvPr>
        </p:nvGraphicFramePr>
        <p:xfrm>
          <a:off x="785004" y="1586753"/>
          <a:ext cx="3678298" cy="2441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2157331" y="2048235"/>
            <a:ext cx="1220594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151063"/>
              </p:ext>
            </p:extLst>
          </p:nvPr>
        </p:nvGraphicFramePr>
        <p:xfrm>
          <a:off x="4618693" y="1586753"/>
          <a:ext cx="3697172" cy="2441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5996253" y="2033244"/>
            <a:ext cx="1259182" cy="14991"/>
          </a:xfrm>
          <a:prstGeom prst="line">
            <a:avLst/>
          </a:prstGeom>
          <a:ln w="1270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Chart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1933718"/>
              </p:ext>
            </p:extLst>
          </p:nvPr>
        </p:nvGraphicFramePr>
        <p:xfrm>
          <a:off x="785004" y="4379411"/>
          <a:ext cx="3678298" cy="225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7" name="Straight Connector 36"/>
          <p:cNvCxnSpPr/>
          <p:nvPr/>
        </p:nvCxnSpPr>
        <p:spPr>
          <a:xfrm flipV="1">
            <a:off x="2132346" y="5106650"/>
            <a:ext cx="1220594" cy="9993"/>
          </a:xfrm>
          <a:prstGeom prst="line">
            <a:avLst/>
          </a:prstGeom>
          <a:ln w="158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54" name="Chart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2187903"/>
              </p:ext>
            </p:extLst>
          </p:nvPr>
        </p:nvGraphicFramePr>
        <p:xfrm>
          <a:off x="4618693" y="4379411"/>
          <a:ext cx="3697172" cy="225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56" name="Straight Connector 55"/>
          <p:cNvCxnSpPr/>
          <p:nvPr/>
        </p:nvCxnSpPr>
        <p:spPr>
          <a:xfrm flipV="1">
            <a:off x="5996253" y="4881797"/>
            <a:ext cx="1259182" cy="24983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597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685</TotalTime>
  <Words>145</Words>
  <Application>Microsoft Office PowerPoint</Application>
  <PresentationFormat>Letter Paper (8.5x11 in)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Pfeiffer, Christine (CDC/ONDIEH/NCEH)</dc:creator>
  <cp:lastModifiedBy>Pfeiffer, Christine (CDC/DDNID/NCEH/DLS)</cp:lastModifiedBy>
  <cp:revision>84</cp:revision>
  <cp:lastPrinted>2016-11-01T21:05:50Z</cp:lastPrinted>
  <dcterms:created xsi:type="dcterms:W3CDTF">2016-07-17T14:19:07Z</dcterms:created>
  <dcterms:modified xsi:type="dcterms:W3CDTF">2019-02-08T23:05:25Z</dcterms:modified>
</cp:coreProperties>
</file>