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4660"/>
  </p:normalViewPr>
  <p:slideViewPr>
    <p:cSldViewPr snapToGrid="0">
      <p:cViewPr varScale="1">
        <p:scale>
          <a:sx n="63" d="100"/>
          <a:sy n="63" d="100"/>
        </p:scale>
        <p:origin x="228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1FC795-ECEA-4C81-8A63-E6CD3767A329}"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9E41B7-8F36-4437-BE9D-78E8BBB3320F}" type="slidenum">
              <a:rPr lang="en-US" smtClean="0"/>
              <a:t>‹#›</a:t>
            </a:fld>
            <a:endParaRPr lang="en-US"/>
          </a:p>
        </p:txBody>
      </p:sp>
    </p:spTree>
    <p:extLst>
      <p:ext uri="{BB962C8B-B14F-4D97-AF65-F5344CB8AC3E}">
        <p14:creationId xmlns:p14="http://schemas.microsoft.com/office/powerpoint/2010/main" val="3324015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1FC795-ECEA-4C81-8A63-E6CD3767A329}"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9E41B7-8F36-4437-BE9D-78E8BBB3320F}" type="slidenum">
              <a:rPr lang="en-US" smtClean="0"/>
              <a:t>‹#›</a:t>
            </a:fld>
            <a:endParaRPr lang="en-US"/>
          </a:p>
        </p:txBody>
      </p:sp>
    </p:spTree>
    <p:extLst>
      <p:ext uri="{BB962C8B-B14F-4D97-AF65-F5344CB8AC3E}">
        <p14:creationId xmlns:p14="http://schemas.microsoft.com/office/powerpoint/2010/main" val="2986378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1FC795-ECEA-4C81-8A63-E6CD3767A329}"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9E41B7-8F36-4437-BE9D-78E8BBB3320F}" type="slidenum">
              <a:rPr lang="en-US" smtClean="0"/>
              <a:t>‹#›</a:t>
            </a:fld>
            <a:endParaRPr lang="en-US"/>
          </a:p>
        </p:txBody>
      </p:sp>
    </p:spTree>
    <p:extLst>
      <p:ext uri="{BB962C8B-B14F-4D97-AF65-F5344CB8AC3E}">
        <p14:creationId xmlns:p14="http://schemas.microsoft.com/office/powerpoint/2010/main" val="320366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1FC795-ECEA-4C81-8A63-E6CD3767A329}"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9E41B7-8F36-4437-BE9D-78E8BBB3320F}" type="slidenum">
              <a:rPr lang="en-US" smtClean="0"/>
              <a:t>‹#›</a:t>
            </a:fld>
            <a:endParaRPr lang="en-US"/>
          </a:p>
        </p:txBody>
      </p:sp>
    </p:spTree>
    <p:extLst>
      <p:ext uri="{BB962C8B-B14F-4D97-AF65-F5344CB8AC3E}">
        <p14:creationId xmlns:p14="http://schemas.microsoft.com/office/powerpoint/2010/main" val="3009125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1FC795-ECEA-4C81-8A63-E6CD3767A329}"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9E41B7-8F36-4437-BE9D-78E8BBB3320F}" type="slidenum">
              <a:rPr lang="en-US" smtClean="0"/>
              <a:t>‹#›</a:t>
            </a:fld>
            <a:endParaRPr lang="en-US"/>
          </a:p>
        </p:txBody>
      </p:sp>
    </p:spTree>
    <p:extLst>
      <p:ext uri="{BB962C8B-B14F-4D97-AF65-F5344CB8AC3E}">
        <p14:creationId xmlns:p14="http://schemas.microsoft.com/office/powerpoint/2010/main" val="2402261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1FC795-ECEA-4C81-8A63-E6CD3767A329}"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9E41B7-8F36-4437-BE9D-78E8BBB3320F}" type="slidenum">
              <a:rPr lang="en-US" smtClean="0"/>
              <a:t>‹#›</a:t>
            </a:fld>
            <a:endParaRPr lang="en-US"/>
          </a:p>
        </p:txBody>
      </p:sp>
    </p:spTree>
    <p:extLst>
      <p:ext uri="{BB962C8B-B14F-4D97-AF65-F5344CB8AC3E}">
        <p14:creationId xmlns:p14="http://schemas.microsoft.com/office/powerpoint/2010/main" val="536312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1FC795-ECEA-4C81-8A63-E6CD3767A329}" type="datetimeFigureOut">
              <a:rPr lang="en-US" smtClean="0"/>
              <a:t>11/11/2020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9E41B7-8F36-4437-BE9D-78E8BBB3320F}" type="slidenum">
              <a:rPr lang="en-US" smtClean="0"/>
              <a:t>‹#›</a:t>
            </a:fld>
            <a:endParaRPr lang="en-US"/>
          </a:p>
        </p:txBody>
      </p:sp>
    </p:spTree>
    <p:extLst>
      <p:ext uri="{BB962C8B-B14F-4D97-AF65-F5344CB8AC3E}">
        <p14:creationId xmlns:p14="http://schemas.microsoft.com/office/powerpoint/2010/main" val="67394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1FC795-ECEA-4C81-8A63-E6CD3767A329}" type="datetimeFigureOut">
              <a:rPr lang="en-US" smtClean="0"/>
              <a:t>11/11/2020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9E41B7-8F36-4437-BE9D-78E8BBB3320F}" type="slidenum">
              <a:rPr lang="en-US" smtClean="0"/>
              <a:t>‹#›</a:t>
            </a:fld>
            <a:endParaRPr lang="en-US"/>
          </a:p>
        </p:txBody>
      </p:sp>
    </p:spTree>
    <p:extLst>
      <p:ext uri="{BB962C8B-B14F-4D97-AF65-F5344CB8AC3E}">
        <p14:creationId xmlns:p14="http://schemas.microsoft.com/office/powerpoint/2010/main" val="3845436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1FC795-ECEA-4C81-8A63-E6CD3767A329}" type="datetimeFigureOut">
              <a:rPr lang="en-US" smtClean="0"/>
              <a:t>11/11/2020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9E41B7-8F36-4437-BE9D-78E8BBB3320F}" type="slidenum">
              <a:rPr lang="en-US" smtClean="0"/>
              <a:t>‹#›</a:t>
            </a:fld>
            <a:endParaRPr lang="en-US"/>
          </a:p>
        </p:txBody>
      </p:sp>
    </p:spTree>
    <p:extLst>
      <p:ext uri="{BB962C8B-B14F-4D97-AF65-F5344CB8AC3E}">
        <p14:creationId xmlns:p14="http://schemas.microsoft.com/office/powerpoint/2010/main" val="3428211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61FC795-ECEA-4C81-8A63-E6CD3767A329}"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9E41B7-8F36-4437-BE9D-78E8BBB3320F}" type="slidenum">
              <a:rPr lang="en-US" smtClean="0"/>
              <a:t>‹#›</a:t>
            </a:fld>
            <a:endParaRPr lang="en-US"/>
          </a:p>
        </p:txBody>
      </p:sp>
    </p:spTree>
    <p:extLst>
      <p:ext uri="{BB962C8B-B14F-4D97-AF65-F5344CB8AC3E}">
        <p14:creationId xmlns:p14="http://schemas.microsoft.com/office/powerpoint/2010/main" val="2305097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61FC795-ECEA-4C81-8A63-E6CD3767A329}"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9E41B7-8F36-4437-BE9D-78E8BBB3320F}" type="slidenum">
              <a:rPr lang="en-US" smtClean="0"/>
              <a:t>‹#›</a:t>
            </a:fld>
            <a:endParaRPr lang="en-US"/>
          </a:p>
        </p:txBody>
      </p:sp>
    </p:spTree>
    <p:extLst>
      <p:ext uri="{BB962C8B-B14F-4D97-AF65-F5344CB8AC3E}">
        <p14:creationId xmlns:p14="http://schemas.microsoft.com/office/powerpoint/2010/main" val="348581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61FC795-ECEA-4C81-8A63-E6CD3767A329}" type="datetimeFigureOut">
              <a:rPr lang="en-US" smtClean="0"/>
              <a:t>11/11/2020</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D09E41B7-8F36-4437-BE9D-78E8BBB3320F}" type="slidenum">
              <a:rPr lang="en-US" smtClean="0"/>
              <a:t>‹#›</a:t>
            </a:fld>
            <a:endParaRPr lang="en-US"/>
          </a:p>
        </p:txBody>
      </p:sp>
    </p:spTree>
    <p:extLst>
      <p:ext uri="{BB962C8B-B14F-4D97-AF65-F5344CB8AC3E}">
        <p14:creationId xmlns:p14="http://schemas.microsoft.com/office/powerpoint/2010/main" val="9109240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5.jpeg"/><Relationship Id="rId5" Type="http://schemas.microsoft.com/office/2007/relationships/hdphoto" Target="../media/hdphoto2.wdp"/><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D79B82C-8EE9-4AFA-8D0E-309DA03CEA55}"/>
              </a:ext>
            </a:extLst>
          </p:cNvPr>
          <p:cNvSpPr/>
          <p:nvPr/>
        </p:nvSpPr>
        <p:spPr>
          <a:xfrm>
            <a:off x="152886" y="666991"/>
            <a:ext cx="503095" cy="338554"/>
          </a:xfrm>
          <a:prstGeom prst="rect">
            <a:avLst/>
          </a:prstGeom>
        </p:spPr>
        <p:txBody>
          <a:bodyPr wrap="square">
            <a:spAutoFit/>
          </a:bodyPr>
          <a:lstStyle/>
          <a:p>
            <a:r>
              <a:rPr lang="en-US" sz="1600" dirty="0">
                <a:latin typeface="Arial" panose="020B0604020202020204" pitchFamily="34" charset="0"/>
                <a:ea typeface="Calibri"/>
                <a:cs typeface="Arial" panose="020B0604020202020204" pitchFamily="34" charset="0"/>
              </a:rPr>
              <a:t> A.</a:t>
            </a:r>
            <a:endParaRPr lang="en-US" sz="1600" dirty="0"/>
          </a:p>
        </p:txBody>
      </p:sp>
      <p:sp>
        <p:nvSpPr>
          <p:cNvPr id="5" name="Rectangle 4">
            <a:extLst>
              <a:ext uri="{FF2B5EF4-FFF2-40B4-BE49-F238E27FC236}">
                <a16:creationId xmlns:a16="http://schemas.microsoft.com/office/drawing/2014/main" id="{3E174993-F182-41F2-9041-00C5B1DAA150}"/>
              </a:ext>
            </a:extLst>
          </p:cNvPr>
          <p:cNvSpPr/>
          <p:nvPr/>
        </p:nvSpPr>
        <p:spPr>
          <a:xfrm>
            <a:off x="2025696" y="653866"/>
            <a:ext cx="477405" cy="338554"/>
          </a:xfrm>
          <a:prstGeom prst="rect">
            <a:avLst/>
          </a:prstGeom>
        </p:spPr>
        <p:txBody>
          <a:bodyPr wrap="square">
            <a:spAutoFit/>
          </a:bodyPr>
          <a:lstStyle/>
          <a:p>
            <a:r>
              <a:rPr lang="en-US" sz="1600" dirty="0">
                <a:latin typeface="Arial" panose="020B0604020202020204" pitchFamily="34" charset="0"/>
                <a:ea typeface="Calibri"/>
                <a:cs typeface="Arial" panose="020B0604020202020204" pitchFamily="34" charset="0"/>
              </a:rPr>
              <a:t> B.</a:t>
            </a:r>
            <a:endParaRPr lang="en-US" sz="1600" dirty="0"/>
          </a:p>
        </p:txBody>
      </p:sp>
      <p:sp>
        <p:nvSpPr>
          <p:cNvPr id="6" name="Rectangle 5">
            <a:extLst>
              <a:ext uri="{FF2B5EF4-FFF2-40B4-BE49-F238E27FC236}">
                <a16:creationId xmlns:a16="http://schemas.microsoft.com/office/drawing/2014/main" id="{80F4A11B-9D64-4D24-9AFC-FA4CC542C179}"/>
              </a:ext>
            </a:extLst>
          </p:cNvPr>
          <p:cNvSpPr/>
          <p:nvPr/>
        </p:nvSpPr>
        <p:spPr>
          <a:xfrm>
            <a:off x="163522" y="2442714"/>
            <a:ext cx="518654" cy="338554"/>
          </a:xfrm>
          <a:prstGeom prst="rect">
            <a:avLst/>
          </a:prstGeom>
        </p:spPr>
        <p:txBody>
          <a:bodyPr wrap="square">
            <a:spAutoFit/>
          </a:bodyPr>
          <a:lstStyle/>
          <a:p>
            <a:r>
              <a:rPr lang="en-US" sz="1600" dirty="0">
                <a:latin typeface="Arial" panose="020B0604020202020204" pitchFamily="34" charset="0"/>
                <a:ea typeface="Calibri"/>
                <a:cs typeface="Arial" panose="020B0604020202020204" pitchFamily="34" charset="0"/>
              </a:rPr>
              <a:t> D.</a:t>
            </a:r>
            <a:endParaRPr lang="en-US" sz="1600" dirty="0"/>
          </a:p>
        </p:txBody>
      </p:sp>
      <p:sp>
        <p:nvSpPr>
          <p:cNvPr id="7" name="Rectangle 6">
            <a:extLst>
              <a:ext uri="{FF2B5EF4-FFF2-40B4-BE49-F238E27FC236}">
                <a16:creationId xmlns:a16="http://schemas.microsoft.com/office/drawing/2014/main" id="{53ED1557-035E-475A-9FAE-6675DE4DD839}"/>
              </a:ext>
            </a:extLst>
          </p:cNvPr>
          <p:cNvSpPr/>
          <p:nvPr/>
        </p:nvSpPr>
        <p:spPr>
          <a:xfrm>
            <a:off x="1885363" y="2441547"/>
            <a:ext cx="531005" cy="338554"/>
          </a:xfrm>
          <a:prstGeom prst="rect">
            <a:avLst/>
          </a:prstGeom>
        </p:spPr>
        <p:txBody>
          <a:bodyPr wrap="square">
            <a:spAutoFit/>
          </a:bodyPr>
          <a:lstStyle/>
          <a:p>
            <a:r>
              <a:rPr lang="en-US" sz="1600" dirty="0">
                <a:latin typeface="Arial" panose="020B0604020202020204" pitchFamily="34" charset="0"/>
                <a:ea typeface="Calibri"/>
                <a:cs typeface="Arial" panose="020B0604020202020204" pitchFamily="34" charset="0"/>
              </a:rPr>
              <a:t> E.</a:t>
            </a:r>
            <a:endParaRPr lang="en-US" sz="1600" dirty="0"/>
          </a:p>
        </p:txBody>
      </p:sp>
      <p:sp>
        <p:nvSpPr>
          <p:cNvPr id="8" name="Rectangle 7">
            <a:extLst>
              <a:ext uri="{FF2B5EF4-FFF2-40B4-BE49-F238E27FC236}">
                <a16:creationId xmlns:a16="http://schemas.microsoft.com/office/drawing/2014/main" id="{6E1E7E89-5B44-4FCE-9611-5FCFDD17394A}"/>
              </a:ext>
            </a:extLst>
          </p:cNvPr>
          <p:cNvSpPr/>
          <p:nvPr/>
        </p:nvSpPr>
        <p:spPr>
          <a:xfrm>
            <a:off x="3748385" y="659843"/>
            <a:ext cx="477405" cy="338554"/>
          </a:xfrm>
          <a:prstGeom prst="rect">
            <a:avLst/>
          </a:prstGeom>
        </p:spPr>
        <p:txBody>
          <a:bodyPr wrap="square">
            <a:spAutoFit/>
          </a:bodyPr>
          <a:lstStyle/>
          <a:p>
            <a:r>
              <a:rPr lang="en-US" sz="1600" dirty="0">
                <a:latin typeface="Arial" panose="020B0604020202020204" pitchFamily="34" charset="0"/>
                <a:ea typeface="Calibri"/>
                <a:cs typeface="Arial" panose="020B0604020202020204" pitchFamily="34" charset="0"/>
              </a:rPr>
              <a:t> C.</a:t>
            </a:r>
            <a:endParaRPr lang="en-US" sz="1600" dirty="0"/>
          </a:p>
        </p:txBody>
      </p:sp>
      <p:sp>
        <p:nvSpPr>
          <p:cNvPr id="9" name="TextBox 8">
            <a:extLst>
              <a:ext uri="{FF2B5EF4-FFF2-40B4-BE49-F238E27FC236}">
                <a16:creationId xmlns:a16="http://schemas.microsoft.com/office/drawing/2014/main" id="{A54B5587-3EC1-4A5E-B08F-66B91CAD9A71}"/>
              </a:ext>
            </a:extLst>
          </p:cNvPr>
          <p:cNvSpPr txBox="1"/>
          <p:nvPr/>
        </p:nvSpPr>
        <p:spPr>
          <a:xfrm>
            <a:off x="126564" y="152025"/>
            <a:ext cx="2202847" cy="307777"/>
          </a:xfrm>
          <a:prstGeom prst="rect">
            <a:avLst/>
          </a:prstGeom>
          <a:noFill/>
        </p:spPr>
        <p:txBody>
          <a:bodyPr wrap="none" rtlCol="0">
            <a:spAutoFit/>
          </a:bodyPr>
          <a:lstStyle/>
          <a:p>
            <a:r>
              <a:rPr lang="en-US" sz="1400" b="1" dirty="0">
                <a:latin typeface="Arial" panose="020B0604020202020204" pitchFamily="34" charset="0"/>
                <a:cs typeface="Arial" panose="020B0604020202020204" pitchFamily="34" charset="0"/>
              </a:rPr>
              <a:t>Supplemental  Figure 1.</a:t>
            </a:r>
          </a:p>
        </p:txBody>
      </p:sp>
      <p:grpSp>
        <p:nvGrpSpPr>
          <p:cNvPr id="10" name="Group 9">
            <a:extLst>
              <a:ext uri="{FF2B5EF4-FFF2-40B4-BE49-F238E27FC236}">
                <a16:creationId xmlns:a16="http://schemas.microsoft.com/office/drawing/2014/main" id="{CF93BAC6-C77C-4A9D-B559-4359DCA5CAF8}"/>
              </a:ext>
            </a:extLst>
          </p:cNvPr>
          <p:cNvGrpSpPr/>
          <p:nvPr/>
        </p:nvGrpSpPr>
        <p:grpSpPr>
          <a:xfrm>
            <a:off x="286012" y="933031"/>
            <a:ext cx="1730240" cy="1310635"/>
            <a:chOff x="384632" y="620571"/>
            <a:chExt cx="1739695" cy="1267493"/>
          </a:xfrm>
        </p:grpSpPr>
        <p:grpSp>
          <p:nvGrpSpPr>
            <p:cNvPr id="11" name="Group 10">
              <a:extLst>
                <a:ext uri="{FF2B5EF4-FFF2-40B4-BE49-F238E27FC236}">
                  <a16:creationId xmlns:a16="http://schemas.microsoft.com/office/drawing/2014/main" id="{93CDB05A-3726-43C8-BBA6-C9130AA6655F}"/>
                </a:ext>
              </a:extLst>
            </p:cNvPr>
            <p:cNvGrpSpPr/>
            <p:nvPr/>
          </p:nvGrpSpPr>
          <p:grpSpPr>
            <a:xfrm>
              <a:off x="670928" y="762001"/>
              <a:ext cx="1453399" cy="1126063"/>
              <a:chOff x="1314394" y="694267"/>
              <a:chExt cx="1530406" cy="1388534"/>
            </a:xfrm>
          </p:grpSpPr>
          <p:grpSp>
            <p:nvGrpSpPr>
              <p:cNvPr id="13" name="Group 12">
                <a:extLst>
                  <a:ext uri="{FF2B5EF4-FFF2-40B4-BE49-F238E27FC236}">
                    <a16:creationId xmlns:a16="http://schemas.microsoft.com/office/drawing/2014/main" id="{C6BF016A-E5EA-48ED-BD7E-0CEFD1565AB4}"/>
                  </a:ext>
                </a:extLst>
              </p:cNvPr>
              <p:cNvGrpSpPr/>
              <p:nvPr/>
            </p:nvGrpSpPr>
            <p:grpSpPr>
              <a:xfrm>
                <a:off x="1314394" y="694267"/>
                <a:ext cx="90235" cy="1259746"/>
                <a:chOff x="1365250" y="596901"/>
                <a:chExt cx="115416" cy="1635998"/>
              </a:xfrm>
            </p:grpSpPr>
            <p:sp>
              <p:nvSpPr>
                <p:cNvPr id="96" name="Rectangle 22">
                  <a:extLst>
                    <a:ext uri="{FF2B5EF4-FFF2-40B4-BE49-F238E27FC236}">
                      <a16:creationId xmlns:a16="http://schemas.microsoft.com/office/drawing/2014/main" id="{A7C009F8-18DA-4F40-8168-AB27DBD2A7E3}"/>
                    </a:ext>
                  </a:extLst>
                </p:cNvPr>
                <p:cNvSpPr>
                  <a:spLocks noChangeArrowheads="1"/>
                </p:cNvSpPr>
                <p:nvPr/>
              </p:nvSpPr>
              <p:spPr bwMode="auto">
                <a:xfrm>
                  <a:off x="1365250" y="2109788"/>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i="0" u="none" strike="noStrike" cap="none" normalizeH="0" baseline="0">
                      <a:ln>
                        <a:noFill/>
                      </a:ln>
                      <a:solidFill>
                        <a:srgbClr val="000000"/>
                      </a:solidFill>
                      <a:effectLst/>
                      <a:latin typeface="Arial" panose="020B0604020202020204" pitchFamily="34" charset="0"/>
                    </a:rPr>
                    <a:t>25</a:t>
                  </a:r>
                  <a:endParaRPr kumimoji="0" lang="en-US" altLang="en-US" sz="800" i="0" u="none" strike="noStrike" cap="none" normalizeH="0" baseline="0">
                    <a:ln>
                      <a:noFill/>
                    </a:ln>
                    <a:solidFill>
                      <a:schemeClr val="tx1"/>
                    </a:solidFill>
                    <a:effectLst/>
                    <a:latin typeface="Arial" panose="020B0604020202020204" pitchFamily="34" charset="0"/>
                  </a:endParaRPr>
                </a:p>
              </p:txBody>
            </p:sp>
            <p:sp>
              <p:nvSpPr>
                <p:cNvPr id="97" name="Rectangle 23">
                  <a:extLst>
                    <a:ext uri="{FF2B5EF4-FFF2-40B4-BE49-F238E27FC236}">
                      <a16:creationId xmlns:a16="http://schemas.microsoft.com/office/drawing/2014/main" id="{0192C0DF-8B26-4C02-9EA4-D0E64AA571A9}"/>
                    </a:ext>
                  </a:extLst>
                </p:cNvPr>
                <p:cNvSpPr>
                  <a:spLocks noChangeArrowheads="1"/>
                </p:cNvSpPr>
                <p:nvPr/>
              </p:nvSpPr>
              <p:spPr bwMode="auto">
                <a:xfrm>
                  <a:off x="1365250" y="1808163"/>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i="0" u="none" strike="noStrike" cap="none" normalizeH="0" baseline="0">
                      <a:ln>
                        <a:noFill/>
                      </a:ln>
                      <a:solidFill>
                        <a:srgbClr val="000000"/>
                      </a:solidFill>
                      <a:effectLst/>
                      <a:latin typeface="Arial" panose="020B0604020202020204" pitchFamily="34" charset="0"/>
                    </a:rPr>
                    <a:t>30</a:t>
                  </a:r>
                  <a:endParaRPr kumimoji="0" lang="en-US" altLang="en-US" sz="800" i="0" u="none" strike="noStrike" cap="none" normalizeH="0" baseline="0">
                    <a:ln>
                      <a:noFill/>
                    </a:ln>
                    <a:solidFill>
                      <a:schemeClr val="tx1"/>
                    </a:solidFill>
                    <a:effectLst/>
                    <a:latin typeface="Arial" panose="020B0604020202020204" pitchFamily="34" charset="0"/>
                  </a:endParaRPr>
                </a:p>
              </p:txBody>
            </p:sp>
            <p:sp>
              <p:nvSpPr>
                <p:cNvPr id="98" name="Rectangle 24">
                  <a:extLst>
                    <a:ext uri="{FF2B5EF4-FFF2-40B4-BE49-F238E27FC236}">
                      <a16:creationId xmlns:a16="http://schemas.microsoft.com/office/drawing/2014/main" id="{FAF452C2-10A1-4833-AAD7-6538C106D537}"/>
                    </a:ext>
                  </a:extLst>
                </p:cNvPr>
                <p:cNvSpPr>
                  <a:spLocks noChangeArrowheads="1"/>
                </p:cNvSpPr>
                <p:nvPr/>
              </p:nvSpPr>
              <p:spPr bwMode="auto">
                <a:xfrm>
                  <a:off x="1365250" y="1504951"/>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i="0" u="none" strike="noStrike" cap="none" normalizeH="0" baseline="0">
                      <a:ln>
                        <a:noFill/>
                      </a:ln>
                      <a:solidFill>
                        <a:srgbClr val="000000"/>
                      </a:solidFill>
                      <a:effectLst/>
                      <a:latin typeface="Arial" panose="020B0604020202020204" pitchFamily="34" charset="0"/>
                    </a:rPr>
                    <a:t>35</a:t>
                  </a:r>
                  <a:endParaRPr kumimoji="0" lang="en-US" altLang="en-US" sz="800" i="0" u="none" strike="noStrike" cap="none" normalizeH="0" baseline="0">
                    <a:ln>
                      <a:noFill/>
                    </a:ln>
                    <a:solidFill>
                      <a:schemeClr val="tx1"/>
                    </a:solidFill>
                    <a:effectLst/>
                    <a:latin typeface="Arial" panose="020B0604020202020204" pitchFamily="34" charset="0"/>
                  </a:endParaRPr>
                </a:p>
              </p:txBody>
            </p:sp>
            <p:sp>
              <p:nvSpPr>
                <p:cNvPr id="99" name="Rectangle 25">
                  <a:extLst>
                    <a:ext uri="{FF2B5EF4-FFF2-40B4-BE49-F238E27FC236}">
                      <a16:creationId xmlns:a16="http://schemas.microsoft.com/office/drawing/2014/main" id="{07B8E23D-8F68-4A2E-BF06-68D02970B098}"/>
                    </a:ext>
                  </a:extLst>
                </p:cNvPr>
                <p:cNvSpPr>
                  <a:spLocks noChangeArrowheads="1"/>
                </p:cNvSpPr>
                <p:nvPr/>
              </p:nvSpPr>
              <p:spPr bwMode="auto">
                <a:xfrm>
                  <a:off x="1365250" y="1201738"/>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i="0" u="none" strike="noStrike" cap="none" normalizeH="0" baseline="0">
                      <a:ln>
                        <a:noFill/>
                      </a:ln>
                      <a:solidFill>
                        <a:srgbClr val="000000"/>
                      </a:solidFill>
                      <a:effectLst/>
                      <a:latin typeface="Arial" panose="020B0604020202020204" pitchFamily="34" charset="0"/>
                    </a:rPr>
                    <a:t>40</a:t>
                  </a:r>
                  <a:endParaRPr kumimoji="0" lang="en-US" altLang="en-US" sz="800" i="0" u="none" strike="noStrike" cap="none" normalizeH="0" baseline="0">
                    <a:ln>
                      <a:noFill/>
                    </a:ln>
                    <a:solidFill>
                      <a:schemeClr val="tx1"/>
                    </a:solidFill>
                    <a:effectLst/>
                    <a:latin typeface="Arial" panose="020B0604020202020204" pitchFamily="34" charset="0"/>
                  </a:endParaRPr>
                </a:p>
              </p:txBody>
            </p:sp>
            <p:sp>
              <p:nvSpPr>
                <p:cNvPr id="100" name="Rectangle 26">
                  <a:extLst>
                    <a:ext uri="{FF2B5EF4-FFF2-40B4-BE49-F238E27FC236}">
                      <a16:creationId xmlns:a16="http://schemas.microsoft.com/office/drawing/2014/main" id="{6EB04447-9045-4B2D-BBB2-9B361F748B3F}"/>
                    </a:ext>
                  </a:extLst>
                </p:cNvPr>
                <p:cNvSpPr>
                  <a:spLocks noChangeArrowheads="1"/>
                </p:cNvSpPr>
                <p:nvPr/>
              </p:nvSpPr>
              <p:spPr bwMode="auto">
                <a:xfrm>
                  <a:off x="1365250" y="898526"/>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i="0" u="none" strike="noStrike" cap="none" normalizeH="0" baseline="0">
                      <a:ln>
                        <a:noFill/>
                      </a:ln>
                      <a:solidFill>
                        <a:srgbClr val="000000"/>
                      </a:solidFill>
                      <a:effectLst/>
                      <a:latin typeface="Arial" panose="020B0604020202020204" pitchFamily="34" charset="0"/>
                    </a:rPr>
                    <a:t>45</a:t>
                  </a:r>
                  <a:endParaRPr kumimoji="0" lang="en-US" altLang="en-US" sz="800" i="0" u="none" strike="noStrike" cap="none" normalizeH="0" baseline="0">
                    <a:ln>
                      <a:noFill/>
                    </a:ln>
                    <a:solidFill>
                      <a:schemeClr val="tx1"/>
                    </a:solidFill>
                    <a:effectLst/>
                    <a:latin typeface="Arial" panose="020B0604020202020204" pitchFamily="34" charset="0"/>
                  </a:endParaRPr>
                </a:p>
              </p:txBody>
            </p:sp>
            <p:sp>
              <p:nvSpPr>
                <p:cNvPr id="101" name="Rectangle 27">
                  <a:extLst>
                    <a:ext uri="{FF2B5EF4-FFF2-40B4-BE49-F238E27FC236}">
                      <a16:creationId xmlns:a16="http://schemas.microsoft.com/office/drawing/2014/main" id="{946B85E5-1C7D-4FAA-8D38-3E7CE0AD8263}"/>
                    </a:ext>
                  </a:extLst>
                </p:cNvPr>
                <p:cNvSpPr>
                  <a:spLocks noChangeArrowheads="1"/>
                </p:cNvSpPr>
                <p:nvPr/>
              </p:nvSpPr>
              <p:spPr bwMode="auto">
                <a:xfrm>
                  <a:off x="1365250" y="596901"/>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i="0" u="none" strike="noStrike" cap="none" normalizeH="0" baseline="0">
                      <a:ln>
                        <a:noFill/>
                      </a:ln>
                      <a:solidFill>
                        <a:srgbClr val="000000"/>
                      </a:solidFill>
                      <a:effectLst/>
                      <a:latin typeface="Arial" panose="020B0604020202020204" pitchFamily="34" charset="0"/>
                    </a:rPr>
                    <a:t>50</a:t>
                  </a:r>
                  <a:endParaRPr kumimoji="0" lang="en-US" altLang="en-US" sz="800" i="0" u="none" strike="noStrike" cap="none" normalizeH="0" baseline="0">
                    <a:ln>
                      <a:noFill/>
                    </a:ln>
                    <a:solidFill>
                      <a:schemeClr val="tx1"/>
                    </a:solidFill>
                    <a:effectLst/>
                    <a:latin typeface="Arial" panose="020B0604020202020204" pitchFamily="34" charset="0"/>
                  </a:endParaRPr>
                </a:p>
              </p:txBody>
            </p:sp>
          </p:grpSp>
          <p:grpSp>
            <p:nvGrpSpPr>
              <p:cNvPr id="14" name="Group 13">
                <a:extLst>
                  <a:ext uri="{FF2B5EF4-FFF2-40B4-BE49-F238E27FC236}">
                    <a16:creationId xmlns:a16="http://schemas.microsoft.com/office/drawing/2014/main" id="{0E75FE12-A3BA-419C-999E-FEA35AB9AAA3}"/>
                  </a:ext>
                </a:extLst>
              </p:cNvPr>
              <p:cNvGrpSpPr/>
              <p:nvPr/>
            </p:nvGrpSpPr>
            <p:grpSpPr>
              <a:xfrm>
                <a:off x="1462164" y="734942"/>
                <a:ext cx="1382636" cy="1347859"/>
                <a:chOff x="1508125" y="655638"/>
                <a:chExt cx="2322513" cy="1750427"/>
              </a:xfrm>
            </p:grpSpPr>
            <p:sp>
              <p:nvSpPr>
                <p:cNvPr id="15" name="Rectangle 17">
                  <a:extLst>
                    <a:ext uri="{FF2B5EF4-FFF2-40B4-BE49-F238E27FC236}">
                      <a16:creationId xmlns:a16="http://schemas.microsoft.com/office/drawing/2014/main" id="{B25D9A3E-04AD-4B8D-8149-24ACCA26A21A}"/>
                    </a:ext>
                  </a:extLst>
                </p:cNvPr>
                <p:cNvSpPr>
                  <a:spLocks noChangeArrowheads="1"/>
                </p:cNvSpPr>
                <p:nvPr/>
              </p:nvSpPr>
              <p:spPr bwMode="auto">
                <a:xfrm>
                  <a:off x="1734457" y="2236788"/>
                  <a:ext cx="354264"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i="0" u="none" strike="noStrike" cap="none" normalizeH="0" baseline="0" dirty="0">
                      <a:ln>
                        <a:noFill/>
                      </a:ln>
                      <a:solidFill>
                        <a:srgbClr val="000000"/>
                      </a:solidFill>
                      <a:effectLst/>
                      <a:latin typeface="Arial" panose="020B0604020202020204" pitchFamily="34" charset="0"/>
                    </a:rPr>
                    <a:t>Basal</a:t>
                  </a:r>
                  <a:endParaRPr kumimoji="0" lang="en-US" altLang="en-US" sz="1100" i="0" u="none" strike="noStrike" cap="none" normalizeH="0" baseline="0" dirty="0">
                    <a:ln>
                      <a:noFill/>
                    </a:ln>
                    <a:solidFill>
                      <a:schemeClr val="tx1"/>
                    </a:solidFill>
                    <a:effectLst/>
                    <a:latin typeface="Arial" panose="020B0604020202020204" pitchFamily="34" charset="0"/>
                  </a:endParaRPr>
                </a:p>
              </p:txBody>
            </p:sp>
            <p:sp>
              <p:nvSpPr>
                <p:cNvPr id="16" name="Rectangle 18">
                  <a:extLst>
                    <a:ext uri="{FF2B5EF4-FFF2-40B4-BE49-F238E27FC236}">
                      <a16:creationId xmlns:a16="http://schemas.microsoft.com/office/drawing/2014/main" id="{C22F98A8-0A76-4781-AAAB-A38B8BC345EB}"/>
                    </a:ext>
                  </a:extLst>
                </p:cNvPr>
                <p:cNvSpPr>
                  <a:spLocks noChangeArrowheads="1"/>
                </p:cNvSpPr>
                <p:nvPr/>
              </p:nvSpPr>
              <p:spPr bwMode="auto">
                <a:xfrm>
                  <a:off x="2770844" y="2236788"/>
                  <a:ext cx="51777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i="0" u="none" strike="noStrike" cap="none" normalizeH="0" baseline="0" dirty="0">
                      <a:ln>
                        <a:noFill/>
                      </a:ln>
                      <a:solidFill>
                        <a:srgbClr val="000000"/>
                      </a:solidFill>
                      <a:effectLst/>
                      <a:latin typeface="Arial" panose="020B0604020202020204" pitchFamily="34" charset="0"/>
                    </a:rPr>
                    <a:t>4 weeks</a:t>
                  </a:r>
                  <a:endParaRPr kumimoji="0" lang="en-US" altLang="en-US" sz="1100" i="0" u="none" strike="noStrike" cap="none" normalizeH="0" baseline="0" dirty="0">
                    <a:ln>
                      <a:noFill/>
                    </a:ln>
                    <a:solidFill>
                      <a:schemeClr val="tx1"/>
                    </a:solidFill>
                    <a:effectLst/>
                    <a:latin typeface="Arial" panose="020B0604020202020204" pitchFamily="34" charset="0"/>
                  </a:endParaRPr>
                </a:p>
              </p:txBody>
            </p:sp>
            <p:grpSp>
              <p:nvGrpSpPr>
                <p:cNvPr id="17" name="Group 16">
                  <a:extLst>
                    <a:ext uri="{FF2B5EF4-FFF2-40B4-BE49-F238E27FC236}">
                      <a16:creationId xmlns:a16="http://schemas.microsoft.com/office/drawing/2014/main" id="{8696A7E3-C5A1-46FF-9D0A-EB1A98EB3D62}"/>
                    </a:ext>
                  </a:extLst>
                </p:cNvPr>
                <p:cNvGrpSpPr/>
                <p:nvPr/>
              </p:nvGrpSpPr>
              <p:grpSpPr>
                <a:xfrm>
                  <a:off x="1508125" y="655638"/>
                  <a:ext cx="2322513" cy="1565276"/>
                  <a:chOff x="1508125" y="655638"/>
                  <a:chExt cx="2322513" cy="1565276"/>
                </a:xfrm>
              </p:grpSpPr>
              <p:sp>
                <p:nvSpPr>
                  <p:cNvPr id="18" name="Rectangle 5">
                    <a:extLst>
                      <a:ext uri="{FF2B5EF4-FFF2-40B4-BE49-F238E27FC236}">
                        <a16:creationId xmlns:a16="http://schemas.microsoft.com/office/drawing/2014/main" id="{E9CEEB29-F9F8-45B1-9F20-0BE9F7F204BC}"/>
                      </a:ext>
                    </a:extLst>
                  </p:cNvPr>
                  <p:cNvSpPr>
                    <a:spLocks noChangeArrowheads="1"/>
                  </p:cNvSpPr>
                  <p:nvPr/>
                </p:nvSpPr>
                <p:spPr bwMode="auto">
                  <a:xfrm>
                    <a:off x="1735138" y="1436688"/>
                    <a:ext cx="322262" cy="7429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6">
                    <a:extLst>
                      <a:ext uri="{FF2B5EF4-FFF2-40B4-BE49-F238E27FC236}">
                        <a16:creationId xmlns:a16="http://schemas.microsoft.com/office/drawing/2014/main" id="{E562A918-D776-4707-8A30-54CD1F78B3F5}"/>
                      </a:ext>
                    </a:extLst>
                  </p:cNvPr>
                  <p:cNvSpPr>
                    <a:spLocks/>
                  </p:cNvSpPr>
                  <p:nvPr/>
                </p:nvSpPr>
                <p:spPr bwMode="auto">
                  <a:xfrm>
                    <a:off x="1724025" y="1436688"/>
                    <a:ext cx="342900" cy="741363"/>
                  </a:xfrm>
                  <a:custGeom>
                    <a:avLst/>
                    <a:gdLst>
                      <a:gd name="T0" fmla="*/ 15 w 433"/>
                      <a:gd name="T1" fmla="*/ 933 h 933"/>
                      <a:gd name="T2" fmla="*/ 15 w 433"/>
                      <a:gd name="T3" fmla="*/ 0 h 933"/>
                      <a:gd name="T4" fmla="*/ 0 w 433"/>
                      <a:gd name="T5" fmla="*/ 0 h 933"/>
                      <a:gd name="T6" fmla="*/ 433 w 433"/>
                      <a:gd name="T7" fmla="*/ 0 h 933"/>
                      <a:gd name="T8" fmla="*/ 418 w 433"/>
                      <a:gd name="T9" fmla="*/ 0 h 933"/>
                      <a:gd name="T10" fmla="*/ 418 w 433"/>
                      <a:gd name="T11" fmla="*/ 933 h 933"/>
                    </a:gdLst>
                    <a:ahLst/>
                    <a:cxnLst>
                      <a:cxn ang="0">
                        <a:pos x="T0" y="T1"/>
                      </a:cxn>
                      <a:cxn ang="0">
                        <a:pos x="T2" y="T3"/>
                      </a:cxn>
                      <a:cxn ang="0">
                        <a:pos x="T4" y="T5"/>
                      </a:cxn>
                      <a:cxn ang="0">
                        <a:pos x="T6" y="T7"/>
                      </a:cxn>
                      <a:cxn ang="0">
                        <a:pos x="T8" y="T9"/>
                      </a:cxn>
                      <a:cxn ang="0">
                        <a:pos x="T10" y="T11"/>
                      </a:cxn>
                    </a:cxnLst>
                    <a:rect l="0" t="0" r="r" b="b"/>
                    <a:pathLst>
                      <a:path w="433" h="933">
                        <a:moveTo>
                          <a:pt x="15" y="933"/>
                        </a:moveTo>
                        <a:lnTo>
                          <a:pt x="15" y="0"/>
                        </a:lnTo>
                        <a:lnTo>
                          <a:pt x="0" y="0"/>
                        </a:lnTo>
                        <a:lnTo>
                          <a:pt x="433" y="0"/>
                        </a:lnTo>
                        <a:lnTo>
                          <a:pt x="418" y="0"/>
                        </a:lnTo>
                        <a:lnTo>
                          <a:pt x="418" y="933"/>
                        </a:lnTo>
                      </a:path>
                    </a:pathLst>
                  </a:custGeom>
                  <a:noFill/>
                  <a:ln w="22225">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7">
                    <a:extLst>
                      <a:ext uri="{FF2B5EF4-FFF2-40B4-BE49-F238E27FC236}">
                        <a16:creationId xmlns:a16="http://schemas.microsoft.com/office/drawing/2014/main" id="{B90E4C57-3E4D-43FF-981C-E3B78875856E}"/>
                      </a:ext>
                    </a:extLst>
                  </p:cNvPr>
                  <p:cNvSpPr>
                    <a:spLocks/>
                  </p:cNvSpPr>
                  <p:nvPr/>
                </p:nvSpPr>
                <p:spPr bwMode="auto">
                  <a:xfrm>
                    <a:off x="1809750" y="1206501"/>
                    <a:ext cx="171450" cy="438150"/>
                  </a:xfrm>
                  <a:custGeom>
                    <a:avLst/>
                    <a:gdLst>
                      <a:gd name="T0" fmla="*/ 0 w 217"/>
                      <a:gd name="T1" fmla="*/ 0 h 552"/>
                      <a:gd name="T2" fmla="*/ 217 w 217"/>
                      <a:gd name="T3" fmla="*/ 0 h 552"/>
                      <a:gd name="T4" fmla="*/ 109 w 217"/>
                      <a:gd name="T5" fmla="*/ 0 h 552"/>
                      <a:gd name="T6" fmla="*/ 109 w 217"/>
                      <a:gd name="T7" fmla="*/ 552 h 552"/>
                      <a:gd name="T8" fmla="*/ 0 w 217"/>
                      <a:gd name="T9" fmla="*/ 552 h 552"/>
                      <a:gd name="T10" fmla="*/ 217 w 217"/>
                      <a:gd name="T11" fmla="*/ 552 h 552"/>
                    </a:gdLst>
                    <a:ahLst/>
                    <a:cxnLst>
                      <a:cxn ang="0">
                        <a:pos x="T0" y="T1"/>
                      </a:cxn>
                      <a:cxn ang="0">
                        <a:pos x="T2" y="T3"/>
                      </a:cxn>
                      <a:cxn ang="0">
                        <a:pos x="T4" y="T5"/>
                      </a:cxn>
                      <a:cxn ang="0">
                        <a:pos x="T6" y="T7"/>
                      </a:cxn>
                      <a:cxn ang="0">
                        <a:pos x="T8" y="T9"/>
                      </a:cxn>
                      <a:cxn ang="0">
                        <a:pos x="T10" y="T11"/>
                      </a:cxn>
                    </a:cxnLst>
                    <a:rect l="0" t="0" r="r" b="b"/>
                    <a:pathLst>
                      <a:path w="217" h="552">
                        <a:moveTo>
                          <a:pt x="0" y="0"/>
                        </a:moveTo>
                        <a:lnTo>
                          <a:pt x="217" y="0"/>
                        </a:lnTo>
                        <a:lnTo>
                          <a:pt x="109" y="0"/>
                        </a:lnTo>
                        <a:lnTo>
                          <a:pt x="109" y="552"/>
                        </a:lnTo>
                        <a:lnTo>
                          <a:pt x="0" y="552"/>
                        </a:lnTo>
                        <a:lnTo>
                          <a:pt x="217" y="552"/>
                        </a:lnTo>
                      </a:path>
                    </a:pathLst>
                  </a:custGeom>
                  <a:noFill/>
                  <a:ln w="15875">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Rectangle 8">
                    <a:extLst>
                      <a:ext uri="{FF2B5EF4-FFF2-40B4-BE49-F238E27FC236}">
                        <a16:creationId xmlns:a16="http://schemas.microsoft.com/office/drawing/2014/main" id="{5CBA40A4-0E5E-4ECF-8643-2AFBB390C036}"/>
                      </a:ext>
                    </a:extLst>
                  </p:cNvPr>
                  <p:cNvSpPr>
                    <a:spLocks noChangeArrowheads="1"/>
                  </p:cNvSpPr>
                  <p:nvPr/>
                </p:nvSpPr>
                <p:spPr bwMode="auto">
                  <a:xfrm>
                    <a:off x="2905125" y="1174751"/>
                    <a:ext cx="322262" cy="10048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9">
                    <a:extLst>
                      <a:ext uri="{FF2B5EF4-FFF2-40B4-BE49-F238E27FC236}">
                        <a16:creationId xmlns:a16="http://schemas.microsoft.com/office/drawing/2014/main" id="{5F7994AF-8593-4843-BDF2-7EB6890D3534}"/>
                      </a:ext>
                    </a:extLst>
                  </p:cNvPr>
                  <p:cNvSpPr>
                    <a:spLocks/>
                  </p:cNvSpPr>
                  <p:nvPr/>
                </p:nvSpPr>
                <p:spPr bwMode="auto">
                  <a:xfrm>
                    <a:off x="2894013" y="1174751"/>
                    <a:ext cx="342900" cy="1003300"/>
                  </a:xfrm>
                  <a:custGeom>
                    <a:avLst/>
                    <a:gdLst>
                      <a:gd name="T0" fmla="*/ 15 w 433"/>
                      <a:gd name="T1" fmla="*/ 1264 h 1264"/>
                      <a:gd name="T2" fmla="*/ 15 w 433"/>
                      <a:gd name="T3" fmla="*/ 0 h 1264"/>
                      <a:gd name="T4" fmla="*/ 0 w 433"/>
                      <a:gd name="T5" fmla="*/ 0 h 1264"/>
                      <a:gd name="T6" fmla="*/ 433 w 433"/>
                      <a:gd name="T7" fmla="*/ 0 h 1264"/>
                      <a:gd name="T8" fmla="*/ 419 w 433"/>
                      <a:gd name="T9" fmla="*/ 0 h 1264"/>
                      <a:gd name="T10" fmla="*/ 419 w 433"/>
                      <a:gd name="T11" fmla="*/ 1264 h 1264"/>
                    </a:gdLst>
                    <a:ahLst/>
                    <a:cxnLst>
                      <a:cxn ang="0">
                        <a:pos x="T0" y="T1"/>
                      </a:cxn>
                      <a:cxn ang="0">
                        <a:pos x="T2" y="T3"/>
                      </a:cxn>
                      <a:cxn ang="0">
                        <a:pos x="T4" y="T5"/>
                      </a:cxn>
                      <a:cxn ang="0">
                        <a:pos x="T6" y="T7"/>
                      </a:cxn>
                      <a:cxn ang="0">
                        <a:pos x="T8" y="T9"/>
                      </a:cxn>
                      <a:cxn ang="0">
                        <a:pos x="T10" y="T11"/>
                      </a:cxn>
                    </a:cxnLst>
                    <a:rect l="0" t="0" r="r" b="b"/>
                    <a:pathLst>
                      <a:path w="433" h="1264">
                        <a:moveTo>
                          <a:pt x="15" y="1264"/>
                        </a:moveTo>
                        <a:lnTo>
                          <a:pt x="15" y="0"/>
                        </a:lnTo>
                        <a:lnTo>
                          <a:pt x="0" y="0"/>
                        </a:lnTo>
                        <a:lnTo>
                          <a:pt x="433" y="0"/>
                        </a:lnTo>
                        <a:lnTo>
                          <a:pt x="419" y="0"/>
                        </a:lnTo>
                        <a:lnTo>
                          <a:pt x="419" y="1264"/>
                        </a:lnTo>
                      </a:path>
                    </a:pathLst>
                  </a:custGeom>
                  <a:noFill/>
                  <a:ln w="22225">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0">
                    <a:extLst>
                      <a:ext uri="{FF2B5EF4-FFF2-40B4-BE49-F238E27FC236}">
                        <a16:creationId xmlns:a16="http://schemas.microsoft.com/office/drawing/2014/main" id="{5F1778FF-191B-4012-87C4-E205FBC2A9D9}"/>
                      </a:ext>
                    </a:extLst>
                  </p:cNvPr>
                  <p:cNvSpPr>
                    <a:spLocks/>
                  </p:cNvSpPr>
                  <p:nvPr/>
                </p:nvSpPr>
                <p:spPr bwMode="auto">
                  <a:xfrm>
                    <a:off x="2979738" y="850901"/>
                    <a:ext cx="171450" cy="625475"/>
                  </a:xfrm>
                  <a:custGeom>
                    <a:avLst/>
                    <a:gdLst>
                      <a:gd name="T0" fmla="*/ 0 w 217"/>
                      <a:gd name="T1" fmla="*/ 0 h 788"/>
                      <a:gd name="T2" fmla="*/ 217 w 217"/>
                      <a:gd name="T3" fmla="*/ 0 h 788"/>
                      <a:gd name="T4" fmla="*/ 109 w 217"/>
                      <a:gd name="T5" fmla="*/ 0 h 788"/>
                      <a:gd name="T6" fmla="*/ 109 w 217"/>
                      <a:gd name="T7" fmla="*/ 788 h 788"/>
                      <a:gd name="T8" fmla="*/ 0 w 217"/>
                      <a:gd name="T9" fmla="*/ 788 h 788"/>
                      <a:gd name="T10" fmla="*/ 217 w 217"/>
                      <a:gd name="T11" fmla="*/ 788 h 788"/>
                    </a:gdLst>
                    <a:ahLst/>
                    <a:cxnLst>
                      <a:cxn ang="0">
                        <a:pos x="T0" y="T1"/>
                      </a:cxn>
                      <a:cxn ang="0">
                        <a:pos x="T2" y="T3"/>
                      </a:cxn>
                      <a:cxn ang="0">
                        <a:pos x="T4" y="T5"/>
                      </a:cxn>
                      <a:cxn ang="0">
                        <a:pos x="T6" y="T7"/>
                      </a:cxn>
                      <a:cxn ang="0">
                        <a:pos x="T8" y="T9"/>
                      </a:cxn>
                      <a:cxn ang="0">
                        <a:pos x="T10" y="T11"/>
                      </a:cxn>
                    </a:cxnLst>
                    <a:rect l="0" t="0" r="r" b="b"/>
                    <a:pathLst>
                      <a:path w="217" h="788">
                        <a:moveTo>
                          <a:pt x="0" y="0"/>
                        </a:moveTo>
                        <a:lnTo>
                          <a:pt x="217" y="0"/>
                        </a:lnTo>
                        <a:lnTo>
                          <a:pt x="109" y="0"/>
                        </a:lnTo>
                        <a:lnTo>
                          <a:pt x="109" y="788"/>
                        </a:lnTo>
                        <a:lnTo>
                          <a:pt x="0" y="788"/>
                        </a:lnTo>
                        <a:lnTo>
                          <a:pt x="217" y="788"/>
                        </a:lnTo>
                      </a:path>
                    </a:pathLst>
                  </a:custGeom>
                  <a:noFill/>
                  <a:ln w="15875">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Rectangle 11">
                    <a:extLst>
                      <a:ext uri="{FF2B5EF4-FFF2-40B4-BE49-F238E27FC236}">
                        <a16:creationId xmlns:a16="http://schemas.microsoft.com/office/drawing/2014/main" id="{9170D68B-77EF-4355-BFB9-E1A4FD83CF7E}"/>
                      </a:ext>
                    </a:extLst>
                  </p:cNvPr>
                  <p:cNvSpPr>
                    <a:spLocks noChangeArrowheads="1"/>
                  </p:cNvSpPr>
                  <p:nvPr/>
                </p:nvSpPr>
                <p:spPr bwMode="auto">
                  <a:xfrm>
                    <a:off x="2149475" y="1485901"/>
                    <a:ext cx="320675" cy="6937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2">
                    <a:extLst>
                      <a:ext uri="{FF2B5EF4-FFF2-40B4-BE49-F238E27FC236}">
                        <a16:creationId xmlns:a16="http://schemas.microsoft.com/office/drawing/2014/main" id="{03CA4766-CE3C-4CEA-9651-CC2C9964F97F}"/>
                      </a:ext>
                    </a:extLst>
                  </p:cNvPr>
                  <p:cNvSpPr>
                    <a:spLocks/>
                  </p:cNvSpPr>
                  <p:nvPr/>
                </p:nvSpPr>
                <p:spPr bwMode="auto">
                  <a:xfrm>
                    <a:off x="2136775" y="1485901"/>
                    <a:ext cx="344487" cy="692150"/>
                  </a:xfrm>
                  <a:custGeom>
                    <a:avLst/>
                    <a:gdLst>
                      <a:gd name="T0" fmla="*/ 14 w 432"/>
                      <a:gd name="T1" fmla="*/ 873 h 873"/>
                      <a:gd name="T2" fmla="*/ 14 w 432"/>
                      <a:gd name="T3" fmla="*/ 0 h 873"/>
                      <a:gd name="T4" fmla="*/ 0 w 432"/>
                      <a:gd name="T5" fmla="*/ 0 h 873"/>
                      <a:gd name="T6" fmla="*/ 432 w 432"/>
                      <a:gd name="T7" fmla="*/ 0 h 873"/>
                      <a:gd name="T8" fmla="*/ 418 w 432"/>
                      <a:gd name="T9" fmla="*/ 0 h 873"/>
                      <a:gd name="T10" fmla="*/ 418 w 432"/>
                      <a:gd name="T11" fmla="*/ 873 h 873"/>
                    </a:gdLst>
                    <a:ahLst/>
                    <a:cxnLst>
                      <a:cxn ang="0">
                        <a:pos x="T0" y="T1"/>
                      </a:cxn>
                      <a:cxn ang="0">
                        <a:pos x="T2" y="T3"/>
                      </a:cxn>
                      <a:cxn ang="0">
                        <a:pos x="T4" y="T5"/>
                      </a:cxn>
                      <a:cxn ang="0">
                        <a:pos x="T6" y="T7"/>
                      </a:cxn>
                      <a:cxn ang="0">
                        <a:pos x="T8" y="T9"/>
                      </a:cxn>
                      <a:cxn ang="0">
                        <a:pos x="T10" y="T11"/>
                      </a:cxn>
                    </a:cxnLst>
                    <a:rect l="0" t="0" r="r" b="b"/>
                    <a:pathLst>
                      <a:path w="432" h="873">
                        <a:moveTo>
                          <a:pt x="14" y="873"/>
                        </a:moveTo>
                        <a:lnTo>
                          <a:pt x="14" y="0"/>
                        </a:lnTo>
                        <a:lnTo>
                          <a:pt x="0" y="0"/>
                        </a:lnTo>
                        <a:lnTo>
                          <a:pt x="432" y="0"/>
                        </a:lnTo>
                        <a:lnTo>
                          <a:pt x="418" y="0"/>
                        </a:lnTo>
                        <a:lnTo>
                          <a:pt x="418" y="873"/>
                        </a:lnTo>
                      </a:path>
                    </a:pathLst>
                  </a:custGeom>
                  <a:noFill/>
                  <a:ln w="2222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3">
                    <a:extLst>
                      <a:ext uri="{FF2B5EF4-FFF2-40B4-BE49-F238E27FC236}">
                        <a16:creationId xmlns:a16="http://schemas.microsoft.com/office/drawing/2014/main" id="{C249C8BB-CEF5-4980-8649-A58D73C388CC}"/>
                      </a:ext>
                    </a:extLst>
                  </p:cNvPr>
                  <p:cNvSpPr>
                    <a:spLocks/>
                  </p:cNvSpPr>
                  <p:nvPr/>
                </p:nvSpPr>
                <p:spPr bwMode="auto">
                  <a:xfrm>
                    <a:off x="2222500" y="1398588"/>
                    <a:ext cx="173037" cy="149225"/>
                  </a:xfrm>
                  <a:custGeom>
                    <a:avLst/>
                    <a:gdLst>
                      <a:gd name="T0" fmla="*/ 0 w 216"/>
                      <a:gd name="T1" fmla="*/ 0 h 189"/>
                      <a:gd name="T2" fmla="*/ 216 w 216"/>
                      <a:gd name="T3" fmla="*/ 0 h 189"/>
                      <a:gd name="T4" fmla="*/ 108 w 216"/>
                      <a:gd name="T5" fmla="*/ 0 h 189"/>
                      <a:gd name="T6" fmla="*/ 108 w 216"/>
                      <a:gd name="T7" fmla="*/ 189 h 189"/>
                      <a:gd name="T8" fmla="*/ 0 w 216"/>
                      <a:gd name="T9" fmla="*/ 189 h 189"/>
                      <a:gd name="T10" fmla="*/ 216 w 216"/>
                      <a:gd name="T11" fmla="*/ 189 h 189"/>
                    </a:gdLst>
                    <a:ahLst/>
                    <a:cxnLst>
                      <a:cxn ang="0">
                        <a:pos x="T0" y="T1"/>
                      </a:cxn>
                      <a:cxn ang="0">
                        <a:pos x="T2" y="T3"/>
                      </a:cxn>
                      <a:cxn ang="0">
                        <a:pos x="T4" y="T5"/>
                      </a:cxn>
                      <a:cxn ang="0">
                        <a:pos x="T6" y="T7"/>
                      </a:cxn>
                      <a:cxn ang="0">
                        <a:pos x="T8" y="T9"/>
                      </a:cxn>
                      <a:cxn ang="0">
                        <a:pos x="T10" y="T11"/>
                      </a:cxn>
                    </a:cxnLst>
                    <a:rect l="0" t="0" r="r" b="b"/>
                    <a:pathLst>
                      <a:path w="216" h="189">
                        <a:moveTo>
                          <a:pt x="0" y="0"/>
                        </a:moveTo>
                        <a:lnTo>
                          <a:pt x="216" y="0"/>
                        </a:lnTo>
                        <a:lnTo>
                          <a:pt x="108" y="0"/>
                        </a:lnTo>
                        <a:lnTo>
                          <a:pt x="108" y="189"/>
                        </a:lnTo>
                        <a:lnTo>
                          <a:pt x="0" y="189"/>
                        </a:lnTo>
                        <a:lnTo>
                          <a:pt x="216" y="189"/>
                        </a:lnTo>
                      </a:path>
                    </a:pathLst>
                  </a:custGeom>
                  <a:noFill/>
                  <a:ln w="158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Rectangle 14">
                    <a:extLst>
                      <a:ext uri="{FF2B5EF4-FFF2-40B4-BE49-F238E27FC236}">
                        <a16:creationId xmlns:a16="http://schemas.microsoft.com/office/drawing/2014/main" id="{65106641-A2D1-4221-915F-019EC4C2049D}"/>
                      </a:ext>
                    </a:extLst>
                  </p:cNvPr>
                  <p:cNvSpPr>
                    <a:spLocks noChangeArrowheads="1"/>
                  </p:cNvSpPr>
                  <p:nvPr/>
                </p:nvSpPr>
                <p:spPr bwMode="auto">
                  <a:xfrm>
                    <a:off x="3317875" y="1265238"/>
                    <a:ext cx="322262" cy="914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15">
                    <a:extLst>
                      <a:ext uri="{FF2B5EF4-FFF2-40B4-BE49-F238E27FC236}">
                        <a16:creationId xmlns:a16="http://schemas.microsoft.com/office/drawing/2014/main" id="{3FAD5864-C252-4D94-AE57-4D47F8257D64}"/>
                      </a:ext>
                    </a:extLst>
                  </p:cNvPr>
                  <p:cNvSpPr>
                    <a:spLocks/>
                  </p:cNvSpPr>
                  <p:nvPr/>
                </p:nvSpPr>
                <p:spPr bwMode="auto">
                  <a:xfrm>
                    <a:off x="3306763" y="1265238"/>
                    <a:ext cx="342900" cy="912813"/>
                  </a:xfrm>
                  <a:custGeom>
                    <a:avLst/>
                    <a:gdLst>
                      <a:gd name="T0" fmla="*/ 15 w 433"/>
                      <a:gd name="T1" fmla="*/ 1151 h 1151"/>
                      <a:gd name="T2" fmla="*/ 15 w 433"/>
                      <a:gd name="T3" fmla="*/ 0 h 1151"/>
                      <a:gd name="T4" fmla="*/ 0 w 433"/>
                      <a:gd name="T5" fmla="*/ 0 h 1151"/>
                      <a:gd name="T6" fmla="*/ 433 w 433"/>
                      <a:gd name="T7" fmla="*/ 0 h 1151"/>
                      <a:gd name="T8" fmla="*/ 419 w 433"/>
                      <a:gd name="T9" fmla="*/ 0 h 1151"/>
                      <a:gd name="T10" fmla="*/ 419 w 433"/>
                      <a:gd name="T11" fmla="*/ 1151 h 1151"/>
                    </a:gdLst>
                    <a:ahLst/>
                    <a:cxnLst>
                      <a:cxn ang="0">
                        <a:pos x="T0" y="T1"/>
                      </a:cxn>
                      <a:cxn ang="0">
                        <a:pos x="T2" y="T3"/>
                      </a:cxn>
                      <a:cxn ang="0">
                        <a:pos x="T4" y="T5"/>
                      </a:cxn>
                      <a:cxn ang="0">
                        <a:pos x="T6" y="T7"/>
                      </a:cxn>
                      <a:cxn ang="0">
                        <a:pos x="T8" y="T9"/>
                      </a:cxn>
                      <a:cxn ang="0">
                        <a:pos x="T10" y="T11"/>
                      </a:cxn>
                    </a:cxnLst>
                    <a:rect l="0" t="0" r="r" b="b"/>
                    <a:pathLst>
                      <a:path w="433" h="1151">
                        <a:moveTo>
                          <a:pt x="15" y="1151"/>
                        </a:moveTo>
                        <a:lnTo>
                          <a:pt x="15" y="0"/>
                        </a:lnTo>
                        <a:lnTo>
                          <a:pt x="0" y="0"/>
                        </a:lnTo>
                        <a:lnTo>
                          <a:pt x="433" y="0"/>
                        </a:lnTo>
                        <a:lnTo>
                          <a:pt x="419" y="0"/>
                        </a:lnTo>
                        <a:lnTo>
                          <a:pt x="419" y="1151"/>
                        </a:lnTo>
                      </a:path>
                    </a:pathLst>
                  </a:custGeom>
                  <a:noFill/>
                  <a:ln w="2222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16">
                    <a:extLst>
                      <a:ext uri="{FF2B5EF4-FFF2-40B4-BE49-F238E27FC236}">
                        <a16:creationId xmlns:a16="http://schemas.microsoft.com/office/drawing/2014/main" id="{CE83E977-D2E3-4494-8427-95806D3037FC}"/>
                      </a:ext>
                    </a:extLst>
                  </p:cNvPr>
                  <p:cNvSpPr>
                    <a:spLocks/>
                  </p:cNvSpPr>
                  <p:nvPr/>
                </p:nvSpPr>
                <p:spPr bwMode="auto">
                  <a:xfrm>
                    <a:off x="3392488" y="1147763"/>
                    <a:ext cx="171450" cy="209550"/>
                  </a:xfrm>
                  <a:custGeom>
                    <a:avLst/>
                    <a:gdLst>
                      <a:gd name="T0" fmla="*/ 0 w 217"/>
                      <a:gd name="T1" fmla="*/ 0 h 266"/>
                      <a:gd name="T2" fmla="*/ 217 w 217"/>
                      <a:gd name="T3" fmla="*/ 0 h 266"/>
                      <a:gd name="T4" fmla="*/ 109 w 217"/>
                      <a:gd name="T5" fmla="*/ 0 h 266"/>
                      <a:gd name="T6" fmla="*/ 109 w 217"/>
                      <a:gd name="T7" fmla="*/ 266 h 266"/>
                      <a:gd name="T8" fmla="*/ 0 w 217"/>
                      <a:gd name="T9" fmla="*/ 266 h 266"/>
                      <a:gd name="T10" fmla="*/ 217 w 217"/>
                      <a:gd name="T11" fmla="*/ 266 h 266"/>
                    </a:gdLst>
                    <a:ahLst/>
                    <a:cxnLst>
                      <a:cxn ang="0">
                        <a:pos x="T0" y="T1"/>
                      </a:cxn>
                      <a:cxn ang="0">
                        <a:pos x="T2" y="T3"/>
                      </a:cxn>
                      <a:cxn ang="0">
                        <a:pos x="T4" y="T5"/>
                      </a:cxn>
                      <a:cxn ang="0">
                        <a:pos x="T6" y="T7"/>
                      </a:cxn>
                      <a:cxn ang="0">
                        <a:pos x="T8" y="T9"/>
                      </a:cxn>
                      <a:cxn ang="0">
                        <a:pos x="T10" y="T11"/>
                      </a:cxn>
                    </a:cxnLst>
                    <a:rect l="0" t="0" r="r" b="b"/>
                    <a:pathLst>
                      <a:path w="217" h="266">
                        <a:moveTo>
                          <a:pt x="0" y="0"/>
                        </a:moveTo>
                        <a:lnTo>
                          <a:pt x="217" y="0"/>
                        </a:lnTo>
                        <a:lnTo>
                          <a:pt x="109" y="0"/>
                        </a:lnTo>
                        <a:lnTo>
                          <a:pt x="109" y="266"/>
                        </a:lnTo>
                        <a:lnTo>
                          <a:pt x="0" y="266"/>
                        </a:lnTo>
                        <a:lnTo>
                          <a:pt x="217" y="266"/>
                        </a:lnTo>
                      </a:path>
                    </a:pathLst>
                  </a:custGeom>
                  <a:noFill/>
                  <a:ln w="158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Line 19">
                    <a:extLst>
                      <a:ext uri="{FF2B5EF4-FFF2-40B4-BE49-F238E27FC236}">
                        <a16:creationId xmlns:a16="http://schemas.microsoft.com/office/drawing/2014/main" id="{546F756F-71F7-4983-B543-DB81AC927DDB}"/>
                      </a:ext>
                    </a:extLst>
                  </p:cNvPr>
                  <p:cNvSpPr>
                    <a:spLocks noChangeShapeType="1"/>
                  </p:cNvSpPr>
                  <p:nvPr/>
                </p:nvSpPr>
                <p:spPr bwMode="auto">
                  <a:xfrm>
                    <a:off x="1544638" y="2178051"/>
                    <a:ext cx="2286000" cy="0"/>
                  </a:xfrm>
                  <a:prstGeom prst="line">
                    <a:avLst/>
                  </a:prstGeom>
                  <a:noFill/>
                  <a:ln w="158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Line 20">
                    <a:extLst>
                      <a:ext uri="{FF2B5EF4-FFF2-40B4-BE49-F238E27FC236}">
                        <a16:creationId xmlns:a16="http://schemas.microsoft.com/office/drawing/2014/main" id="{3370BF89-40E6-456E-8237-88B1B98EAE2E}"/>
                      </a:ext>
                    </a:extLst>
                  </p:cNvPr>
                  <p:cNvSpPr>
                    <a:spLocks noChangeShapeType="1"/>
                  </p:cNvSpPr>
                  <p:nvPr/>
                </p:nvSpPr>
                <p:spPr bwMode="auto">
                  <a:xfrm flipV="1">
                    <a:off x="2101850" y="2178051"/>
                    <a:ext cx="0" cy="42863"/>
                  </a:xfrm>
                  <a:prstGeom prst="line">
                    <a:avLst/>
                  </a:prstGeom>
                  <a:noFill/>
                  <a:ln w="158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Line 21">
                    <a:extLst>
                      <a:ext uri="{FF2B5EF4-FFF2-40B4-BE49-F238E27FC236}">
                        <a16:creationId xmlns:a16="http://schemas.microsoft.com/office/drawing/2014/main" id="{08E60E7E-AE87-40A8-815D-F2704753AA66}"/>
                      </a:ext>
                    </a:extLst>
                  </p:cNvPr>
                  <p:cNvSpPr>
                    <a:spLocks noChangeShapeType="1"/>
                  </p:cNvSpPr>
                  <p:nvPr/>
                </p:nvSpPr>
                <p:spPr bwMode="auto">
                  <a:xfrm flipV="1">
                    <a:off x="3271838" y="2178051"/>
                    <a:ext cx="0" cy="42863"/>
                  </a:xfrm>
                  <a:prstGeom prst="line">
                    <a:avLst/>
                  </a:prstGeom>
                  <a:noFill/>
                  <a:ln w="158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Line 28">
                    <a:extLst>
                      <a:ext uri="{FF2B5EF4-FFF2-40B4-BE49-F238E27FC236}">
                        <a16:creationId xmlns:a16="http://schemas.microsoft.com/office/drawing/2014/main" id="{E066D49C-1751-4BDD-8D69-6747D1F4B1DB}"/>
                      </a:ext>
                    </a:extLst>
                  </p:cNvPr>
                  <p:cNvSpPr>
                    <a:spLocks noChangeShapeType="1"/>
                  </p:cNvSpPr>
                  <p:nvPr/>
                </p:nvSpPr>
                <p:spPr bwMode="auto">
                  <a:xfrm flipV="1">
                    <a:off x="1552575" y="655638"/>
                    <a:ext cx="0" cy="1530350"/>
                  </a:xfrm>
                  <a:prstGeom prst="line">
                    <a:avLst/>
                  </a:prstGeom>
                  <a:noFill/>
                  <a:ln w="158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b="1"/>
                  </a:p>
                </p:txBody>
              </p:sp>
              <p:sp>
                <p:nvSpPr>
                  <p:cNvPr id="34" name="Line 29">
                    <a:extLst>
                      <a:ext uri="{FF2B5EF4-FFF2-40B4-BE49-F238E27FC236}">
                        <a16:creationId xmlns:a16="http://schemas.microsoft.com/office/drawing/2014/main" id="{3E91056D-4C61-4D71-99A0-85845AFE1EA3}"/>
                      </a:ext>
                    </a:extLst>
                  </p:cNvPr>
                  <p:cNvSpPr>
                    <a:spLocks noChangeShapeType="1"/>
                  </p:cNvSpPr>
                  <p:nvPr/>
                </p:nvSpPr>
                <p:spPr bwMode="auto">
                  <a:xfrm flipH="1">
                    <a:off x="1508125" y="2178051"/>
                    <a:ext cx="44450" cy="0"/>
                  </a:xfrm>
                  <a:prstGeom prst="line">
                    <a:avLst/>
                  </a:prstGeom>
                  <a:noFill/>
                  <a:ln w="158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b="1"/>
                  </a:p>
                </p:txBody>
              </p:sp>
              <p:sp>
                <p:nvSpPr>
                  <p:cNvPr id="35" name="Line 30">
                    <a:extLst>
                      <a:ext uri="{FF2B5EF4-FFF2-40B4-BE49-F238E27FC236}">
                        <a16:creationId xmlns:a16="http://schemas.microsoft.com/office/drawing/2014/main" id="{8379766E-295A-48C3-99A2-9037C973701F}"/>
                      </a:ext>
                    </a:extLst>
                  </p:cNvPr>
                  <p:cNvSpPr>
                    <a:spLocks noChangeShapeType="1"/>
                  </p:cNvSpPr>
                  <p:nvPr/>
                </p:nvSpPr>
                <p:spPr bwMode="auto">
                  <a:xfrm flipH="1">
                    <a:off x="1508125" y="1874838"/>
                    <a:ext cx="44450" cy="0"/>
                  </a:xfrm>
                  <a:prstGeom prst="line">
                    <a:avLst/>
                  </a:prstGeom>
                  <a:noFill/>
                  <a:ln w="158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b="1"/>
                  </a:p>
                </p:txBody>
              </p:sp>
              <p:sp>
                <p:nvSpPr>
                  <p:cNvPr id="36" name="Line 31">
                    <a:extLst>
                      <a:ext uri="{FF2B5EF4-FFF2-40B4-BE49-F238E27FC236}">
                        <a16:creationId xmlns:a16="http://schemas.microsoft.com/office/drawing/2014/main" id="{3F683A84-A526-4F1B-B09F-D6625DCC5BA0}"/>
                      </a:ext>
                    </a:extLst>
                  </p:cNvPr>
                  <p:cNvSpPr>
                    <a:spLocks noChangeShapeType="1"/>
                  </p:cNvSpPr>
                  <p:nvPr/>
                </p:nvSpPr>
                <p:spPr bwMode="auto">
                  <a:xfrm flipH="1">
                    <a:off x="1508125" y="1571626"/>
                    <a:ext cx="44450" cy="0"/>
                  </a:xfrm>
                  <a:prstGeom prst="line">
                    <a:avLst/>
                  </a:prstGeom>
                  <a:noFill/>
                  <a:ln w="158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b="1"/>
                  </a:p>
                </p:txBody>
              </p:sp>
              <p:sp>
                <p:nvSpPr>
                  <p:cNvPr id="37" name="Line 32">
                    <a:extLst>
                      <a:ext uri="{FF2B5EF4-FFF2-40B4-BE49-F238E27FC236}">
                        <a16:creationId xmlns:a16="http://schemas.microsoft.com/office/drawing/2014/main" id="{6B2C293D-AD22-49BE-B8C8-C45D38D1DF76}"/>
                      </a:ext>
                    </a:extLst>
                  </p:cNvPr>
                  <p:cNvSpPr>
                    <a:spLocks noChangeShapeType="1"/>
                  </p:cNvSpPr>
                  <p:nvPr/>
                </p:nvSpPr>
                <p:spPr bwMode="auto">
                  <a:xfrm flipH="1">
                    <a:off x="1508125" y="1270001"/>
                    <a:ext cx="44450" cy="0"/>
                  </a:xfrm>
                  <a:prstGeom prst="line">
                    <a:avLst/>
                  </a:prstGeom>
                  <a:noFill/>
                  <a:ln w="158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b="1"/>
                  </a:p>
                </p:txBody>
              </p:sp>
              <p:sp>
                <p:nvSpPr>
                  <p:cNvPr id="38" name="Line 33">
                    <a:extLst>
                      <a:ext uri="{FF2B5EF4-FFF2-40B4-BE49-F238E27FC236}">
                        <a16:creationId xmlns:a16="http://schemas.microsoft.com/office/drawing/2014/main" id="{64D15608-BCCD-4210-9E51-F8D1AE43D46B}"/>
                      </a:ext>
                    </a:extLst>
                  </p:cNvPr>
                  <p:cNvSpPr>
                    <a:spLocks noChangeShapeType="1"/>
                  </p:cNvSpPr>
                  <p:nvPr/>
                </p:nvSpPr>
                <p:spPr bwMode="auto">
                  <a:xfrm flipH="1">
                    <a:off x="1508125" y="966788"/>
                    <a:ext cx="44450" cy="0"/>
                  </a:xfrm>
                  <a:prstGeom prst="line">
                    <a:avLst/>
                  </a:prstGeom>
                  <a:noFill/>
                  <a:ln w="158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b="1"/>
                  </a:p>
                </p:txBody>
              </p:sp>
              <p:sp>
                <p:nvSpPr>
                  <p:cNvPr id="39" name="Line 34">
                    <a:extLst>
                      <a:ext uri="{FF2B5EF4-FFF2-40B4-BE49-F238E27FC236}">
                        <a16:creationId xmlns:a16="http://schemas.microsoft.com/office/drawing/2014/main" id="{BE88654D-47D6-4366-B11E-0D5A5D4EF186}"/>
                      </a:ext>
                    </a:extLst>
                  </p:cNvPr>
                  <p:cNvSpPr>
                    <a:spLocks noChangeShapeType="1"/>
                  </p:cNvSpPr>
                  <p:nvPr/>
                </p:nvSpPr>
                <p:spPr bwMode="auto">
                  <a:xfrm flipH="1">
                    <a:off x="1508125" y="663576"/>
                    <a:ext cx="44450" cy="0"/>
                  </a:xfrm>
                  <a:prstGeom prst="line">
                    <a:avLst/>
                  </a:prstGeom>
                  <a:noFill/>
                  <a:ln w="158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b="1"/>
                  </a:p>
                </p:txBody>
              </p:sp>
              <p:sp>
                <p:nvSpPr>
                  <p:cNvPr id="40" name="Line 35">
                    <a:extLst>
                      <a:ext uri="{FF2B5EF4-FFF2-40B4-BE49-F238E27FC236}">
                        <a16:creationId xmlns:a16="http://schemas.microsoft.com/office/drawing/2014/main" id="{95C48B24-691F-4A64-BE28-3F6EEB9CF62B}"/>
                      </a:ext>
                    </a:extLst>
                  </p:cNvPr>
                  <p:cNvSpPr>
                    <a:spLocks noChangeShapeType="1"/>
                  </p:cNvSpPr>
                  <p:nvPr/>
                </p:nvSpPr>
                <p:spPr bwMode="auto">
                  <a:xfrm>
                    <a:off x="1895475" y="1206501"/>
                    <a:ext cx="0" cy="219075"/>
                  </a:xfrm>
                  <a:prstGeom prst="line">
                    <a:avLst/>
                  </a:prstGeom>
                  <a:noFill/>
                  <a:ln w="15875">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Line 36">
                    <a:extLst>
                      <a:ext uri="{FF2B5EF4-FFF2-40B4-BE49-F238E27FC236}">
                        <a16:creationId xmlns:a16="http://schemas.microsoft.com/office/drawing/2014/main" id="{49CB3790-7E06-4DF4-A3FF-0BD907D5C69D}"/>
                      </a:ext>
                    </a:extLst>
                  </p:cNvPr>
                  <p:cNvSpPr>
                    <a:spLocks noChangeShapeType="1"/>
                  </p:cNvSpPr>
                  <p:nvPr/>
                </p:nvSpPr>
                <p:spPr bwMode="auto">
                  <a:xfrm>
                    <a:off x="1809750" y="1206501"/>
                    <a:ext cx="171450" cy="0"/>
                  </a:xfrm>
                  <a:prstGeom prst="line">
                    <a:avLst/>
                  </a:prstGeom>
                  <a:noFill/>
                  <a:ln w="15875">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Line 37">
                    <a:extLst>
                      <a:ext uri="{FF2B5EF4-FFF2-40B4-BE49-F238E27FC236}">
                        <a16:creationId xmlns:a16="http://schemas.microsoft.com/office/drawing/2014/main" id="{1A8E7AF3-D7BB-4DC7-B2CE-7DFFBF1CB7CB}"/>
                      </a:ext>
                    </a:extLst>
                  </p:cNvPr>
                  <p:cNvSpPr>
                    <a:spLocks noChangeShapeType="1"/>
                  </p:cNvSpPr>
                  <p:nvPr/>
                </p:nvSpPr>
                <p:spPr bwMode="auto">
                  <a:xfrm>
                    <a:off x="1895475" y="1425576"/>
                    <a:ext cx="0" cy="219075"/>
                  </a:xfrm>
                  <a:prstGeom prst="line">
                    <a:avLst/>
                  </a:prstGeom>
                  <a:noFill/>
                  <a:ln w="15875">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Line 38">
                    <a:extLst>
                      <a:ext uri="{FF2B5EF4-FFF2-40B4-BE49-F238E27FC236}">
                        <a16:creationId xmlns:a16="http://schemas.microsoft.com/office/drawing/2014/main" id="{65C9A215-CF82-4934-8CA9-E6C785006DEC}"/>
                      </a:ext>
                    </a:extLst>
                  </p:cNvPr>
                  <p:cNvSpPr>
                    <a:spLocks noChangeShapeType="1"/>
                  </p:cNvSpPr>
                  <p:nvPr/>
                </p:nvSpPr>
                <p:spPr bwMode="auto">
                  <a:xfrm>
                    <a:off x="1809750" y="1644651"/>
                    <a:ext cx="171450" cy="0"/>
                  </a:xfrm>
                  <a:prstGeom prst="line">
                    <a:avLst/>
                  </a:prstGeom>
                  <a:noFill/>
                  <a:ln w="15875">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39">
                    <a:extLst>
                      <a:ext uri="{FF2B5EF4-FFF2-40B4-BE49-F238E27FC236}">
                        <a16:creationId xmlns:a16="http://schemas.microsoft.com/office/drawing/2014/main" id="{9D82A6BF-14EF-425D-AFD8-885DC6B11B8E}"/>
                      </a:ext>
                    </a:extLst>
                  </p:cNvPr>
                  <p:cNvSpPr>
                    <a:spLocks/>
                  </p:cNvSpPr>
                  <p:nvPr/>
                </p:nvSpPr>
                <p:spPr bwMode="auto">
                  <a:xfrm>
                    <a:off x="1865313" y="1117601"/>
                    <a:ext cx="60325" cy="60325"/>
                  </a:xfrm>
                  <a:custGeom>
                    <a:avLst/>
                    <a:gdLst>
                      <a:gd name="T0" fmla="*/ 77 w 77"/>
                      <a:gd name="T1" fmla="*/ 38 h 76"/>
                      <a:gd name="T2" fmla="*/ 77 w 77"/>
                      <a:gd name="T3" fmla="*/ 46 h 76"/>
                      <a:gd name="T4" fmla="*/ 74 w 77"/>
                      <a:gd name="T5" fmla="*/ 52 h 76"/>
                      <a:gd name="T6" fmla="*/ 70 w 77"/>
                      <a:gd name="T7" fmla="*/ 58 h 76"/>
                      <a:gd name="T8" fmla="*/ 66 w 77"/>
                      <a:gd name="T9" fmla="*/ 65 h 76"/>
                      <a:gd name="T10" fmla="*/ 59 w 77"/>
                      <a:gd name="T11" fmla="*/ 70 h 76"/>
                      <a:gd name="T12" fmla="*/ 53 w 77"/>
                      <a:gd name="T13" fmla="*/ 73 h 76"/>
                      <a:gd name="T14" fmla="*/ 46 w 77"/>
                      <a:gd name="T15" fmla="*/ 76 h 76"/>
                      <a:gd name="T16" fmla="*/ 39 w 77"/>
                      <a:gd name="T17" fmla="*/ 76 h 76"/>
                      <a:gd name="T18" fmla="*/ 31 w 77"/>
                      <a:gd name="T19" fmla="*/ 76 h 76"/>
                      <a:gd name="T20" fmla="*/ 24 w 77"/>
                      <a:gd name="T21" fmla="*/ 73 h 76"/>
                      <a:gd name="T22" fmla="*/ 18 w 77"/>
                      <a:gd name="T23" fmla="*/ 70 h 76"/>
                      <a:gd name="T24" fmla="*/ 12 w 77"/>
                      <a:gd name="T25" fmla="*/ 65 h 76"/>
                      <a:gd name="T26" fmla="*/ 7 w 77"/>
                      <a:gd name="T27" fmla="*/ 58 h 76"/>
                      <a:gd name="T28" fmla="*/ 4 w 77"/>
                      <a:gd name="T29" fmla="*/ 52 h 76"/>
                      <a:gd name="T30" fmla="*/ 2 w 77"/>
                      <a:gd name="T31" fmla="*/ 46 h 76"/>
                      <a:gd name="T32" fmla="*/ 0 w 77"/>
                      <a:gd name="T33" fmla="*/ 41 h 76"/>
                      <a:gd name="T34" fmla="*/ 0 w 77"/>
                      <a:gd name="T35" fmla="*/ 38 h 76"/>
                      <a:gd name="T36" fmla="*/ 0 w 77"/>
                      <a:gd name="T37" fmla="*/ 35 h 76"/>
                      <a:gd name="T38" fmla="*/ 2 w 77"/>
                      <a:gd name="T39" fmla="*/ 30 h 76"/>
                      <a:gd name="T40" fmla="*/ 4 w 77"/>
                      <a:gd name="T41" fmla="*/ 23 h 76"/>
                      <a:gd name="T42" fmla="*/ 7 w 77"/>
                      <a:gd name="T43" fmla="*/ 17 h 76"/>
                      <a:gd name="T44" fmla="*/ 12 w 77"/>
                      <a:gd name="T45" fmla="*/ 11 h 76"/>
                      <a:gd name="T46" fmla="*/ 18 w 77"/>
                      <a:gd name="T47" fmla="*/ 6 h 76"/>
                      <a:gd name="T48" fmla="*/ 24 w 77"/>
                      <a:gd name="T49" fmla="*/ 3 h 76"/>
                      <a:gd name="T50" fmla="*/ 31 w 77"/>
                      <a:gd name="T51" fmla="*/ 1 h 76"/>
                      <a:gd name="T52" fmla="*/ 35 w 77"/>
                      <a:gd name="T53" fmla="*/ 0 h 76"/>
                      <a:gd name="T54" fmla="*/ 39 w 77"/>
                      <a:gd name="T55" fmla="*/ 0 h 76"/>
                      <a:gd name="T56" fmla="*/ 42 w 77"/>
                      <a:gd name="T57" fmla="*/ 0 h 76"/>
                      <a:gd name="T58" fmla="*/ 46 w 77"/>
                      <a:gd name="T59" fmla="*/ 1 h 76"/>
                      <a:gd name="T60" fmla="*/ 53 w 77"/>
                      <a:gd name="T61" fmla="*/ 3 h 76"/>
                      <a:gd name="T62" fmla="*/ 59 w 77"/>
                      <a:gd name="T63" fmla="*/ 6 h 76"/>
                      <a:gd name="T64" fmla="*/ 66 w 77"/>
                      <a:gd name="T65" fmla="*/ 11 h 76"/>
                      <a:gd name="T66" fmla="*/ 70 w 77"/>
                      <a:gd name="T67" fmla="*/ 17 h 76"/>
                      <a:gd name="T68" fmla="*/ 74 w 77"/>
                      <a:gd name="T69" fmla="*/ 23 h 76"/>
                      <a:gd name="T70" fmla="*/ 77 w 77"/>
                      <a:gd name="T71" fmla="*/ 30 h 76"/>
                      <a:gd name="T72" fmla="*/ 77 w 77"/>
                      <a:gd name="T73" fmla="*/ 38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7" h="76">
                        <a:moveTo>
                          <a:pt x="77" y="38"/>
                        </a:moveTo>
                        <a:lnTo>
                          <a:pt x="77" y="46"/>
                        </a:lnTo>
                        <a:lnTo>
                          <a:pt x="74" y="52"/>
                        </a:lnTo>
                        <a:lnTo>
                          <a:pt x="70" y="58"/>
                        </a:lnTo>
                        <a:lnTo>
                          <a:pt x="66" y="65"/>
                        </a:lnTo>
                        <a:lnTo>
                          <a:pt x="59" y="70"/>
                        </a:lnTo>
                        <a:lnTo>
                          <a:pt x="53" y="73"/>
                        </a:lnTo>
                        <a:lnTo>
                          <a:pt x="46" y="76"/>
                        </a:lnTo>
                        <a:lnTo>
                          <a:pt x="39" y="76"/>
                        </a:lnTo>
                        <a:lnTo>
                          <a:pt x="31" y="76"/>
                        </a:lnTo>
                        <a:lnTo>
                          <a:pt x="24" y="73"/>
                        </a:lnTo>
                        <a:lnTo>
                          <a:pt x="18" y="70"/>
                        </a:lnTo>
                        <a:lnTo>
                          <a:pt x="12" y="65"/>
                        </a:lnTo>
                        <a:lnTo>
                          <a:pt x="7" y="58"/>
                        </a:lnTo>
                        <a:lnTo>
                          <a:pt x="4" y="52"/>
                        </a:lnTo>
                        <a:lnTo>
                          <a:pt x="2" y="46"/>
                        </a:lnTo>
                        <a:lnTo>
                          <a:pt x="0" y="41"/>
                        </a:lnTo>
                        <a:lnTo>
                          <a:pt x="0" y="38"/>
                        </a:lnTo>
                        <a:lnTo>
                          <a:pt x="0" y="35"/>
                        </a:lnTo>
                        <a:lnTo>
                          <a:pt x="2" y="30"/>
                        </a:lnTo>
                        <a:lnTo>
                          <a:pt x="4" y="23"/>
                        </a:lnTo>
                        <a:lnTo>
                          <a:pt x="7" y="17"/>
                        </a:lnTo>
                        <a:lnTo>
                          <a:pt x="12" y="11"/>
                        </a:lnTo>
                        <a:lnTo>
                          <a:pt x="18" y="6"/>
                        </a:lnTo>
                        <a:lnTo>
                          <a:pt x="24" y="3"/>
                        </a:lnTo>
                        <a:lnTo>
                          <a:pt x="31" y="1"/>
                        </a:lnTo>
                        <a:lnTo>
                          <a:pt x="35" y="0"/>
                        </a:lnTo>
                        <a:lnTo>
                          <a:pt x="39" y="0"/>
                        </a:lnTo>
                        <a:lnTo>
                          <a:pt x="42" y="0"/>
                        </a:lnTo>
                        <a:lnTo>
                          <a:pt x="46" y="1"/>
                        </a:lnTo>
                        <a:lnTo>
                          <a:pt x="53" y="3"/>
                        </a:lnTo>
                        <a:lnTo>
                          <a:pt x="59" y="6"/>
                        </a:lnTo>
                        <a:lnTo>
                          <a:pt x="66" y="11"/>
                        </a:lnTo>
                        <a:lnTo>
                          <a:pt x="70" y="17"/>
                        </a:lnTo>
                        <a:lnTo>
                          <a:pt x="74" y="23"/>
                        </a:lnTo>
                        <a:lnTo>
                          <a:pt x="77" y="30"/>
                        </a:lnTo>
                        <a:lnTo>
                          <a:pt x="77" y="38"/>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40">
                    <a:extLst>
                      <a:ext uri="{FF2B5EF4-FFF2-40B4-BE49-F238E27FC236}">
                        <a16:creationId xmlns:a16="http://schemas.microsoft.com/office/drawing/2014/main" id="{07CC5A1D-EADB-4A10-B106-4A896E5F7605}"/>
                      </a:ext>
                    </a:extLst>
                  </p:cNvPr>
                  <p:cNvSpPr>
                    <a:spLocks/>
                  </p:cNvSpPr>
                  <p:nvPr/>
                </p:nvSpPr>
                <p:spPr bwMode="auto">
                  <a:xfrm>
                    <a:off x="1865313" y="1117601"/>
                    <a:ext cx="60325" cy="60325"/>
                  </a:xfrm>
                  <a:custGeom>
                    <a:avLst/>
                    <a:gdLst>
                      <a:gd name="T0" fmla="*/ 77 w 77"/>
                      <a:gd name="T1" fmla="*/ 38 h 76"/>
                      <a:gd name="T2" fmla="*/ 77 w 77"/>
                      <a:gd name="T3" fmla="*/ 46 h 76"/>
                      <a:gd name="T4" fmla="*/ 74 w 77"/>
                      <a:gd name="T5" fmla="*/ 52 h 76"/>
                      <a:gd name="T6" fmla="*/ 70 w 77"/>
                      <a:gd name="T7" fmla="*/ 58 h 76"/>
                      <a:gd name="T8" fmla="*/ 66 w 77"/>
                      <a:gd name="T9" fmla="*/ 65 h 76"/>
                      <a:gd name="T10" fmla="*/ 59 w 77"/>
                      <a:gd name="T11" fmla="*/ 70 h 76"/>
                      <a:gd name="T12" fmla="*/ 53 w 77"/>
                      <a:gd name="T13" fmla="*/ 73 h 76"/>
                      <a:gd name="T14" fmla="*/ 46 w 77"/>
                      <a:gd name="T15" fmla="*/ 76 h 76"/>
                      <a:gd name="T16" fmla="*/ 39 w 77"/>
                      <a:gd name="T17" fmla="*/ 76 h 76"/>
                      <a:gd name="T18" fmla="*/ 31 w 77"/>
                      <a:gd name="T19" fmla="*/ 76 h 76"/>
                      <a:gd name="T20" fmla="*/ 24 w 77"/>
                      <a:gd name="T21" fmla="*/ 73 h 76"/>
                      <a:gd name="T22" fmla="*/ 18 w 77"/>
                      <a:gd name="T23" fmla="*/ 70 h 76"/>
                      <a:gd name="T24" fmla="*/ 12 w 77"/>
                      <a:gd name="T25" fmla="*/ 65 h 76"/>
                      <a:gd name="T26" fmla="*/ 7 w 77"/>
                      <a:gd name="T27" fmla="*/ 58 h 76"/>
                      <a:gd name="T28" fmla="*/ 4 w 77"/>
                      <a:gd name="T29" fmla="*/ 52 h 76"/>
                      <a:gd name="T30" fmla="*/ 2 w 77"/>
                      <a:gd name="T31" fmla="*/ 46 h 76"/>
                      <a:gd name="T32" fmla="*/ 0 w 77"/>
                      <a:gd name="T33" fmla="*/ 41 h 76"/>
                      <a:gd name="T34" fmla="*/ 0 w 77"/>
                      <a:gd name="T35" fmla="*/ 38 h 76"/>
                      <a:gd name="T36" fmla="*/ 0 w 77"/>
                      <a:gd name="T37" fmla="*/ 35 h 76"/>
                      <a:gd name="T38" fmla="*/ 2 w 77"/>
                      <a:gd name="T39" fmla="*/ 30 h 76"/>
                      <a:gd name="T40" fmla="*/ 4 w 77"/>
                      <a:gd name="T41" fmla="*/ 23 h 76"/>
                      <a:gd name="T42" fmla="*/ 7 w 77"/>
                      <a:gd name="T43" fmla="*/ 17 h 76"/>
                      <a:gd name="T44" fmla="*/ 12 w 77"/>
                      <a:gd name="T45" fmla="*/ 11 h 76"/>
                      <a:gd name="T46" fmla="*/ 18 w 77"/>
                      <a:gd name="T47" fmla="*/ 6 h 76"/>
                      <a:gd name="T48" fmla="*/ 24 w 77"/>
                      <a:gd name="T49" fmla="*/ 3 h 76"/>
                      <a:gd name="T50" fmla="*/ 31 w 77"/>
                      <a:gd name="T51" fmla="*/ 1 h 76"/>
                      <a:gd name="T52" fmla="*/ 35 w 77"/>
                      <a:gd name="T53" fmla="*/ 0 h 76"/>
                      <a:gd name="T54" fmla="*/ 39 w 77"/>
                      <a:gd name="T55" fmla="*/ 0 h 76"/>
                      <a:gd name="T56" fmla="*/ 42 w 77"/>
                      <a:gd name="T57" fmla="*/ 0 h 76"/>
                      <a:gd name="T58" fmla="*/ 46 w 77"/>
                      <a:gd name="T59" fmla="*/ 1 h 76"/>
                      <a:gd name="T60" fmla="*/ 53 w 77"/>
                      <a:gd name="T61" fmla="*/ 3 h 76"/>
                      <a:gd name="T62" fmla="*/ 59 w 77"/>
                      <a:gd name="T63" fmla="*/ 6 h 76"/>
                      <a:gd name="T64" fmla="*/ 66 w 77"/>
                      <a:gd name="T65" fmla="*/ 11 h 76"/>
                      <a:gd name="T66" fmla="*/ 70 w 77"/>
                      <a:gd name="T67" fmla="*/ 17 h 76"/>
                      <a:gd name="T68" fmla="*/ 74 w 77"/>
                      <a:gd name="T69" fmla="*/ 23 h 76"/>
                      <a:gd name="T70" fmla="*/ 77 w 77"/>
                      <a:gd name="T71" fmla="*/ 30 h 76"/>
                      <a:gd name="T72" fmla="*/ 77 w 77"/>
                      <a:gd name="T73" fmla="*/ 38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7" h="76">
                        <a:moveTo>
                          <a:pt x="77" y="38"/>
                        </a:moveTo>
                        <a:lnTo>
                          <a:pt x="77" y="46"/>
                        </a:lnTo>
                        <a:lnTo>
                          <a:pt x="74" y="52"/>
                        </a:lnTo>
                        <a:lnTo>
                          <a:pt x="70" y="58"/>
                        </a:lnTo>
                        <a:lnTo>
                          <a:pt x="66" y="65"/>
                        </a:lnTo>
                        <a:lnTo>
                          <a:pt x="59" y="70"/>
                        </a:lnTo>
                        <a:lnTo>
                          <a:pt x="53" y="73"/>
                        </a:lnTo>
                        <a:lnTo>
                          <a:pt x="46" y="76"/>
                        </a:lnTo>
                        <a:lnTo>
                          <a:pt x="39" y="76"/>
                        </a:lnTo>
                        <a:lnTo>
                          <a:pt x="31" y="76"/>
                        </a:lnTo>
                        <a:lnTo>
                          <a:pt x="24" y="73"/>
                        </a:lnTo>
                        <a:lnTo>
                          <a:pt x="18" y="70"/>
                        </a:lnTo>
                        <a:lnTo>
                          <a:pt x="12" y="65"/>
                        </a:lnTo>
                        <a:lnTo>
                          <a:pt x="7" y="58"/>
                        </a:lnTo>
                        <a:lnTo>
                          <a:pt x="4" y="52"/>
                        </a:lnTo>
                        <a:lnTo>
                          <a:pt x="2" y="46"/>
                        </a:lnTo>
                        <a:lnTo>
                          <a:pt x="0" y="41"/>
                        </a:lnTo>
                        <a:lnTo>
                          <a:pt x="0" y="38"/>
                        </a:lnTo>
                        <a:lnTo>
                          <a:pt x="0" y="35"/>
                        </a:lnTo>
                        <a:lnTo>
                          <a:pt x="2" y="30"/>
                        </a:lnTo>
                        <a:lnTo>
                          <a:pt x="4" y="23"/>
                        </a:lnTo>
                        <a:lnTo>
                          <a:pt x="7" y="17"/>
                        </a:lnTo>
                        <a:lnTo>
                          <a:pt x="12" y="11"/>
                        </a:lnTo>
                        <a:lnTo>
                          <a:pt x="18" y="6"/>
                        </a:lnTo>
                        <a:lnTo>
                          <a:pt x="24" y="3"/>
                        </a:lnTo>
                        <a:lnTo>
                          <a:pt x="31" y="1"/>
                        </a:lnTo>
                        <a:lnTo>
                          <a:pt x="35" y="0"/>
                        </a:lnTo>
                        <a:lnTo>
                          <a:pt x="39" y="0"/>
                        </a:lnTo>
                        <a:lnTo>
                          <a:pt x="42" y="0"/>
                        </a:lnTo>
                        <a:lnTo>
                          <a:pt x="46" y="1"/>
                        </a:lnTo>
                        <a:lnTo>
                          <a:pt x="53" y="3"/>
                        </a:lnTo>
                        <a:lnTo>
                          <a:pt x="59" y="6"/>
                        </a:lnTo>
                        <a:lnTo>
                          <a:pt x="66" y="11"/>
                        </a:lnTo>
                        <a:lnTo>
                          <a:pt x="70" y="17"/>
                        </a:lnTo>
                        <a:lnTo>
                          <a:pt x="74" y="23"/>
                        </a:lnTo>
                        <a:lnTo>
                          <a:pt x="77" y="30"/>
                        </a:lnTo>
                        <a:lnTo>
                          <a:pt x="77" y="38"/>
                        </a:lnTo>
                      </a:path>
                    </a:pathLst>
                  </a:custGeom>
                  <a:noFill/>
                  <a:ln w="1588">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41">
                    <a:extLst>
                      <a:ext uri="{FF2B5EF4-FFF2-40B4-BE49-F238E27FC236}">
                        <a16:creationId xmlns:a16="http://schemas.microsoft.com/office/drawing/2014/main" id="{B9FD150F-72D7-4F0E-9ACD-DD50E07D85D5}"/>
                      </a:ext>
                    </a:extLst>
                  </p:cNvPr>
                  <p:cNvSpPr>
                    <a:spLocks/>
                  </p:cNvSpPr>
                  <p:nvPr/>
                </p:nvSpPr>
                <p:spPr bwMode="auto">
                  <a:xfrm>
                    <a:off x="1865313" y="1827213"/>
                    <a:ext cx="60325" cy="60325"/>
                  </a:xfrm>
                  <a:custGeom>
                    <a:avLst/>
                    <a:gdLst>
                      <a:gd name="T0" fmla="*/ 77 w 77"/>
                      <a:gd name="T1" fmla="*/ 38 h 76"/>
                      <a:gd name="T2" fmla="*/ 77 w 77"/>
                      <a:gd name="T3" fmla="*/ 46 h 76"/>
                      <a:gd name="T4" fmla="*/ 74 w 77"/>
                      <a:gd name="T5" fmla="*/ 53 h 76"/>
                      <a:gd name="T6" fmla="*/ 70 w 77"/>
                      <a:gd name="T7" fmla="*/ 59 h 76"/>
                      <a:gd name="T8" fmla="*/ 66 w 77"/>
                      <a:gd name="T9" fmla="*/ 65 h 76"/>
                      <a:gd name="T10" fmla="*/ 59 w 77"/>
                      <a:gd name="T11" fmla="*/ 70 h 76"/>
                      <a:gd name="T12" fmla="*/ 53 w 77"/>
                      <a:gd name="T13" fmla="*/ 73 h 76"/>
                      <a:gd name="T14" fmla="*/ 46 w 77"/>
                      <a:gd name="T15" fmla="*/ 76 h 76"/>
                      <a:gd name="T16" fmla="*/ 39 w 77"/>
                      <a:gd name="T17" fmla="*/ 76 h 76"/>
                      <a:gd name="T18" fmla="*/ 31 w 77"/>
                      <a:gd name="T19" fmla="*/ 76 h 76"/>
                      <a:gd name="T20" fmla="*/ 24 w 77"/>
                      <a:gd name="T21" fmla="*/ 73 h 76"/>
                      <a:gd name="T22" fmla="*/ 18 w 77"/>
                      <a:gd name="T23" fmla="*/ 70 h 76"/>
                      <a:gd name="T24" fmla="*/ 12 w 77"/>
                      <a:gd name="T25" fmla="*/ 65 h 76"/>
                      <a:gd name="T26" fmla="*/ 7 w 77"/>
                      <a:gd name="T27" fmla="*/ 59 h 76"/>
                      <a:gd name="T28" fmla="*/ 4 w 77"/>
                      <a:gd name="T29" fmla="*/ 53 h 76"/>
                      <a:gd name="T30" fmla="*/ 2 w 77"/>
                      <a:gd name="T31" fmla="*/ 46 h 76"/>
                      <a:gd name="T32" fmla="*/ 0 w 77"/>
                      <a:gd name="T33" fmla="*/ 41 h 76"/>
                      <a:gd name="T34" fmla="*/ 0 w 77"/>
                      <a:gd name="T35" fmla="*/ 38 h 76"/>
                      <a:gd name="T36" fmla="*/ 0 w 77"/>
                      <a:gd name="T37" fmla="*/ 35 h 76"/>
                      <a:gd name="T38" fmla="*/ 2 w 77"/>
                      <a:gd name="T39" fmla="*/ 30 h 76"/>
                      <a:gd name="T40" fmla="*/ 4 w 77"/>
                      <a:gd name="T41" fmla="*/ 24 h 76"/>
                      <a:gd name="T42" fmla="*/ 7 w 77"/>
                      <a:gd name="T43" fmla="*/ 18 h 76"/>
                      <a:gd name="T44" fmla="*/ 12 w 77"/>
                      <a:gd name="T45" fmla="*/ 11 h 76"/>
                      <a:gd name="T46" fmla="*/ 18 w 77"/>
                      <a:gd name="T47" fmla="*/ 6 h 76"/>
                      <a:gd name="T48" fmla="*/ 24 w 77"/>
                      <a:gd name="T49" fmla="*/ 3 h 76"/>
                      <a:gd name="T50" fmla="*/ 31 w 77"/>
                      <a:gd name="T51" fmla="*/ 2 h 76"/>
                      <a:gd name="T52" fmla="*/ 35 w 77"/>
                      <a:gd name="T53" fmla="*/ 0 h 76"/>
                      <a:gd name="T54" fmla="*/ 39 w 77"/>
                      <a:gd name="T55" fmla="*/ 0 h 76"/>
                      <a:gd name="T56" fmla="*/ 42 w 77"/>
                      <a:gd name="T57" fmla="*/ 0 h 76"/>
                      <a:gd name="T58" fmla="*/ 46 w 77"/>
                      <a:gd name="T59" fmla="*/ 2 h 76"/>
                      <a:gd name="T60" fmla="*/ 53 w 77"/>
                      <a:gd name="T61" fmla="*/ 3 h 76"/>
                      <a:gd name="T62" fmla="*/ 59 w 77"/>
                      <a:gd name="T63" fmla="*/ 6 h 76"/>
                      <a:gd name="T64" fmla="*/ 66 w 77"/>
                      <a:gd name="T65" fmla="*/ 11 h 76"/>
                      <a:gd name="T66" fmla="*/ 70 w 77"/>
                      <a:gd name="T67" fmla="*/ 18 h 76"/>
                      <a:gd name="T68" fmla="*/ 74 w 77"/>
                      <a:gd name="T69" fmla="*/ 24 h 76"/>
                      <a:gd name="T70" fmla="*/ 77 w 77"/>
                      <a:gd name="T71" fmla="*/ 30 h 76"/>
                      <a:gd name="T72" fmla="*/ 77 w 77"/>
                      <a:gd name="T73" fmla="*/ 38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7" h="76">
                        <a:moveTo>
                          <a:pt x="77" y="38"/>
                        </a:moveTo>
                        <a:lnTo>
                          <a:pt x="77" y="46"/>
                        </a:lnTo>
                        <a:lnTo>
                          <a:pt x="74" y="53"/>
                        </a:lnTo>
                        <a:lnTo>
                          <a:pt x="70" y="59"/>
                        </a:lnTo>
                        <a:lnTo>
                          <a:pt x="66" y="65"/>
                        </a:lnTo>
                        <a:lnTo>
                          <a:pt x="59" y="70"/>
                        </a:lnTo>
                        <a:lnTo>
                          <a:pt x="53" y="73"/>
                        </a:lnTo>
                        <a:lnTo>
                          <a:pt x="46" y="76"/>
                        </a:lnTo>
                        <a:lnTo>
                          <a:pt x="39" y="76"/>
                        </a:lnTo>
                        <a:lnTo>
                          <a:pt x="31" y="76"/>
                        </a:lnTo>
                        <a:lnTo>
                          <a:pt x="24" y="73"/>
                        </a:lnTo>
                        <a:lnTo>
                          <a:pt x="18" y="70"/>
                        </a:lnTo>
                        <a:lnTo>
                          <a:pt x="12" y="65"/>
                        </a:lnTo>
                        <a:lnTo>
                          <a:pt x="7" y="59"/>
                        </a:lnTo>
                        <a:lnTo>
                          <a:pt x="4" y="53"/>
                        </a:lnTo>
                        <a:lnTo>
                          <a:pt x="2" y="46"/>
                        </a:lnTo>
                        <a:lnTo>
                          <a:pt x="0" y="41"/>
                        </a:lnTo>
                        <a:lnTo>
                          <a:pt x="0" y="38"/>
                        </a:lnTo>
                        <a:lnTo>
                          <a:pt x="0" y="35"/>
                        </a:lnTo>
                        <a:lnTo>
                          <a:pt x="2" y="30"/>
                        </a:lnTo>
                        <a:lnTo>
                          <a:pt x="4" y="24"/>
                        </a:lnTo>
                        <a:lnTo>
                          <a:pt x="7" y="18"/>
                        </a:lnTo>
                        <a:lnTo>
                          <a:pt x="12" y="11"/>
                        </a:lnTo>
                        <a:lnTo>
                          <a:pt x="18" y="6"/>
                        </a:lnTo>
                        <a:lnTo>
                          <a:pt x="24" y="3"/>
                        </a:lnTo>
                        <a:lnTo>
                          <a:pt x="31" y="2"/>
                        </a:lnTo>
                        <a:lnTo>
                          <a:pt x="35" y="0"/>
                        </a:lnTo>
                        <a:lnTo>
                          <a:pt x="39" y="0"/>
                        </a:lnTo>
                        <a:lnTo>
                          <a:pt x="42" y="0"/>
                        </a:lnTo>
                        <a:lnTo>
                          <a:pt x="46" y="2"/>
                        </a:lnTo>
                        <a:lnTo>
                          <a:pt x="53" y="3"/>
                        </a:lnTo>
                        <a:lnTo>
                          <a:pt x="59" y="6"/>
                        </a:lnTo>
                        <a:lnTo>
                          <a:pt x="66" y="11"/>
                        </a:lnTo>
                        <a:lnTo>
                          <a:pt x="70" y="18"/>
                        </a:lnTo>
                        <a:lnTo>
                          <a:pt x="74" y="24"/>
                        </a:lnTo>
                        <a:lnTo>
                          <a:pt x="77" y="30"/>
                        </a:lnTo>
                        <a:lnTo>
                          <a:pt x="77" y="38"/>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42">
                    <a:extLst>
                      <a:ext uri="{FF2B5EF4-FFF2-40B4-BE49-F238E27FC236}">
                        <a16:creationId xmlns:a16="http://schemas.microsoft.com/office/drawing/2014/main" id="{B6433F5E-F79C-4717-B557-1920D81C91A0}"/>
                      </a:ext>
                    </a:extLst>
                  </p:cNvPr>
                  <p:cNvSpPr>
                    <a:spLocks/>
                  </p:cNvSpPr>
                  <p:nvPr/>
                </p:nvSpPr>
                <p:spPr bwMode="auto">
                  <a:xfrm>
                    <a:off x="1865313" y="1827213"/>
                    <a:ext cx="60325" cy="60325"/>
                  </a:xfrm>
                  <a:custGeom>
                    <a:avLst/>
                    <a:gdLst>
                      <a:gd name="T0" fmla="*/ 77 w 77"/>
                      <a:gd name="T1" fmla="*/ 38 h 76"/>
                      <a:gd name="T2" fmla="*/ 77 w 77"/>
                      <a:gd name="T3" fmla="*/ 46 h 76"/>
                      <a:gd name="T4" fmla="*/ 74 w 77"/>
                      <a:gd name="T5" fmla="*/ 53 h 76"/>
                      <a:gd name="T6" fmla="*/ 70 w 77"/>
                      <a:gd name="T7" fmla="*/ 59 h 76"/>
                      <a:gd name="T8" fmla="*/ 66 w 77"/>
                      <a:gd name="T9" fmla="*/ 65 h 76"/>
                      <a:gd name="T10" fmla="*/ 59 w 77"/>
                      <a:gd name="T11" fmla="*/ 70 h 76"/>
                      <a:gd name="T12" fmla="*/ 53 w 77"/>
                      <a:gd name="T13" fmla="*/ 73 h 76"/>
                      <a:gd name="T14" fmla="*/ 46 w 77"/>
                      <a:gd name="T15" fmla="*/ 76 h 76"/>
                      <a:gd name="T16" fmla="*/ 39 w 77"/>
                      <a:gd name="T17" fmla="*/ 76 h 76"/>
                      <a:gd name="T18" fmla="*/ 31 w 77"/>
                      <a:gd name="T19" fmla="*/ 76 h 76"/>
                      <a:gd name="T20" fmla="*/ 24 w 77"/>
                      <a:gd name="T21" fmla="*/ 73 h 76"/>
                      <a:gd name="T22" fmla="*/ 18 w 77"/>
                      <a:gd name="T23" fmla="*/ 70 h 76"/>
                      <a:gd name="T24" fmla="*/ 12 w 77"/>
                      <a:gd name="T25" fmla="*/ 65 h 76"/>
                      <a:gd name="T26" fmla="*/ 7 w 77"/>
                      <a:gd name="T27" fmla="*/ 59 h 76"/>
                      <a:gd name="T28" fmla="*/ 4 w 77"/>
                      <a:gd name="T29" fmla="*/ 53 h 76"/>
                      <a:gd name="T30" fmla="*/ 2 w 77"/>
                      <a:gd name="T31" fmla="*/ 46 h 76"/>
                      <a:gd name="T32" fmla="*/ 0 w 77"/>
                      <a:gd name="T33" fmla="*/ 41 h 76"/>
                      <a:gd name="T34" fmla="*/ 0 w 77"/>
                      <a:gd name="T35" fmla="*/ 38 h 76"/>
                      <a:gd name="T36" fmla="*/ 0 w 77"/>
                      <a:gd name="T37" fmla="*/ 35 h 76"/>
                      <a:gd name="T38" fmla="*/ 2 w 77"/>
                      <a:gd name="T39" fmla="*/ 30 h 76"/>
                      <a:gd name="T40" fmla="*/ 4 w 77"/>
                      <a:gd name="T41" fmla="*/ 24 h 76"/>
                      <a:gd name="T42" fmla="*/ 7 w 77"/>
                      <a:gd name="T43" fmla="*/ 18 h 76"/>
                      <a:gd name="T44" fmla="*/ 12 w 77"/>
                      <a:gd name="T45" fmla="*/ 11 h 76"/>
                      <a:gd name="T46" fmla="*/ 18 w 77"/>
                      <a:gd name="T47" fmla="*/ 6 h 76"/>
                      <a:gd name="T48" fmla="*/ 24 w 77"/>
                      <a:gd name="T49" fmla="*/ 3 h 76"/>
                      <a:gd name="T50" fmla="*/ 31 w 77"/>
                      <a:gd name="T51" fmla="*/ 2 h 76"/>
                      <a:gd name="T52" fmla="*/ 35 w 77"/>
                      <a:gd name="T53" fmla="*/ 0 h 76"/>
                      <a:gd name="T54" fmla="*/ 39 w 77"/>
                      <a:gd name="T55" fmla="*/ 0 h 76"/>
                      <a:gd name="T56" fmla="*/ 42 w 77"/>
                      <a:gd name="T57" fmla="*/ 0 h 76"/>
                      <a:gd name="T58" fmla="*/ 46 w 77"/>
                      <a:gd name="T59" fmla="*/ 2 h 76"/>
                      <a:gd name="T60" fmla="*/ 53 w 77"/>
                      <a:gd name="T61" fmla="*/ 3 h 76"/>
                      <a:gd name="T62" fmla="*/ 59 w 77"/>
                      <a:gd name="T63" fmla="*/ 6 h 76"/>
                      <a:gd name="T64" fmla="*/ 66 w 77"/>
                      <a:gd name="T65" fmla="*/ 11 h 76"/>
                      <a:gd name="T66" fmla="*/ 70 w 77"/>
                      <a:gd name="T67" fmla="*/ 18 h 76"/>
                      <a:gd name="T68" fmla="*/ 74 w 77"/>
                      <a:gd name="T69" fmla="*/ 24 h 76"/>
                      <a:gd name="T70" fmla="*/ 77 w 77"/>
                      <a:gd name="T71" fmla="*/ 30 h 76"/>
                      <a:gd name="T72" fmla="*/ 77 w 77"/>
                      <a:gd name="T73" fmla="*/ 38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7" h="76">
                        <a:moveTo>
                          <a:pt x="77" y="38"/>
                        </a:moveTo>
                        <a:lnTo>
                          <a:pt x="77" y="46"/>
                        </a:lnTo>
                        <a:lnTo>
                          <a:pt x="74" y="53"/>
                        </a:lnTo>
                        <a:lnTo>
                          <a:pt x="70" y="59"/>
                        </a:lnTo>
                        <a:lnTo>
                          <a:pt x="66" y="65"/>
                        </a:lnTo>
                        <a:lnTo>
                          <a:pt x="59" y="70"/>
                        </a:lnTo>
                        <a:lnTo>
                          <a:pt x="53" y="73"/>
                        </a:lnTo>
                        <a:lnTo>
                          <a:pt x="46" y="76"/>
                        </a:lnTo>
                        <a:lnTo>
                          <a:pt x="39" y="76"/>
                        </a:lnTo>
                        <a:lnTo>
                          <a:pt x="31" y="76"/>
                        </a:lnTo>
                        <a:lnTo>
                          <a:pt x="24" y="73"/>
                        </a:lnTo>
                        <a:lnTo>
                          <a:pt x="18" y="70"/>
                        </a:lnTo>
                        <a:lnTo>
                          <a:pt x="12" y="65"/>
                        </a:lnTo>
                        <a:lnTo>
                          <a:pt x="7" y="59"/>
                        </a:lnTo>
                        <a:lnTo>
                          <a:pt x="4" y="53"/>
                        </a:lnTo>
                        <a:lnTo>
                          <a:pt x="2" y="46"/>
                        </a:lnTo>
                        <a:lnTo>
                          <a:pt x="0" y="41"/>
                        </a:lnTo>
                        <a:lnTo>
                          <a:pt x="0" y="38"/>
                        </a:lnTo>
                        <a:lnTo>
                          <a:pt x="0" y="35"/>
                        </a:lnTo>
                        <a:lnTo>
                          <a:pt x="2" y="30"/>
                        </a:lnTo>
                        <a:lnTo>
                          <a:pt x="4" y="24"/>
                        </a:lnTo>
                        <a:lnTo>
                          <a:pt x="7" y="18"/>
                        </a:lnTo>
                        <a:lnTo>
                          <a:pt x="12" y="11"/>
                        </a:lnTo>
                        <a:lnTo>
                          <a:pt x="18" y="6"/>
                        </a:lnTo>
                        <a:lnTo>
                          <a:pt x="24" y="3"/>
                        </a:lnTo>
                        <a:lnTo>
                          <a:pt x="31" y="2"/>
                        </a:lnTo>
                        <a:lnTo>
                          <a:pt x="35" y="0"/>
                        </a:lnTo>
                        <a:lnTo>
                          <a:pt x="39" y="0"/>
                        </a:lnTo>
                        <a:lnTo>
                          <a:pt x="42" y="0"/>
                        </a:lnTo>
                        <a:lnTo>
                          <a:pt x="46" y="2"/>
                        </a:lnTo>
                        <a:lnTo>
                          <a:pt x="53" y="3"/>
                        </a:lnTo>
                        <a:lnTo>
                          <a:pt x="59" y="6"/>
                        </a:lnTo>
                        <a:lnTo>
                          <a:pt x="66" y="11"/>
                        </a:lnTo>
                        <a:lnTo>
                          <a:pt x="70" y="18"/>
                        </a:lnTo>
                        <a:lnTo>
                          <a:pt x="74" y="24"/>
                        </a:lnTo>
                        <a:lnTo>
                          <a:pt x="77" y="30"/>
                        </a:lnTo>
                        <a:lnTo>
                          <a:pt x="77" y="38"/>
                        </a:lnTo>
                      </a:path>
                    </a:pathLst>
                  </a:custGeom>
                  <a:noFill/>
                  <a:ln w="1588">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43">
                    <a:extLst>
                      <a:ext uri="{FF2B5EF4-FFF2-40B4-BE49-F238E27FC236}">
                        <a16:creationId xmlns:a16="http://schemas.microsoft.com/office/drawing/2014/main" id="{E3F799CA-33D9-41A3-8910-74123C2E7CBC}"/>
                      </a:ext>
                    </a:extLst>
                  </p:cNvPr>
                  <p:cNvSpPr>
                    <a:spLocks/>
                  </p:cNvSpPr>
                  <p:nvPr/>
                </p:nvSpPr>
                <p:spPr bwMode="auto">
                  <a:xfrm>
                    <a:off x="1865313" y="1239838"/>
                    <a:ext cx="60325" cy="60325"/>
                  </a:xfrm>
                  <a:custGeom>
                    <a:avLst/>
                    <a:gdLst>
                      <a:gd name="T0" fmla="*/ 77 w 77"/>
                      <a:gd name="T1" fmla="*/ 38 h 77"/>
                      <a:gd name="T2" fmla="*/ 77 w 77"/>
                      <a:gd name="T3" fmla="*/ 46 h 77"/>
                      <a:gd name="T4" fmla="*/ 74 w 77"/>
                      <a:gd name="T5" fmla="*/ 53 h 77"/>
                      <a:gd name="T6" fmla="*/ 70 w 77"/>
                      <a:gd name="T7" fmla="*/ 59 h 77"/>
                      <a:gd name="T8" fmla="*/ 66 w 77"/>
                      <a:gd name="T9" fmla="*/ 65 h 77"/>
                      <a:gd name="T10" fmla="*/ 59 w 77"/>
                      <a:gd name="T11" fmla="*/ 70 h 77"/>
                      <a:gd name="T12" fmla="*/ 53 w 77"/>
                      <a:gd name="T13" fmla="*/ 73 h 77"/>
                      <a:gd name="T14" fmla="*/ 46 w 77"/>
                      <a:gd name="T15" fmla="*/ 77 h 77"/>
                      <a:gd name="T16" fmla="*/ 39 w 77"/>
                      <a:gd name="T17" fmla="*/ 77 h 77"/>
                      <a:gd name="T18" fmla="*/ 31 w 77"/>
                      <a:gd name="T19" fmla="*/ 77 h 77"/>
                      <a:gd name="T20" fmla="*/ 24 w 77"/>
                      <a:gd name="T21" fmla="*/ 73 h 77"/>
                      <a:gd name="T22" fmla="*/ 18 w 77"/>
                      <a:gd name="T23" fmla="*/ 70 h 77"/>
                      <a:gd name="T24" fmla="*/ 12 w 77"/>
                      <a:gd name="T25" fmla="*/ 65 h 77"/>
                      <a:gd name="T26" fmla="*/ 7 w 77"/>
                      <a:gd name="T27" fmla="*/ 59 h 77"/>
                      <a:gd name="T28" fmla="*/ 4 w 77"/>
                      <a:gd name="T29" fmla="*/ 53 h 77"/>
                      <a:gd name="T30" fmla="*/ 2 w 77"/>
                      <a:gd name="T31" fmla="*/ 46 h 77"/>
                      <a:gd name="T32" fmla="*/ 0 w 77"/>
                      <a:gd name="T33" fmla="*/ 42 h 77"/>
                      <a:gd name="T34" fmla="*/ 0 w 77"/>
                      <a:gd name="T35" fmla="*/ 38 h 77"/>
                      <a:gd name="T36" fmla="*/ 0 w 77"/>
                      <a:gd name="T37" fmla="*/ 35 h 77"/>
                      <a:gd name="T38" fmla="*/ 2 w 77"/>
                      <a:gd name="T39" fmla="*/ 30 h 77"/>
                      <a:gd name="T40" fmla="*/ 4 w 77"/>
                      <a:gd name="T41" fmla="*/ 24 h 77"/>
                      <a:gd name="T42" fmla="*/ 7 w 77"/>
                      <a:gd name="T43" fmla="*/ 18 h 77"/>
                      <a:gd name="T44" fmla="*/ 12 w 77"/>
                      <a:gd name="T45" fmla="*/ 11 h 77"/>
                      <a:gd name="T46" fmla="*/ 18 w 77"/>
                      <a:gd name="T47" fmla="*/ 7 h 77"/>
                      <a:gd name="T48" fmla="*/ 24 w 77"/>
                      <a:gd name="T49" fmla="*/ 3 h 77"/>
                      <a:gd name="T50" fmla="*/ 31 w 77"/>
                      <a:gd name="T51" fmla="*/ 2 h 77"/>
                      <a:gd name="T52" fmla="*/ 35 w 77"/>
                      <a:gd name="T53" fmla="*/ 0 h 77"/>
                      <a:gd name="T54" fmla="*/ 39 w 77"/>
                      <a:gd name="T55" fmla="*/ 0 h 77"/>
                      <a:gd name="T56" fmla="*/ 42 w 77"/>
                      <a:gd name="T57" fmla="*/ 0 h 77"/>
                      <a:gd name="T58" fmla="*/ 46 w 77"/>
                      <a:gd name="T59" fmla="*/ 2 h 77"/>
                      <a:gd name="T60" fmla="*/ 53 w 77"/>
                      <a:gd name="T61" fmla="*/ 3 h 77"/>
                      <a:gd name="T62" fmla="*/ 59 w 77"/>
                      <a:gd name="T63" fmla="*/ 7 h 77"/>
                      <a:gd name="T64" fmla="*/ 66 w 77"/>
                      <a:gd name="T65" fmla="*/ 11 h 77"/>
                      <a:gd name="T66" fmla="*/ 70 w 77"/>
                      <a:gd name="T67" fmla="*/ 18 h 77"/>
                      <a:gd name="T68" fmla="*/ 74 w 77"/>
                      <a:gd name="T69" fmla="*/ 24 h 77"/>
                      <a:gd name="T70" fmla="*/ 77 w 77"/>
                      <a:gd name="T71" fmla="*/ 30 h 77"/>
                      <a:gd name="T72" fmla="*/ 77 w 77"/>
                      <a:gd name="T73" fmla="*/ 3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7" h="77">
                        <a:moveTo>
                          <a:pt x="77" y="38"/>
                        </a:moveTo>
                        <a:lnTo>
                          <a:pt x="77" y="46"/>
                        </a:lnTo>
                        <a:lnTo>
                          <a:pt x="74" y="53"/>
                        </a:lnTo>
                        <a:lnTo>
                          <a:pt x="70" y="59"/>
                        </a:lnTo>
                        <a:lnTo>
                          <a:pt x="66" y="65"/>
                        </a:lnTo>
                        <a:lnTo>
                          <a:pt x="59" y="70"/>
                        </a:lnTo>
                        <a:lnTo>
                          <a:pt x="53" y="73"/>
                        </a:lnTo>
                        <a:lnTo>
                          <a:pt x="46" y="77"/>
                        </a:lnTo>
                        <a:lnTo>
                          <a:pt x="39" y="77"/>
                        </a:lnTo>
                        <a:lnTo>
                          <a:pt x="31" y="77"/>
                        </a:lnTo>
                        <a:lnTo>
                          <a:pt x="24" y="73"/>
                        </a:lnTo>
                        <a:lnTo>
                          <a:pt x="18" y="70"/>
                        </a:lnTo>
                        <a:lnTo>
                          <a:pt x="12" y="65"/>
                        </a:lnTo>
                        <a:lnTo>
                          <a:pt x="7" y="59"/>
                        </a:lnTo>
                        <a:lnTo>
                          <a:pt x="4" y="53"/>
                        </a:lnTo>
                        <a:lnTo>
                          <a:pt x="2" y="46"/>
                        </a:lnTo>
                        <a:lnTo>
                          <a:pt x="0" y="42"/>
                        </a:lnTo>
                        <a:lnTo>
                          <a:pt x="0" y="38"/>
                        </a:lnTo>
                        <a:lnTo>
                          <a:pt x="0" y="35"/>
                        </a:lnTo>
                        <a:lnTo>
                          <a:pt x="2" y="30"/>
                        </a:lnTo>
                        <a:lnTo>
                          <a:pt x="4" y="24"/>
                        </a:lnTo>
                        <a:lnTo>
                          <a:pt x="7" y="18"/>
                        </a:lnTo>
                        <a:lnTo>
                          <a:pt x="12" y="11"/>
                        </a:lnTo>
                        <a:lnTo>
                          <a:pt x="18" y="7"/>
                        </a:lnTo>
                        <a:lnTo>
                          <a:pt x="24" y="3"/>
                        </a:lnTo>
                        <a:lnTo>
                          <a:pt x="31" y="2"/>
                        </a:lnTo>
                        <a:lnTo>
                          <a:pt x="35" y="0"/>
                        </a:lnTo>
                        <a:lnTo>
                          <a:pt x="39" y="0"/>
                        </a:lnTo>
                        <a:lnTo>
                          <a:pt x="42" y="0"/>
                        </a:lnTo>
                        <a:lnTo>
                          <a:pt x="46" y="2"/>
                        </a:lnTo>
                        <a:lnTo>
                          <a:pt x="53" y="3"/>
                        </a:lnTo>
                        <a:lnTo>
                          <a:pt x="59" y="7"/>
                        </a:lnTo>
                        <a:lnTo>
                          <a:pt x="66" y="11"/>
                        </a:lnTo>
                        <a:lnTo>
                          <a:pt x="70" y="18"/>
                        </a:lnTo>
                        <a:lnTo>
                          <a:pt x="74" y="24"/>
                        </a:lnTo>
                        <a:lnTo>
                          <a:pt x="77" y="30"/>
                        </a:lnTo>
                        <a:lnTo>
                          <a:pt x="77" y="38"/>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44">
                    <a:extLst>
                      <a:ext uri="{FF2B5EF4-FFF2-40B4-BE49-F238E27FC236}">
                        <a16:creationId xmlns:a16="http://schemas.microsoft.com/office/drawing/2014/main" id="{68098A36-E4AB-4C52-8B40-2668D218176D}"/>
                      </a:ext>
                    </a:extLst>
                  </p:cNvPr>
                  <p:cNvSpPr>
                    <a:spLocks/>
                  </p:cNvSpPr>
                  <p:nvPr/>
                </p:nvSpPr>
                <p:spPr bwMode="auto">
                  <a:xfrm>
                    <a:off x="1865313" y="1239838"/>
                    <a:ext cx="60325" cy="60325"/>
                  </a:xfrm>
                  <a:custGeom>
                    <a:avLst/>
                    <a:gdLst>
                      <a:gd name="T0" fmla="*/ 77 w 77"/>
                      <a:gd name="T1" fmla="*/ 38 h 77"/>
                      <a:gd name="T2" fmla="*/ 77 w 77"/>
                      <a:gd name="T3" fmla="*/ 46 h 77"/>
                      <a:gd name="T4" fmla="*/ 74 w 77"/>
                      <a:gd name="T5" fmla="*/ 53 h 77"/>
                      <a:gd name="T6" fmla="*/ 70 w 77"/>
                      <a:gd name="T7" fmla="*/ 59 h 77"/>
                      <a:gd name="T8" fmla="*/ 66 w 77"/>
                      <a:gd name="T9" fmla="*/ 65 h 77"/>
                      <a:gd name="T10" fmla="*/ 59 w 77"/>
                      <a:gd name="T11" fmla="*/ 70 h 77"/>
                      <a:gd name="T12" fmla="*/ 53 w 77"/>
                      <a:gd name="T13" fmla="*/ 73 h 77"/>
                      <a:gd name="T14" fmla="*/ 46 w 77"/>
                      <a:gd name="T15" fmla="*/ 77 h 77"/>
                      <a:gd name="T16" fmla="*/ 39 w 77"/>
                      <a:gd name="T17" fmla="*/ 77 h 77"/>
                      <a:gd name="T18" fmla="*/ 31 w 77"/>
                      <a:gd name="T19" fmla="*/ 77 h 77"/>
                      <a:gd name="T20" fmla="*/ 24 w 77"/>
                      <a:gd name="T21" fmla="*/ 73 h 77"/>
                      <a:gd name="T22" fmla="*/ 18 w 77"/>
                      <a:gd name="T23" fmla="*/ 70 h 77"/>
                      <a:gd name="T24" fmla="*/ 12 w 77"/>
                      <a:gd name="T25" fmla="*/ 65 h 77"/>
                      <a:gd name="T26" fmla="*/ 7 w 77"/>
                      <a:gd name="T27" fmla="*/ 59 h 77"/>
                      <a:gd name="T28" fmla="*/ 4 w 77"/>
                      <a:gd name="T29" fmla="*/ 53 h 77"/>
                      <a:gd name="T30" fmla="*/ 2 w 77"/>
                      <a:gd name="T31" fmla="*/ 46 h 77"/>
                      <a:gd name="T32" fmla="*/ 0 w 77"/>
                      <a:gd name="T33" fmla="*/ 42 h 77"/>
                      <a:gd name="T34" fmla="*/ 0 w 77"/>
                      <a:gd name="T35" fmla="*/ 38 h 77"/>
                      <a:gd name="T36" fmla="*/ 0 w 77"/>
                      <a:gd name="T37" fmla="*/ 35 h 77"/>
                      <a:gd name="T38" fmla="*/ 2 w 77"/>
                      <a:gd name="T39" fmla="*/ 30 h 77"/>
                      <a:gd name="T40" fmla="*/ 4 w 77"/>
                      <a:gd name="T41" fmla="*/ 24 h 77"/>
                      <a:gd name="T42" fmla="*/ 7 w 77"/>
                      <a:gd name="T43" fmla="*/ 18 h 77"/>
                      <a:gd name="T44" fmla="*/ 12 w 77"/>
                      <a:gd name="T45" fmla="*/ 11 h 77"/>
                      <a:gd name="T46" fmla="*/ 18 w 77"/>
                      <a:gd name="T47" fmla="*/ 7 h 77"/>
                      <a:gd name="T48" fmla="*/ 24 w 77"/>
                      <a:gd name="T49" fmla="*/ 3 h 77"/>
                      <a:gd name="T50" fmla="*/ 31 w 77"/>
                      <a:gd name="T51" fmla="*/ 2 h 77"/>
                      <a:gd name="T52" fmla="*/ 35 w 77"/>
                      <a:gd name="T53" fmla="*/ 0 h 77"/>
                      <a:gd name="T54" fmla="*/ 39 w 77"/>
                      <a:gd name="T55" fmla="*/ 0 h 77"/>
                      <a:gd name="T56" fmla="*/ 42 w 77"/>
                      <a:gd name="T57" fmla="*/ 0 h 77"/>
                      <a:gd name="T58" fmla="*/ 46 w 77"/>
                      <a:gd name="T59" fmla="*/ 2 h 77"/>
                      <a:gd name="T60" fmla="*/ 53 w 77"/>
                      <a:gd name="T61" fmla="*/ 3 h 77"/>
                      <a:gd name="T62" fmla="*/ 59 w 77"/>
                      <a:gd name="T63" fmla="*/ 7 h 77"/>
                      <a:gd name="T64" fmla="*/ 66 w 77"/>
                      <a:gd name="T65" fmla="*/ 11 h 77"/>
                      <a:gd name="T66" fmla="*/ 70 w 77"/>
                      <a:gd name="T67" fmla="*/ 18 h 77"/>
                      <a:gd name="T68" fmla="*/ 74 w 77"/>
                      <a:gd name="T69" fmla="*/ 24 h 77"/>
                      <a:gd name="T70" fmla="*/ 77 w 77"/>
                      <a:gd name="T71" fmla="*/ 30 h 77"/>
                      <a:gd name="T72" fmla="*/ 77 w 77"/>
                      <a:gd name="T73" fmla="*/ 3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7" h="77">
                        <a:moveTo>
                          <a:pt x="77" y="38"/>
                        </a:moveTo>
                        <a:lnTo>
                          <a:pt x="77" y="46"/>
                        </a:lnTo>
                        <a:lnTo>
                          <a:pt x="74" y="53"/>
                        </a:lnTo>
                        <a:lnTo>
                          <a:pt x="70" y="59"/>
                        </a:lnTo>
                        <a:lnTo>
                          <a:pt x="66" y="65"/>
                        </a:lnTo>
                        <a:lnTo>
                          <a:pt x="59" y="70"/>
                        </a:lnTo>
                        <a:lnTo>
                          <a:pt x="53" y="73"/>
                        </a:lnTo>
                        <a:lnTo>
                          <a:pt x="46" y="77"/>
                        </a:lnTo>
                        <a:lnTo>
                          <a:pt x="39" y="77"/>
                        </a:lnTo>
                        <a:lnTo>
                          <a:pt x="31" y="77"/>
                        </a:lnTo>
                        <a:lnTo>
                          <a:pt x="24" y="73"/>
                        </a:lnTo>
                        <a:lnTo>
                          <a:pt x="18" y="70"/>
                        </a:lnTo>
                        <a:lnTo>
                          <a:pt x="12" y="65"/>
                        </a:lnTo>
                        <a:lnTo>
                          <a:pt x="7" y="59"/>
                        </a:lnTo>
                        <a:lnTo>
                          <a:pt x="4" y="53"/>
                        </a:lnTo>
                        <a:lnTo>
                          <a:pt x="2" y="46"/>
                        </a:lnTo>
                        <a:lnTo>
                          <a:pt x="0" y="42"/>
                        </a:lnTo>
                        <a:lnTo>
                          <a:pt x="0" y="38"/>
                        </a:lnTo>
                        <a:lnTo>
                          <a:pt x="0" y="35"/>
                        </a:lnTo>
                        <a:lnTo>
                          <a:pt x="2" y="30"/>
                        </a:lnTo>
                        <a:lnTo>
                          <a:pt x="4" y="24"/>
                        </a:lnTo>
                        <a:lnTo>
                          <a:pt x="7" y="18"/>
                        </a:lnTo>
                        <a:lnTo>
                          <a:pt x="12" y="11"/>
                        </a:lnTo>
                        <a:lnTo>
                          <a:pt x="18" y="7"/>
                        </a:lnTo>
                        <a:lnTo>
                          <a:pt x="24" y="3"/>
                        </a:lnTo>
                        <a:lnTo>
                          <a:pt x="31" y="2"/>
                        </a:lnTo>
                        <a:lnTo>
                          <a:pt x="35" y="0"/>
                        </a:lnTo>
                        <a:lnTo>
                          <a:pt x="39" y="0"/>
                        </a:lnTo>
                        <a:lnTo>
                          <a:pt x="42" y="0"/>
                        </a:lnTo>
                        <a:lnTo>
                          <a:pt x="46" y="2"/>
                        </a:lnTo>
                        <a:lnTo>
                          <a:pt x="53" y="3"/>
                        </a:lnTo>
                        <a:lnTo>
                          <a:pt x="59" y="7"/>
                        </a:lnTo>
                        <a:lnTo>
                          <a:pt x="66" y="11"/>
                        </a:lnTo>
                        <a:lnTo>
                          <a:pt x="70" y="18"/>
                        </a:lnTo>
                        <a:lnTo>
                          <a:pt x="74" y="24"/>
                        </a:lnTo>
                        <a:lnTo>
                          <a:pt x="77" y="30"/>
                        </a:lnTo>
                        <a:lnTo>
                          <a:pt x="77" y="38"/>
                        </a:lnTo>
                      </a:path>
                    </a:pathLst>
                  </a:custGeom>
                  <a:noFill/>
                  <a:ln w="1588">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Line 45">
                    <a:extLst>
                      <a:ext uri="{FF2B5EF4-FFF2-40B4-BE49-F238E27FC236}">
                        <a16:creationId xmlns:a16="http://schemas.microsoft.com/office/drawing/2014/main" id="{88D78F20-165E-46BC-882E-54D8795CF3F3}"/>
                      </a:ext>
                    </a:extLst>
                  </p:cNvPr>
                  <p:cNvSpPr>
                    <a:spLocks noChangeShapeType="1"/>
                  </p:cNvSpPr>
                  <p:nvPr/>
                </p:nvSpPr>
                <p:spPr bwMode="auto">
                  <a:xfrm>
                    <a:off x="3065463" y="850901"/>
                    <a:ext cx="0" cy="312738"/>
                  </a:xfrm>
                  <a:prstGeom prst="line">
                    <a:avLst/>
                  </a:prstGeom>
                  <a:noFill/>
                  <a:ln w="15875">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Line 46">
                    <a:extLst>
                      <a:ext uri="{FF2B5EF4-FFF2-40B4-BE49-F238E27FC236}">
                        <a16:creationId xmlns:a16="http://schemas.microsoft.com/office/drawing/2014/main" id="{BB835E29-A533-417B-BF78-32B0F4092203}"/>
                      </a:ext>
                    </a:extLst>
                  </p:cNvPr>
                  <p:cNvSpPr>
                    <a:spLocks noChangeShapeType="1"/>
                  </p:cNvSpPr>
                  <p:nvPr/>
                </p:nvSpPr>
                <p:spPr bwMode="auto">
                  <a:xfrm>
                    <a:off x="2979738" y="850901"/>
                    <a:ext cx="171450" cy="0"/>
                  </a:xfrm>
                  <a:prstGeom prst="line">
                    <a:avLst/>
                  </a:prstGeom>
                  <a:noFill/>
                  <a:ln w="15875">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Line 47">
                    <a:extLst>
                      <a:ext uri="{FF2B5EF4-FFF2-40B4-BE49-F238E27FC236}">
                        <a16:creationId xmlns:a16="http://schemas.microsoft.com/office/drawing/2014/main" id="{FABB034D-B4ED-4120-A290-4F0757093DB2}"/>
                      </a:ext>
                    </a:extLst>
                  </p:cNvPr>
                  <p:cNvSpPr>
                    <a:spLocks noChangeShapeType="1"/>
                  </p:cNvSpPr>
                  <p:nvPr/>
                </p:nvSpPr>
                <p:spPr bwMode="auto">
                  <a:xfrm>
                    <a:off x="3065463" y="1163638"/>
                    <a:ext cx="0" cy="312738"/>
                  </a:xfrm>
                  <a:prstGeom prst="line">
                    <a:avLst/>
                  </a:prstGeom>
                  <a:noFill/>
                  <a:ln w="15875">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Line 48">
                    <a:extLst>
                      <a:ext uri="{FF2B5EF4-FFF2-40B4-BE49-F238E27FC236}">
                        <a16:creationId xmlns:a16="http://schemas.microsoft.com/office/drawing/2014/main" id="{7CEB28B4-E232-41DF-BA16-FE1A4E670EB4}"/>
                      </a:ext>
                    </a:extLst>
                  </p:cNvPr>
                  <p:cNvSpPr>
                    <a:spLocks noChangeShapeType="1"/>
                  </p:cNvSpPr>
                  <p:nvPr/>
                </p:nvSpPr>
                <p:spPr bwMode="auto">
                  <a:xfrm>
                    <a:off x="2979738" y="1476376"/>
                    <a:ext cx="171450" cy="0"/>
                  </a:xfrm>
                  <a:prstGeom prst="line">
                    <a:avLst/>
                  </a:prstGeom>
                  <a:noFill/>
                  <a:ln w="15875">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49">
                    <a:extLst>
                      <a:ext uri="{FF2B5EF4-FFF2-40B4-BE49-F238E27FC236}">
                        <a16:creationId xmlns:a16="http://schemas.microsoft.com/office/drawing/2014/main" id="{43A9B6D1-8380-4850-B344-C2005779417C}"/>
                      </a:ext>
                    </a:extLst>
                  </p:cNvPr>
                  <p:cNvSpPr>
                    <a:spLocks/>
                  </p:cNvSpPr>
                  <p:nvPr/>
                </p:nvSpPr>
                <p:spPr bwMode="auto">
                  <a:xfrm>
                    <a:off x="3035300" y="706438"/>
                    <a:ext cx="60325" cy="60325"/>
                  </a:xfrm>
                  <a:custGeom>
                    <a:avLst/>
                    <a:gdLst>
                      <a:gd name="T0" fmla="*/ 77 w 77"/>
                      <a:gd name="T1" fmla="*/ 39 h 77"/>
                      <a:gd name="T2" fmla="*/ 77 w 77"/>
                      <a:gd name="T3" fmla="*/ 46 h 77"/>
                      <a:gd name="T4" fmla="*/ 74 w 77"/>
                      <a:gd name="T5" fmla="*/ 53 h 77"/>
                      <a:gd name="T6" fmla="*/ 70 w 77"/>
                      <a:gd name="T7" fmla="*/ 59 h 77"/>
                      <a:gd name="T8" fmla="*/ 66 w 77"/>
                      <a:gd name="T9" fmla="*/ 66 h 77"/>
                      <a:gd name="T10" fmla="*/ 59 w 77"/>
                      <a:gd name="T11" fmla="*/ 70 h 77"/>
                      <a:gd name="T12" fmla="*/ 53 w 77"/>
                      <a:gd name="T13" fmla="*/ 73 h 77"/>
                      <a:gd name="T14" fmla="*/ 47 w 77"/>
                      <a:gd name="T15" fmla="*/ 77 h 77"/>
                      <a:gd name="T16" fmla="*/ 39 w 77"/>
                      <a:gd name="T17" fmla="*/ 77 h 77"/>
                      <a:gd name="T18" fmla="*/ 31 w 77"/>
                      <a:gd name="T19" fmla="*/ 77 h 77"/>
                      <a:gd name="T20" fmla="*/ 24 w 77"/>
                      <a:gd name="T21" fmla="*/ 73 h 77"/>
                      <a:gd name="T22" fmla="*/ 18 w 77"/>
                      <a:gd name="T23" fmla="*/ 70 h 77"/>
                      <a:gd name="T24" fmla="*/ 12 w 77"/>
                      <a:gd name="T25" fmla="*/ 66 h 77"/>
                      <a:gd name="T26" fmla="*/ 7 w 77"/>
                      <a:gd name="T27" fmla="*/ 59 h 77"/>
                      <a:gd name="T28" fmla="*/ 4 w 77"/>
                      <a:gd name="T29" fmla="*/ 53 h 77"/>
                      <a:gd name="T30" fmla="*/ 2 w 77"/>
                      <a:gd name="T31" fmla="*/ 46 h 77"/>
                      <a:gd name="T32" fmla="*/ 0 w 77"/>
                      <a:gd name="T33" fmla="*/ 42 h 77"/>
                      <a:gd name="T34" fmla="*/ 0 w 77"/>
                      <a:gd name="T35" fmla="*/ 39 h 77"/>
                      <a:gd name="T36" fmla="*/ 0 w 77"/>
                      <a:gd name="T37" fmla="*/ 35 h 77"/>
                      <a:gd name="T38" fmla="*/ 2 w 77"/>
                      <a:gd name="T39" fmla="*/ 31 h 77"/>
                      <a:gd name="T40" fmla="*/ 4 w 77"/>
                      <a:gd name="T41" fmla="*/ 24 h 77"/>
                      <a:gd name="T42" fmla="*/ 7 w 77"/>
                      <a:gd name="T43" fmla="*/ 18 h 77"/>
                      <a:gd name="T44" fmla="*/ 12 w 77"/>
                      <a:gd name="T45" fmla="*/ 11 h 77"/>
                      <a:gd name="T46" fmla="*/ 18 w 77"/>
                      <a:gd name="T47" fmla="*/ 7 h 77"/>
                      <a:gd name="T48" fmla="*/ 24 w 77"/>
                      <a:gd name="T49" fmla="*/ 4 h 77"/>
                      <a:gd name="T50" fmla="*/ 31 w 77"/>
                      <a:gd name="T51" fmla="*/ 2 h 77"/>
                      <a:gd name="T52" fmla="*/ 35 w 77"/>
                      <a:gd name="T53" fmla="*/ 0 h 77"/>
                      <a:gd name="T54" fmla="*/ 39 w 77"/>
                      <a:gd name="T55" fmla="*/ 0 h 77"/>
                      <a:gd name="T56" fmla="*/ 42 w 77"/>
                      <a:gd name="T57" fmla="*/ 0 h 77"/>
                      <a:gd name="T58" fmla="*/ 47 w 77"/>
                      <a:gd name="T59" fmla="*/ 2 h 77"/>
                      <a:gd name="T60" fmla="*/ 53 w 77"/>
                      <a:gd name="T61" fmla="*/ 4 h 77"/>
                      <a:gd name="T62" fmla="*/ 59 w 77"/>
                      <a:gd name="T63" fmla="*/ 7 h 77"/>
                      <a:gd name="T64" fmla="*/ 66 w 77"/>
                      <a:gd name="T65" fmla="*/ 11 h 77"/>
                      <a:gd name="T66" fmla="*/ 70 w 77"/>
                      <a:gd name="T67" fmla="*/ 18 h 77"/>
                      <a:gd name="T68" fmla="*/ 74 w 77"/>
                      <a:gd name="T69" fmla="*/ 24 h 77"/>
                      <a:gd name="T70" fmla="*/ 77 w 77"/>
                      <a:gd name="T71" fmla="*/ 31 h 77"/>
                      <a:gd name="T72" fmla="*/ 77 w 77"/>
                      <a:gd name="T73" fmla="*/ 39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7" h="77">
                        <a:moveTo>
                          <a:pt x="77" y="39"/>
                        </a:moveTo>
                        <a:lnTo>
                          <a:pt x="77" y="46"/>
                        </a:lnTo>
                        <a:lnTo>
                          <a:pt x="74" y="53"/>
                        </a:lnTo>
                        <a:lnTo>
                          <a:pt x="70" y="59"/>
                        </a:lnTo>
                        <a:lnTo>
                          <a:pt x="66" y="66"/>
                        </a:lnTo>
                        <a:lnTo>
                          <a:pt x="59" y="70"/>
                        </a:lnTo>
                        <a:lnTo>
                          <a:pt x="53" y="73"/>
                        </a:lnTo>
                        <a:lnTo>
                          <a:pt x="47" y="77"/>
                        </a:lnTo>
                        <a:lnTo>
                          <a:pt x="39" y="77"/>
                        </a:lnTo>
                        <a:lnTo>
                          <a:pt x="31" y="77"/>
                        </a:lnTo>
                        <a:lnTo>
                          <a:pt x="24" y="73"/>
                        </a:lnTo>
                        <a:lnTo>
                          <a:pt x="18" y="70"/>
                        </a:lnTo>
                        <a:lnTo>
                          <a:pt x="12" y="66"/>
                        </a:lnTo>
                        <a:lnTo>
                          <a:pt x="7" y="59"/>
                        </a:lnTo>
                        <a:lnTo>
                          <a:pt x="4" y="53"/>
                        </a:lnTo>
                        <a:lnTo>
                          <a:pt x="2" y="46"/>
                        </a:lnTo>
                        <a:lnTo>
                          <a:pt x="0" y="42"/>
                        </a:lnTo>
                        <a:lnTo>
                          <a:pt x="0" y="39"/>
                        </a:lnTo>
                        <a:lnTo>
                          <a:pt x="0" y="35"/>
                        </a:lnTo>
                        <a:lnTo>
                          <a:pt x="2" y="31"/>
                        </a:lnTo>
                        <a:lnTo>
                          <a:pt x="4" y="24"/>
                        </a:lnTo>
                        <a:lnTo>
                          <a:pt x="7" y="18"/>
                        </a:lnTo>
                        <a:lnTo>
                          <a:pt x="12" y="11"/>
                        </a:lnTo>
                        <a:lnTo>
                          <a:pt x="18" y="7"/>
                        </a:lnTo>
                        <a:lnTo>
                          <a:pt x="24" y="4"/>
                        </a:lnTo>
                        <a:lnTo>
                          <a:pt x="31" y="2"/>
                        </a:lnTo>
                        <a:lnTo>
                          <a:pt x="35" y="0"/>
                        </a:lnTo>
                        <a:lnTo>
                          <a:pt x="39" y="0"/>
                        </a:lnTo>
                        <a:lnTo>
                          <a:pt x="42" y="0"/>
                        </a:lnTo>
                        <a:lnTo>
                          <a:pt x="47" y="2"/>
                        </a:lnTo>
                        <a:lnTo>
                          <a:pt x="53" y="4"/>
                        </a:lnTo>
                        <a:lnTo>
                          <a:pt x="59" y="7"/>
                        </a:lnTo>
                        <a:lnTo>
                          <a:pt x="66" y="11"/>
                        </a:lnTo>
                        <a:lnTo>
                          <a:pt x="70" y="18"/>
                        </a:lnTo>
                        <a:lnTo>
                          <a:pt x="74" y="24"/>
                        </a:lnTo>
                        <a:lnTo>
                          <a:pt x="77" y="31"/>
                        </a:lnTo>
                        <a:lnTo>
                          <a:pt x="77" y="39"/>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50">
                    <a:extLst>
                      <a:ext uri="{FF2B5EF4-FFF2-40B4-BE49-F238E27FC236}">
                        <a16:creationId xmlns:a16="http://schemas.microsoft.com/office/drawing/2014/main" id="{56963827-9DE8-4016-B8AC-A2809B73D946}"/>
                      </a:ext>
                    </a:extLst>
                  </p:cNvPr>
                  <p:cNvSpPr>
                    <a:spLocks/>
                  </p:cNvSpPr>
                  <p:nvPr/>
                </p:nvSpPr>
                <p:spPr bwMode="auto">
                  <a:xfrm>
                    <a:off x="3035300" y="706438"/>
                    <a:ext cx="60325" cy="60325"/>
                  </a:xfrm>
                  <a:custGeom>
                    <a:avLst/>
                    <a:gdLst>
                      <a:gd name="T0" fmla="*/ 77 w 77"/>
                      <a:gd name="T1" fmla="*/ 39 h 77"/>
                      <a:gd name="T2" fmla="*/ 77 w 77"/>
                      <a:gd name="T3" fmla="*/ 46 h 77"/>
                      <a:gd name="T4" fmla="*/ 74 w 77"/>
                      <a:gd name="T5" fmla="*/ 53 h 77"/>
                      <a:gd name="T6" fmla="*/ 70 w 77"/>
                      <a:gd name="T7" fmla="*/ 59 h 77"/>
                      <a:gd name="T8" fmla="*/ 66 w 77"/>
                      <a:gd name="T9" fmla="*/ 66 h 77"/>
                      <a:gd name="T10" fmla="*/ 59 w 77"/>
                      <a:gd name="T11" fmla="*/ 70 h 77"/>
                      <a:gd name="T12" fmla="*/ 53 w 77"/>
                      <a:gd name="T13" fmla="*/ 73 h 77"/>
                      <a:gd name="T14" fmla="*/ 47 w 77"/>
                      <a:gd name="T15" fmla="*/ 77 h 77"/>
                      <a:gd name="T16" fmla="*/ 39 w 77"/>
                      <a:gd name="T17" fmla="*/ 77 h 77"/>
                      <a:gd name="T18" fmla="*/ 31 w 77"/>
                      <a:gd name="T19" fmla="*/ 77 h 77"/>
                      <a:gd name="T20" fmla="*/ 24 w 77"/>
                      <a:gd name="T21" fmla="*/ 73 h 77"/>
                      <a:gd name="T22" fmla="*/ 18 w 77"/>
                      <a:gd name="T23" fmla="*/ 70 h 77"/>
                      <a:gd name="T24" fmla="*/ 12 w 77"/>
                      <a:gd name="T25" fmla="*/ 66 h 77"/>
                      <a:gd name="T26" fmla="*/ 7 w 77"/>
                      <a:gd name="T27" fmla="*/ 59 h 77"/>
                      <a:gd name="T28" fmla="*/ 4 w 77"/>
                      <a:gd name="T29" fmla="*/ 53 h 77"/>
                      <a:gd name="T30" fmla="*/ 2 w 77"/>
                      <a:gd name="T31" fmla="*/ 46 h 77"/>
                      <a:gd name="T32" fmla="*/ 0 w 77"/>
                      <a:gd name="T33" fmla="*/ 42 h 77"/>
                      <a:gd name="T34" fmla="*/ 0 w 77"/>
                      <a:gd name="T35" fmla="*/ 39 h 77"/>
                      <a:gd name="T36" fmla="*/ 0 w 77"/>
                      <a:gd name="T37" fmla="*/ 35 h 77"/>
                      <a:gd name="T38" fmla="*/ 2 w 77"/>
                      <a:gd name="T39" fmla="*/ 31 h 77"/>
                      <a:gd name="T40" fmla="*/ 4 w 77"/>
                      <a:gd name="T41" fmla="*/ 24 h 77"/>
                      <a:gd name="T42" fmla="*/ 7 w 77"/>
                      <a:gd name="T43" fmla="*/ 18 h 77"/>
                      <a:gd name="T44" fmla="*/ 12 w 77"/>
                      <a:gd name="T45" fmla="*/ 11 h 77"/>
                      <a:gd name="T46" fmla="*/ 18 w 77"/>
                      <a:gd name="T47" fmla="*/ 7 h 77"/>
                      <a:gd name="T48" fmla="*/ 24 w 77"/>
                      <a:gd name="T49" fmla="*/ 4 h 77"/>
                      <a:gd name="T50" fmla="*/ 31 w 77"/>
                      <a:gd name="T51" fmla="*/ 2 h 77"/>
                      <a:gd name="T52" fmla="*/ 35 w 77"/>
                      <a:gd name="T53" fmla="*/ 0 h 77"/>
                      <a:gd name="T54" fmla="*/ 39 w 77"/>
                      <a:gd name="T55" fmla="*/ 0 h 77"/>
                      <a:gd name="T56" fmla="*/ 42 w 77"/>
                      <a:gd name="T57" fmla="*/ 0 h 77"/>
                      <a:gd name="T58" fmla="*/ 47 w 77"/>
                      <a:gd name="T59" fmla="*/ 2 h 77"/>
                      <a:gd name="T60" fmla="*/ 53 w 77"/>
                      <a:gd name="T61" fmla="*/ 4 h 77"/>
                      <a:gd name="T62" fmla="*/ 59 w 77"/>
                      <a:gd name="T63" fmla="*/ 7 h 77"/>
                      <a:gd name="T64" fmla="*/ 66 w 77"/>
                      <a:gd name="T65" fmla="*/ 11 h 77"/>
                      <a:gd name="T66" fmla="*/ 70 w 77"/>
                      <a:gd name="T67" fmla="*/ 18 h 77"/>
                      <a:gd name="T68" fmla="*/ 74 w 77"/>
                      <a:gd name="T69" fmla="*/ 24 h 77"/>
                      <a:gd name="T70" fmla="*/ 77 w 77"/>
                      <a:gd name="T71" fmla="*/ 31 h 77"/>
                      <a:gd name="T72" fmla="*/ 77 w 77"/>
                      <a:gd name="T73" fmla="*/ 39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7" h="77">
                        <a:moveTo>
                          <a:pt x="77" y="39"/>
                        </a:moveTo>
                        <a:lnTo>
                          <a:pt x="77" y="46"/>
                        </a:lnTo>
                        <a:lnTo>
                          <a:pt x="74" y="53"/>
                        </a:lnTo>
                        <a:lnTo>
                          <a:pt x="70" y="59"/>
                        </a:lnTo>
                        <a:lnTo>
                          <a:pt x="66" y="66"/>
                        </a:lnTo>
                        <a:lnTo>
                          <a:pt x="59" y="70"/>
                        </a:lnTo>
                        <a:lnTo>
                          <a:pt x="53" y="73"/>
                        </a:lnTo>
                        <a:lnTo>
                          <a:pt x="47" y="77"/>
                        </a:lnTo>
                        <a:lnTo>
                          <a:pt x="39" y="77"/>
                        </a:lnTo>
                        <a:lnTo>
                          <a:pt x="31" y="77"/>
                        </a:lnTo>
                        <a:lnTo>
                          <a:pt x="24" y="73"/>
                        </a:lnTo>
                        <a:lnTo>
                          <a:pt x="18" y="70"/>
                        </a:lnTo>
                        <a:lnTo>
                          <a:pt x="12" y="66"/>
                        </a:lnTo>
                        <a:lnTo>
                          <a:pt x="7" y="59"/>
                        </a:lnTo>
                        <a:lnTo>
                          <a:pt x="4" y="53"/>
                        </a:lnTo>
                        <a:lnTo>
                          <a:pt x="2" y="46"/>
                        </a:lnTo>
                        <a:lnTo>
                          <a:pt x="0" y="42"/>
                        </a:lnTo>
                        <a:lnTo>
                          <a:pt x="0" y="39"/>
                        </a:lnTo>
                        <a:lnTo>
                          <a:pt x="0" y="35"/>
                        </a:lnTo>
                        <a:lnTo>
                          <a:pt x="2" y="31"/>
                        </a:lnTo>
                        <a:lnTo>
                          <a:pt x="4" y="24"/>
                        </a:lnTo>
                        <a:lnTo>
                          <a:pt x="7" y="18"/>
                        </a:lnTo>
                        <a:lnTo>
                          <a:pt x="12" y="11"/>
                        </a:lnTo>
                        <a:lnTo>
                          <a:pt x="18" y="7"/>
                        </a:lnTo>
                        <a:lnTo>
                          <a:pt x="24" y="4"/>
                        </a:lnTo>
                        <a:lnTo>
                          <a:pt x="31" y="2"/>
                        </a:lnTo>
                        <a:lnTo>
                          <a:pt x="35" y="0"/>
                        </a:lnTo>
                        <a:lnTo>
                          <a:pt x="39" y="0"/>
                        </a:lnTo>
                        <a:lnTo>
                          <a:pt x="42" y="0"/>
                        </a:lnTo>
                        <a:lnTo>
                          <a:pt x="47" y="2"/>
                        </a:lnTo>
                        <a:lnTo>
                          <a:pt x="53" y="4"/>
                        </a:lnTo>
                        <a:lnTo>
                          <a:pt x="59" y="7"/>
                        </a:lnTo>
                        <a:lnTo>
                          <a:pt x="66" y="11"/>
                        </a:lnTo>
                        <a:lnTo>
                          <a:pt x="70" y="18"/>
                        </a:lnTo>
                        <a:lnTo>
                          <a:pt x="74" y="24"/>
                        </a:lnTo>
                        <a:lnTo>
                          <a:pt x="77" y="31"/>
                        </a:lnTo>
                        <a:lnTo>
                          <a:pt x="77" y="39"/>
                        </a:lnTo>
                      </a:path>
                    </a:pathLst>
                  </a:custGeom>
                  <a:noFill/>
                  <a:ln w="1588">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Freeform 51">
                    <a:extLst>
                      <a:ext uri="{FF2B5EF4-FFF2-40B4-BE49-F238E27FC236}">
                        <a16:creationId xmlns:a16="http://schemas.microsoft.com/office/drawing/2014/main" id="{7D20A536-46BA-4ABC-8BF8-D50F579FB15F}"/>
                      </a:ext>
                    </a:extLst>
                  </p:cNvPr>
                  <p:cNvSpPr>
                    <a:spLocks/>
                  </p:cNvSpPr>
                  <p:nvPr/>
                </p:nvSpPr>
                <p:spPr bwMode="auto">
                  <a:xfrm>
                    <a:off x="3035300" y="1743076"/>
                    <a:ext cx="60325" cy="60325"/>
                  </a:xfrm>
                  <a:custGeom>
                    <a:avLst/>
                    <a:gdLst>
                      <a:gd name="T0" fmla="*/ 77 w 77"/>
                      <a:gd name="T1" fmla="*/ 38 h 76"/>
                      <a:gd name="T2" fmla="*/ 77 w 77"/>
                      <a:gd name="T3" fmla="*/ 46 h 76"/>
                      <a:gd name="T4" fmla="*/ 74 w 77"/>
                      <a:gd name="T5" fmla="*/ 52 h 76"/>
                      <a:gd name="T6" fmla="*/ 70 w 77"/>
                      <a:gd name="T7" fmla="*/ 58 h 76"/>
                      <a:gd name="T8" fmla="*/ 66 w 77"/>
                      <a:gd name="T9" fmla="*/ 65 h 76"/>
                      <a:gd name="T10" fmla="*/ 59 w 77"/>
                      <a:gd name="T11" fmla="*/ 70 h 76"/>
                      <a:gd name="T12" fmla="*/ 53 w 77"/>
                      <a:gd name="T13" fmla="*/ 73 h 76"/>
                      <a:gd name="T14" fmla="*/ 47 w 77"/>
                      <a:gd name="T15" fmla="*/ 76 h 76"/>
                      <a:gd name="T16" fmla="*/ 39 w 77"/>
                      <a:gd name="T17" fmla="*/ 76 h 76"/>
                      <a:gd name="T18" fmla="*/ 31 w 77"/>
                      <a:gd name="T19" fmla="*/ 76 h 76"/>
                      <a:gd name="T20" fmla="*/ 24 w 77"/>
                      <a:gd name="T21" fmla="*/ 73 h 76"/>
                      <a:gd name="T22" fmla="*/ 18 w 77"/>
                      <a:gd name="T23" fmla="*/ 70 h 76"/>
                      <a:gd name="T24" fmla="*/ 12 w 77"/>
                      <a:gd name="T25" fmla="*/ 65 h 76"/>
                      <a:gd name="T26" fmla="*/ 7 w 77"/>
                      <a:gd name="T27" fmla="*/ 58 h 76"/>
                      <a:gd name="T28" fmla="*/ 4 w 77"/>
                      <a:gd name="T29" fmla="*/ 52 h 76"/>
                      <a:gd name="T30" fmla="*/ 2 w 77"/>
                      <a:gd name="T31" fmla="*/ 46 h 76"/>
                      <a:gd name="T32" fmla="*/ 0 w 77"/>
                      <a:gd name="T33" fmla="*/ 41 h 76"/>
                      <a:gd name="T34" fmla="*/ 0 w 77"/>
                      <a:gd name="T35" fmla="*/ 38 h 76"/>
                      <a:gd name="T36" fmla="*/ 0 w 77"/>
                      <a:gd name="T37" fmla="*/ 35 h 76"/>
                      <a:gd name="T38" fmla="*/ 2 w 77"/>
                      <a:gd name="T39" fmla="*/ 30 h 76"/>
                      <a:gd name="T40" fmla="*/ 4 w 77"/>
                      <a:gd name="T41" fmla="*/ 23 h 76"/>
                      <a:gd name="T42" fmla="*/ 7 w 77"/>
                      <a:gd name="T43" fmla="*/ 17 h 76"/>
                      <a:gd name="T44" fmla="*/ 12 w 77"/>
                      <a:gd name="T45" fmla="*/ 11 h 76"/>
                      <a:gd name="T46" fmla="*/ 18 w 77"/>
                      <a:gd name="T47" fmla="*/ 6 h 76"/>
                      <a:gd name="T48" fmla="*/ 24 w 77"/>
                      <a:gd name="T49" fmla="*/ 3 h 76"/>
                      <a:gd name="T50" fmla="*/ 31 w 77"/>
                      <a:gd name="T51" fmla="*/ 1 h 76"/>
                      <a:gd name="T52" fmla="*/ 35 w 77"/>
                      <a:gd name="T53" fmla="*/ 0 h 76"/>
                      <a:gd name="T54" fmla="*/ 39 w 77"/>
                      <a:gd name="T55" fmla="*/ 0 h 76"/>
                      <a:gd name="T56" fmla="*/ 42 w 77"/>
                      <a:gd name="T57" fmla="*/ 0 h 76"/>
                      <a:gd name="T58" fmla="*/ 47 w 77"/>
                      <a:gd name="T59" fmla="*/ 1 h 76"/>
                      <a:gd name="T60" fmla="*/ 53 w 77"/>
                      <a:gd name="T61" fmla="*/ 3 h 76"/>
                      <a:gd name="T62" fmla="*/ 59 w 77"/>
                      <a:gd name="T63" fmla="*/ 6 h 76"/>
                      <a:gd name="T64" fmla="*/ 66 w 77"/>
                      <a:gd name="T65" fmla="*/ 11 h 76"/>
                      <a:gd name="T66" fmla="*/ 70 w 77"/>
                      <a:gd name="T67" fmla="*/ 17 h 76"/>
                      <a:gd name="T68" fmla="*/ 74 w 77"/>
                      <a:gd name="T69" fmla="*/ 23 h 76"/>
                      <a:gd name="T70" fmla="*/ 77 w 77"/>
                      <a:gd name="T71" fmla="*/ 30 h 76"/>
                      <a:gd name="T72" fmla="*/ 77 w 77"/>
                      <a:gd name="T73" fmla="*/ 38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7" h="76">
                        <a:moveTo>
                          <a:pt x="77" y="38"/>
                        </a:moveTo>
                        <a:lnTo>
                          <a:pt x="77" y="46"/>
                        </a:lnTo>
                        <a:lnTo>
                          <a:pt x="74" y="52"/>
                        </a:lnTo>
                        <a:lnTo>
                          <a:pt x="70" y="58"/>
                        </a:lnTo>
                        <a:lnTo>
                          <a:pt x="66" y="65"/>
                        </a:lnTo>
                        <a:lnTo>
                          <a:pt x="59" y="70"/>
                        </a:lnTo>
                        <a:lnTo>
                          <a:pt x="53" y="73"/>
                        </a:lnTo>
                        <a:lnTo>
                          <a:pt x="47" y="76"/>
                        </a:lnTo>
                        <a:lnTo>
                          <a:pt x="39" y="76"/>
                        </a:lnTo>
                        <a:lnTo>
                          <a:pt x="31" y="76"/>
                        </a:lnTo>
                        <a:lnTo>
                          <a:pt x="24" y="73"/>
                        </a:lnTo>
                        <a:lnTo>
                          <a:pt x="18" y="70"/>
                        </a:lnTo>
                        <a:lnTo>
                          <a:pt x="12" y="65"/>
                        </a:lnTo>
                        <a:lnTo>
                          <a:pt x="7" y="58"/>
                        </a:lnTo>
                        <a:lnTo>
                          <a:pt x="4" y="52"/>
                        </a:lnTo>
                        <a:lnTo>
                          <a:pt x="2" y="46"/>
                        </a:lnTo>
                        <a:lnTo>
                          <a:pt x="0" y="41"/>
                        </a:lnTo>
                        <a:lnTo>
                          <a:pt x="0" y="38"/>
                        </a:lnTo>
                        <a:lnTo>
                          <a:pt x="0" y="35"/>
                        </a:lnTo>
                        <a:lnTo>
                          <a:pt x="2" y="30"/>
                        </a:lnTo>
                        <a:lnTo>
                          <a:pt x="4" y="23"/>
                        </a:lnTo>
                        <a:lnTo>
                          <a:pt x="7" y="17"/>
                        </a:lnTo>
                        <a:lnTo>
                          <a:pt x="12" y="11"/>
                        </a:lnTo>
                        <a:lnTo>
                          <a:pt x="18" y="6"/>
                        </a:lnTo>
                        <a:lnTo>
                          <a:pt x="24" y="3"/>
                        </a:lnTo>
                        <a:lnTo>
                          <a:pt x="31" y="1"/>
                        </a:lnTo>
                        <a:lnTo>
                          <a:pt x="35" y="0"/>
                        </a:lnTo>
                        <a:lnTo>
                          <a:pt x="39" y="0"/>
                        </a:lnTo>
                        <a:lnTo>
                          <a:pt x="42" y="0"/>
                        </a:lnTo>
                        <a:lnTo>
                          <a:pt x="47" y="1"/>
                        </a:lnTo>
                        <a:lnTo>
                          <a:pt x="53" y="3"/>
                        </a:lnTo>
                        <a:lnTo>
                          <a:pt x="59" y="6"/>
                        </a:lnTo>
                        <a:lnTo>
                          <a:pt x="66" y="11"/>
                        </a:lnTo>
                        <a:lnTo>
                          <a:pt x="70" y="17"/>
                        </a:lnTo>
                        <a:lnTo>
                          <a:pt x="74" y="23"/>
                        </a:lnTo>
                        <a:lnTo>
                          <a:pt x="77" y="30"/>
                        </a:lnTo>
                        <a:lnTo>
                          <a:pt x="77" y="38"/>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52">
                    <a:extLst>
                      <a:ext uri="{FF2B5EF4-FFF2-40B4-BE49-F238E27FC236}">
                        <a16:creationId xmlns:a16="http://schemas.microsoft.com/office/drawing/2014/main" id="{68A309BF-E08D-40DF-A7A6-35BE9C03EA74}"/>
                      </a:ext>
                    </a:extLst>
                  </p:cNvPr>
                  <p:cNvSpPr>
                    <a:spLocks/>
                  </p:cNvSpPr>
                  <p:nvPr/>
                </p:nvSpPr>
                <p:spPr bwMode="auto">
                  <a:xfrm>
                    <a:off x="3035300" y="1743076"/>
                    <a:ext cx="60325" cy="60325"/>
                  </a:xfrm>
                  <a:custGeom>
                    <a:avLst/>
                    <a:gdLst>
                      <a:gd name="T0" fmla="*/ 77 w 77"/>
                      <a:gd name="T1" fmla="*/ 38 h 76"/>
                      <a:gd name="T2" fmla="*/ 77 w 77"/>
                      <a:gd name="T3" fmla="*/ 46 h 76"/>
                      <a:gd name="T4" fmla="*/ 74 w 77"/>
                      <a:gd name="T5" fmla="*/ 52 h 76"/>
                      <a:gd name="T6" fmla="*/ 70 w 77"/>
                      <a:gd name="T7" fmla="*/ 58 h 76"/>
                      <a:gd name="T8" fmla="*/ 66 w 77"/>
                      <a:gd name="T9" fmla="*/ 65 h 76"/>
                      <a:gd name="T10" fmla="*/ 59 w 77"/>
                      <a:gd name="T11" fmla="*/ 70 h 76"/>
                      <a:gd name="T12" fmla="*/ 53 w 77"/>
                      <a:gd name="T13" fmla="*/ 73 h 76"/>
                      <a:gd name="T14" fmla="*/ 47 w 77"/>
                      <a:gd name="T15" fmla="*/ 76 h 76"/>
                      <a:gd name="T16" fmla="*/ 39 w 77"/>
                      <a:gd name="T17" fmla="*/ 76 h 76"/>
                      <a:gd name="T18" fmla="*/ 31 w 77"/>
                      <a:gd name="T19" fmla="*/ 76 h 76"/>
                      <a:gd name="T20" fmla="*/ 24 w 77"/>
                      <a:gd name="T21" fmla="*/ 73 h 76"/>
                      <a:gd name="T22" fmla="*/ 18 w 77"/>
                      <a:gd name="T23" fmla="*/ 70 h 76"/>
                      <a:gd name="T24" fmla="*/ 12 w 77"/>
                      <a:gd name="T25" fmla="*/ 65 h 76"/>
                      <a:gd name="T26" fmla="*/ 7 w 77"/>
                      <a:gd name="T27" fmla="*/ 58 h 76"/>
                      <a:gd name="T28" fmla="*/ 4 w 77"/>
                      <a:gd name="T29" fmla="*/ 52 h 76"/>
                      <a:gd name="T30" fmla="*/ 2 w 77"/>
                      <a:gd name="T31" fmla="*/ 46 h 76"/>
                      <a:gd name="T32" fmla="*/ 0 w 77"/>
                      <a:gd name="T33" fmla="*/ 41 h 76"/>
                      <a:gd name="T34" fmla="*/ 0 w 77"/>
                      <a:gd name="T35" fmla="*/ 38 h 76"/>
                      <a:gd name="T36" fmla="*/ 0 w 77"/>
                      <a:gd name="T37" fmla="*/ 35 h 76"/>
                      <a:gd name="T38" fmla="*/ 2 w 77"/>
                      <a:gd name="T39" fmla="*/ 30 h 76"/>
                      <a:gd name="T40" fmla="*/ 4 w 77"/>
                      <a:gd name="T41" fmla="*/ 23 h 76"/>
                      <a:gd name="T42" fmla="*/ 7 w 77"/>
                      <a:gd name="T43" fmla="*/ 17 h 76"/>
                      <a:gd name="T44" fmla="*/ 12 w 77"/>
                      <a:gd name="T45" fmla="*/ 11 h 76"/>
                      <a:gd name="T46" fmla="*/ 18 w 77"/>
                      <a:gd name="T47" fmla="*/ 6 h 76"/>
                      <a:gd name="T48" fmla="*/ 24 w 77"/>
                      <a:gd name="T49" fmla="*/ 3 h 76"/>
                      <a:gd name="T50" fmla="*/ 31 w 77"/>
                      <a:gd name="T51" fmla="*/ 1 h 76"/>
                      <a:gd name="T52" fmla="*/ 35 w 77"/>
                      <a:gd name="T53" fmla="*/ 0 h 76"/>
                      <a:gd name="T54" fmla="*/ 39 w 77"/>
                      <a:gd name="T55" fmla="*/ 0 h 76"/>
                      <a:gd name="T56" fmla="*/ 42 w 77"/>
                      <a:gd name="T57" fmla="*/ 0 h 76"/>
                      <a:gd name="T58" fmla="*/ 47 w 77"/>
                      <a:gd name="T59" fmla="*/ 1 h 76"/>
                      <a:gd name="T60" fmla="*/ 53 w 77"/>
                      <a:gd name="T61" fmla="*/ 3 h 76"/>
                      <a:gd name="T62" fmla="*/ 59 w 77"/>
                      <a:gd name="T63" fmla="*/ 6 h 76"/>
                      <a:gd name="T64" fmla="*/ 66 w 77"/>
                      <a:gd name="T65" fmla="*/ 11 h 76"/>
                      <a:gd name="T66" fmla="*/ 70 w 77"/>
                      <a:gd name="T67" fmla="*/ 17 h 76"/>
                      <a:gd name="T68" fmla="*/ 74 w 77"/>
                      <a:gd name="T69" fmla="*/ 23 h 76"/>
                      <a:gd name="T70" fmla="*/ 77 w 77"/>
                      <a:gd name="T71" fmla="*/ 30 h 76"/>
                      <a:gd name="T72" fmla="*/ 77 w 77"/>
                      <a:gd name="T73" fmla="*/ 38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7" h="76">
                        <a:moveTo>
                          <a:pt x="77" y="38"/>
                        </a:moveTo>
                        <a:lnTo>
                          <a:pt x="77" y="46"/>
                        </a:lnTo>
                        <a:lnTo>
                          <a:pt x="74" y="52"/>
                        </a:lnTo>
                        <a:lnTo>
                          <a:pt x="70" y="58"/>
                        </a:lnTo>
                        <a:lnTo>
                          <a:pt x="66" y="65"/>
                        </a:lnTo>
                        <a:lnTo>
                          <a:pt x="59" y="70"/>
                        </a:lnTo>
                        <a:lnTo>
                          <a:pt x="53" y="73"/>
                        </a:lnTo>
                        <a:lnTo>
                          <a:pt x="47" y="76"/>
                        </a:lnTo>
                        <a:lnTo>
                          <a:pt x="39" y="76"/>
                        </a:lnTo>
                        <a:lnTo>
                          <a:pt x="31" y="76"/>
                        </a:lnTo>
                        <a:lnTo>
                          <a:pt x="24" y="73"/>
                        </a:lnTo>
                        <a:lnTo>
                          <a:pt x="18" y="70"/>
                        </a:lnTo>
                        <a:lnTo>
                          <a:pt x="12" y="65"/>
                        </a:lnTo>
                        <a:lnTo>
                          <a:pt x="7" y="58"/>
                        </a:lnTo>
                        <a:lnTo>
                          <a:pt x="4" y="52"/>
                        </a:lnTo>
                        <a:lnTo>
                          <a:pt x="2" y="46"/>
                        </a:lnTo>
                        <a:lnTo>
                          <a:pt x="0" y="41"/>
                        </a:lnTo>
                        <a:lnTo>
                          <a:pt x="0" y="38"/>
                        </a:lnTo>
                        <a:lnTo>
                          <a:pt x="0" y="35"/>
                        </a:lnTo>
                        <a:lnTo>
                          <a:pt x="2" y="30"/>
                        </a:lnTo>
                        <a:lnTo>
                          <a:pt x="4" y="23"/>
                        </a:lnTo>
                        <a:lnTo>
                          <a:pt x="7" y="17"/>
                        </a:lnTo>
                        <a:lnTo>
                          <a:pt x="12" y="11"/>
                        </a:lnTo>
                        <a:lnTo>
                          <a:pt x="18" y="6"/>
                        </a:lnTo>
                        <a:lnTo>
                          <a:pt x="24" y="3"/>
                        </a:lnTo>
                        <a:lnTo>
                          <a:pt x="31" y="1"/>
                        </a:lnTo>
                        <a:lnTo>
                          <a:pt x="35" y="0"/>
                        </a:lnTo>
                        <a:lnTo>
                          <a:pt x="39" y="0"/>
                        </a:lnTo>
                        <a:lnTo>
                          <a:pt x="42" y="0"/>
                        </a:lnTo>
                        <a:lnTo>
                          <a:pt x="47" y="1"/>
                        </a:lnTo>
                        <a:lnTo>
                          <a:pt x="53" y="3"/>
                        </a:lnTo>
                        <a:lnTo>
                          <a:pt x="59" y="6"/>
                        </a:lnTo>
                        <a:lnTo>
                          <a:pt x="66" y="11"/>
                        </a:lnTo>
                        <a:lnTo>
                          <a:pt x="70" y="17"/>
                        </a:lnTo>
                        <a:lnTo>
                          <a:pt x="74" y="23"/>
                        </a:lnTo>
                        <a:lnTo>
                          <a:pt x="77" y="30"/>
                        </a:lnTo>
                        <a:lnTo>
                          <a:pt x="77" y="38"/>
                        </a:lnTo>
                      </a:path>
                    </a:pathLst>
                  </a:custGeom>
                  <a:noFill/>
                  <a:ln w="1588">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Freeform 53">
                    <a:extLst>
                      <a:ext uri="{FF2B5EF4-FFF2-40B4-BE49-F238E27FC236}">
                        <a16:creationId xmlns:a16="http://schemas.microsoft.com/office/drawing/2014/main" id="{8C4C2A18-C4A9-4B0D-BB00-ED804993C28B}"/>
                      </a:ext>
                    </a:extLst>
                  </p:cNvPr>
                  <p:cNvSpPr>
                    <a:spLocks/>
                  </p:cNvSpPr>
                  <p:nvPr/>
                </p:nvSpPr>
                <p:spPr bwMode="auto">
                  <a:xfrm>
                    <a:off x="3035300" y="949326"/>
                    <a:ext cx="60325" cy="60325"/>
                  </a:xfrm>
                  <a:custGeom>
                    <a:avLst/>
                    <a:gdLst>
                      <a:gd name="T0" fmla="*/ 77 w 77"/>
                      <a:gd name="T1" fmla="*/ 38 h 76"/>
                      <a:gd name="T2" fmla="*/ 77 w 77"/>
                      <a:gd name="T3" fmla="*/ 46 h 76"/>
                      <a:gd name="T4" fmla="*/ 74 w 77"/>
                      <a:gd name="T5" fmla="*/ 52 h 76"/>
                      <a:gd name="T6" fmla="*/ 70 w 77"/>
                      <a:gd name="T7" fmla="*/ 58 h 76"/>
                      <a:gd name="T8" fmla="*/ 66 w 77"/>
                      <a:gd name="T9" fmla="*/ 65 h 76"/>
                      <a:gd name="T10" fmla="*/ 59 w 77"/>
                      <a:gd name="T11" fmla="*/ 70 h 76"/>
                      <a:gd name="T12" fmla="*/ 53 w 77"/>
                      <a:gd name="T13" fmla="*/ 73 h 76"/>
                      <a:gd name="T14" fmla="*/ 47 w 77"/>
                      <a:gd name="T15" fmla="*/ 76 h 76"/>
                      <a:gd name="T16" fmla="*/ 39 w 77"/>
                      <a:gd name="T17" fmla="*/ 76 h 76"/>
                      <a:gd name="T18" fmla="*/ 31 w 77"/>
                      <a:gd name="T19" fmla="*/ 76 h 76"/>
                      <a:gd name="T20" fmla="*/ 24 w 77"/>
                      <a:gd name="T21" fmla="*/ 73 h 76"/>
                      <a:gd name="T22" fmla="*/ 18 w 77"/>
                      <a:gd name="T23" fmla="*/ 70 h 76"/>
                      <a:gd name="T24" fmla="*/ 12 w 77"/>
                      <a:gd name="T25" fmla="*/ 65 h 76"/>
                      <a:gd name="T26" fmla="*/ 7 w 77"/>
                      <a:gd name="T27" fmla="*/ 58 h 76"/>
                      <a:gd name="T28" fmla="*/ 4 w 77"/>
                      <a:gd name="T29" fmla="*/ 52 h 76"/>
                      <a:gd name="T30" fmla="*/ 2 w 77"/>
                      <a:gd name="T31" fmla="*/ 46 h 76"/>
                      <a:gd name="T32" fmla="*/ 0 w 77"/>
                      <a:gd name="T33" fmla="*/ 41 h 76"/>
                      <a:gd name="T34" fmla="*/ 0 w 77"/>
                      <a:gd name="T35" fmla="*/ 38 h 76"/>
                      <a:gd name="T36" fmla="*/ 0 w 77"/>
                      <a:gd name="T37" fmla="*/ 35 h 76"/>
                      <a:gd name="T38" fmla="*/ 2 w 77"/>
                      <a:gd name="T39" fmla="*/ 30 h 76"/>
                      <a:gd name="T40" fmla="*/ 4 w 77"/>
                      <a:gd name="T41" fmla="*/ 23 h 76"/>
                      <a:gd name="T42" fmla="*/ 7 w 77"/>
                      <a:gd name="T43" fmla="*/ 17 h 76"/>
                      <a:gd name="T44" fmla="*/ 12 w 77"/>
                      <a:gd name="T45" fmla="*/ 11 h 76"/>
                      <a:gd name="T46" fmla="*/ 18 w 77"/>
                      <a:gd name="T47" fmla="*/ 6 h 76"/>
                      <a:gd name="T48" fmla="*/ 24 w 77"/>
                      <a:gd name="T49" fmla="*/ 3 h 76"/>
                      <a:gd name="T50" fmla="*/ 31 w 77"/>
                      <a:gd name="T51" fmla="*/ 1 h 76"/>
                      <a:gd name="T52" fmla="*/ 35 w 77"/>
                      <a:gd name="T53" fmla="*/ 0 h 76"/>
                      <a:gd name="T54" fmla="*/ 39 w 77"/>
                      <a:gd name="T55" fmla="*/ 0 h 76"/>
                      <a:gd name="T56" fmla="*/ 42 w 77"/>
                      <a:gd name="T57" fmla="*/ 0 h 76"/>
                      <a:gd name="T58" fmla="*/ 47 w 77"/>
                      <a:gd name="T59" fmla="*/ 1 h 76"/>
                      <a:gd name="T60" fmla="*/ 53 w 77"/>
                      <a:gd name="T61" fmla="*/ 3 h 76"/>
                      <a:gd name="T62" fmla="*/ 59 w 77"/>
                      <a:gd name="T63" fmla="*/ 6 h 76"/>
                      <a:gd name="T64" fmla="*/ 66 w 77"/>
                      <a:gd name="T65" fmla="*/ 11 h 76"/>
                      <a:gd name="T66" fmla="*/ 70 w 77"/>
                      <a:gd name="T67" fmla="*/ 17 h 76"/>
                      <a:gd name="T68" fmla="*/ 74 w 77"/>
                      <a:gd name="T69" fmla="*/ 23 h 76"/>
                      <a:gd name="T70" fmla="*/ 77 w 77"/>
                      <a:gd name="T71" fmla="*/ 30 h 76"/>
                      <a:gd name="T72" fmla="*/ 77 w 77"/>
                      <a:gd name="T73" fmla="*/ 38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7" h="76">
                        <a:moveTo>
                          <a:pt x="77" y="38"/>
                        </a:moveTo>
                        <a:lnTo>
                          <a:pt x="77" y="46"/>
                        </a:lnTo>
                        <a:lnTo>
                          <a:pt x="74" y="52"/>
                        </a:lnTo>
                        <a:lnTo>
                          <a:pt x="70" y="58"/>
                        </a:lnTo>
                        <a:lnTo>
                          <a:pt x="66" y="65"/>
                        </a:lnTo>
                        <a:lnTo>
                          <a:pt x="59" y="70"/>
                        </a:lnTo>
                        <a:lnTo>
                          <a:pt x="53" y="73"/>
                        </a:lnTo>
                        <a:lnTo>
                          <a:pt x="47" y="76"/>
                        </a:lnTo>
                        <a:lnTo>
                          <a:pt x="39" y="76"/>
                        </a:lnTo>
                        <a:lnTo>
                          <a:pt x="31" y="76"/>
                        </a:lnTo>
                        <a:lnTo>
                          <a:pt x="24" y="73"/>
                        </a:lnTo>
                        <a:lnTo>
                          <a:pt x="18" y="70"/>
                        </a:lnTo>
                        <a:lnTo>
                          <a:pt x="12" y="65"/>
                        </a:lnTo>
                        <a:lnTo>
                          <a:pt x="7" y="58"/>
                        </a:lnTo>
                        <a:lnTo>
                          <a:pt x="4" y="52"/>
                        </a:lnTo>
                        <a:lnTo>
                          <a:pt x="2" y="46"/>
                        </a:lnTo>
                        <a:lnTo>
                          <a:pt x="0" y="41"/>
                        </a:lnTo>
                        <a:lnTo>
                          <a:pt x="0" y="38"/>
                        </a:lnTo>
                        <a:lnTo>
                          <a:pt x="0" y="35"/>
                        </a:lnTo>
                        <a:lnTo>
                          <a:pt x="2" y="30"/>
                        </a:lnTo>
                        <a:lnTo>
                          <a:pt x="4" y="23"/>
                        </a:lnTo>
                        <a:lnTo>
                          <a:pt x="7" y="17"/>
                        </a:lnTo>
                        <a:lnTo>
                          <a:pt x="12" y="11"/>
                        </a:lnTo>
                        <a:lnTo>
                          <a:pt x="18" y="6"/>
                        </a:lnTo>
                        <a:lnTo>
                          <a:pt x="24" y="3"/>
                        </a:lnTo>
                        <a:lnTo>
                          <a:pt x="31" y="1"/>
                        </a:lnTo>
                        <a:lnTo>
                          <a:pt x="35" y="0"/>
                        </a:lnTo>
                        <a:lnTo>
                          <a:pt x="39" y="0"/>
                        </a:lnTo>
                        <a:lnTo>
                          <a:pt x="42" y="0"/>
                        </a:lnTo>
                        <a:lnTo>
                          <a:pt x="47" y="1"/>
                        </a:lnTo>
                        <a:lnTo>
                          <a:pt x="53" y="3"/>
                        </a:lnTo>
                        <a:lnTo>
                          <a:pt x="59" y="6"/>
                        </a:lnTo>
                        <a:lnTo>
                          <a:pt x="66" y="11"/>
                        </a:lnTo>
                        <a:lnTo>
                          <a:pt x="70" y="17"/>
                        </a:lnTo>
                        <a:lnTo>
                          <a:pt x="74" y="23"/>
                        </a:lnTo>
                        <a:lnTo>
                          <a:pt x="77" y="30"/>
                        </a:lnTo>
                        <a:lnTo>
                          <a:pt x="77" y="38"/>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54">
                    <a:extLst>
                      <a:ext uri="{FF2B5EF4-FFF2-40B4-BE49-F238E27FC236}">
                        <a16:creationId xmlns:a16="http://schemas.microsoft.com/office/drawing/2014/main" id="{3C0CD92C-B919-4601-B4FA-3D6AE0CD7542}"/>
                      </a:ext>
                    </a:extLst>
                  </p:cNvPr>
                  <p:cNvSpPr>
                    <a:spLocks/>
                  </p:cNvSpPr>
                  <p:nvPr/>
                </p:nvSpPr>
                <p:spPr bwMode="auto">
                  <a:xfrm>
                    <a:off x="3035300" y="949326"/>
                    <a:ext cx="60325" cy="60325"/>
                  </a:xfrm>
                  <a:custGeom>
                    <a:avLst/>
                    <a:gdLst>
                      <a:gd name="T0" fmla="*/ 77 w 77"/>
                      <a:gd name="T1" fmla="*/ 38 h 76"/>
                      <a:gd name="T2" fmla="*/ 77 w 77"/>
                      <a:gd name="T3" fmla="*/ 46 h 76"/>
                      <a:gd name="T4" fmla="*/ 74 w 77"/>
                      <a:gd name="T5" fmla="*/ 52 h 76"/>
                      <a:gd name="T6" fmla="*/ 70 w 77"/>
                      <a:gd name="T7" fmla="*/ 58 h 76"/>
                      <a:gd name="T8" fmla="*/ 66 w 77"/>
                      <a:gd name="T9" fmla="*/ 65 h 76"/>
                      <a:gd name="T10" fmla="*/ 59 w 77"/>
                      <a:gd name="T11" fmla="*/ 70 h 76"/>
                      <a:gd name="T12" fmla="*/ 53 w 77"/>
                      <a:gd name="T13" fmla="*/ 73 h 76"/>
                      <a:gd name="T14" fmla="*/ 47 w 77"/>
                      <a:gd name="T15" fmla="*/ 76 h 76"/>
                      <a:gd name="T16" fmla="*/ 39 w 77"/>
                      <a:gd name="T17" fmla="*/ 76 h 76"/>
                      <a:gd name="T18" fmla="*/ 31 w 77"/>
                      <a:gd name="T19" fmla="*/ 76 h 76"/>
                      <a:gd name="T20" fmla="*/ 24 w 77"/>
                      <a:gd name="T21" fmla="*/ 73 h 76"/>
                      <a:gd name="T22" fmla="*/ 18 w 77"/>
                      <a:gd name="T23" fmla="*/ 70 h 76"/>
                      <a:gd name="T24" fmla="*/ 12 w 77"/>
                      <a:gd name="T25" fmla="*/ 65 h 76"/>
                      <a:gd name="T26" fmla="*/ 7 w 77"/>
                      <a:gd name="T27" fmla="*/ 58 h 76"/>
                      <a:gd name="T28" fmla="*/ 4 w 77"/>
                      <a:gd name="T29" fmla="*/ 52 h 76"/>
                      <a:gd name="T30" fmla="*/ 2 w 77"/>
                      <a:gd name="T31" fmla="*/ 46 h 76"/>
                      <a:gd name="T32" fmla="*/ 0 w 77"/>
                      <a:gd name="T33" fmla="*/ 41 h 76"/>
                      <a:gd name="T34" fmla="*/ 0 w 77"/>
                      <a:gd name="T35" fmla="*/ 38 h 76"/>
                      <a:gd name="T36" fmla="*/ 0 w 77"/>
                      <a:gd name="T37" fmla="*/ 35 h 76"/>
                      <a:gd name="T38" fmla="*/ 2 w 77"/>
                      <a:gd name="T39" fmla="*/ 30 h 76"/>
                      <a:gd name="T40" fmla="*/ 4 w 77"/>
                      <a:gd name="T41" fmla="*/ 23 h 76"/>
                      <a:gd name="T42" fmla="*/ 7 w 77"/>
                      <a:gd name="T43" fmla="*/ 17 h 76"/>
                      <a:gd name="T44" fmla="*/ 12 w 77"/>
                      <a:gd name="T45" fmla="*/ 11 h 76"/>
                      <a:gd name="T46" fmla="*/ 18 w 77"/>
                      <a:gd name="T47" fmla="*/ 6 h 76"/>
                      <a:gd name="T48" fmla="*/ 24 w 77"/>
                      <a:gd name="T49" fmla="*/ 3 h 76"/>
                      <a:gd name="T50" fmla="*/ 31 w 77"/>
                      <a:gd name="T51" fmla="*/ 1 h 76"/>
                      <a:gd name="T52" fmla="*/ 35 w 77"/>
                      <a:gd name="T53" fmla="*/ 0 h 76"/>
                      <a:gd name="T54" fmla="*/ 39 w 77"/>
                      <a:gd name="T55" fmla="*/ 0 h 76"/>
                      <a:gd name="T56" fmla="*/ 42 w 77"/>
                      <a:gd name="T57" fmla="*/ 0 h 76"/>
                      <a:gd name="T58" fmla="*/ 47 w 77"/>
                      <a:gd name="T59" fmla="*/ 1 h 76"/>
                      <a:gd name="T60" fmla="*/ 53 w 77"/>
                      <a:gd name="T61" fmla="*/ 3 h 76"/>
                      <a:gd name="T62" fmla="*/ 59 w 77"/>
                      <a:gd name="T63" fmla="*/ 6 h 76"/>
                      <a:gd name="T64" fmla="*/ 66 w 77"/>
                      <a:gd name="T65" fmla="*/ 11 h 76"/>
                      <a:gd name="T66" fmla="*/ 70 w 77"/>
                      <a:gd name="T67" fmla="*/ 17 h 76"/>
                      <a:gd name="T68" fmla="*/ 74 w 77"/>
                      <a:gd name="T69" fmla="*/ 23 h 76"/>
                      <a:gd name="T70" fmla="*/ 77 w 77"/>
                      <a:gd name="T71" fmla="*/ 30 h 76"/>
                      <a:gd name="T72" fmla="*/ 77 w 77"/>
                      <a:gd name="T73" fmla="*/ 38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7" h="76">
                        <a:moveTo>
                          <a:pt x="77" y="38"/>
                        </a:moveTo>
                        <a:lnTo>
                          <a:pt x="77" y="46"/>
                        </a:lnTo>
                        <a:lnTo>
                          <a:pt x="74" y="52"/>
                        </a:lnTo>
                        <a:lnTo>
                          <a:pt x="70" y="58"/>
                        </a:lnTo>
                        <a:lnTo>
                          <a:pt x="66" y="65"/>
                        </a:lnTo>
                        <a:lnTo>
                          <a:pt x="59" y="70"/>
                        </a:lnTo>
                        <a:lnTo>
                          <a:pt x="53" y="73"/>
                        </a:lnTo>
                        <a:lnTo>
                          <a:pt x="47" y="76"/>
                        </a:lnTo>
                        <a:lnTo>
                          <a:pt x="39" y="76"/>
                        </a:lnTo>
                        <a:lnTo>
                          <a:pt x="31" y="76"/>
                        </a:lnTo>
                        <a:lnTo>
                          <a:pt x="24" y="73"/>
                        </a:lnTo>
                        <a:lnTo>
                          <a:pt x="18" y="70"/>
                        </a:lnTo>
                        <a:lnTo>
                          <a:pt x="12" y="65"/>
                        </a:lnTo>
                        <a:lnTo>
                          <a:pt x="7" y="58"/>
                        </a:lnTo>
                        <a:lnTo>
                          <a:pt x="4" y="52"/>
                        </a:lnTo>
                        <a:lnTo>
                          <a:pt x="2" y="46"/>
                        </a:lnTo>
                        <a:lnTo>
                          <a:pt x="0" y="41"/>
                        </a:lnTo>
                        <a:lnTo>
                          <a:pt x="0" y="38"/>
                        </a:lnTo>
                        <a:lnTo>
                          <a:pt x="0" y="35"/>
                        </a:lnTo>
                        <a:lnTo>
                          <a:pt x="2" y="30"/>
                        </a:lnTo>
                        <a:lnTo>
                          <a:pt x="4" y="23"/>
                        </a:lnTo>
                        <a:lnTo>
                          <a:pt x="7" y="17"/>
                        </a:lnTo>
                        <a:lnTo>
                          <a:pt x="12" y="11"/>
                        </a:lnTo>
                        <a:lnTo>
                          <a:pt x="18" y="6"/>
                        </a:lnTo>
                        <a:lnTo>
                          <a:pt x="24" y="3"/>
                        </a:lnTo>
                        <a:lnTo>
                          <a:pt x="31" y="1"/>
                        </a:lnTo>
                        <a:lnTo>
                          <a:pt x="35" y="0"/>
                        </a:lnTo>
                        <a:lnTo>
                          <a:pt x="39" y="0"/>
                        </a:lnTo>
                        <a:lnTo>
                          <a:pt x="42" y="0"/>
                        </a:lnTo>
                        <a:lnTo>
                          <a:pt x="47" y="1"/>
                        </a:lnTo>
                        <a:lnTo>
                          <a:pt x="53" y="3"/>
                        </a:lnTo>
                        <a:lnTo>
                          <a:pt x="59" y="6"/>
                        </a:lnTo>
                        <a:lnTo>
                          <a:pt x="66" y="11"/>
                        </a:lnTo>
                        <a:lnTo>
                          <a:pt x="70" y="17"/>
                        </a:lnTo>
                        <a:lnTo>
                          <a:pt x="74" y="23"/>
                        </a:lnTo>
                        <a:lnTo>
                          <a:pt x="77" y="30"/>
                        </a:lnTo>
                        <a:lnTo>
                          <a:pt x="77" y="38"/>
                        </a:lnTo>
                      </a:path>
                    </a:pathLst>
                  </a:custGeom>
                  <a:noFill/>
                  <a:ln w="1588">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Line 55">
                    <a:extLst>
                      <a:ext uri="{FF2B5EF4-FFF2-40B4-BE49-F238E27FC236}">
                        <a16:creationId xmlns:a16="http://schemas.microsoft.com/office/drawing/2014/main" id="{F0561362-D0CA-46C4-987A-9CE95C0C027B}"/>
                      </a:ext>
                    </a:extLst>
                  </p:cNvPr>
                  <p:cNvSpPr>
                    <a:spLocks noChangeShapeType="1"/>
                  </p:cNvSpPr>
                  <p:nvPr/>
                </p:nvSpPr>
                <p:spPr bwMode="auto">
                  <a:xfrm>
                    <a:off x="2309813" y="1398588"/>
                    <a:ext cx="0" cy="74613"/>
                  </a:xfrm>
                  <a:prstGeom prst="line">
                    <a:avLst/>
                  </a:prstGeom>
                  <a:noFill/>
                  <a:ln w="15875">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Line 56">
                    <a:extLst>
                      <a:ext uri="{FF2B5EF4-FFF2-40B4-BE49-F238E27FC236}">
                        <a16:creationId xmlns:a16="http://schemas.microsoft.com/office/drawing/2014/main" id="{77862239-1701-4ED6-8151-25C6A19868BA}"/>
                      </a:ext>
                    </a:extLst>
                  </p:cNvPr>
                  <p:cNvSpPr>
                    <a:spLocks noChangeShapeType="1"/>
                  </p:cNvSpPr>
                  <p:nvPr/>
                </p:nvSpPr>
                <p:spPr bwMode="auto">
                  <a:xfrm>
                    <a:off x="2222500" y="1398588"/>
                    <a:ext cx="173037" cy="0"/>
                  </a:xfrm>
                  <a:prstGeom prst="line">
                    <a:avLst/>
                  </a:prstGeom>
                  <a:noFill/>
                  <a:ln w="15875">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 name="Line 57">
                    <a:extLst>
                      <a:ext uri="{FF2B5EF4-FFF2-40B4-BE49-F238E27FC236}">
                        <a16:creationId xmlns:a16="http://schemas.microsoft.com/office/drawing/2014/main" id="{19B6A532-06F3-49E7-9456-CD78747443BB}"/>
                      </a:ext>
                    </a:extLst>
                  </p:cNvPr>
                  <p:cNvSpPr>
                    <a:spLocks noChangeShapeType="1"/>
                  </p:cNvSpPr>
                  <p:nvPr/>
                </p:nvSpPr>
                <p:spPr bwMode="auto">
                  <a:xfrm>
                    <a:off x="2309813" y="1473201"/>
                    <a:ext cx="0" cy="74613"/>
                  </a:xfrm>
                  <a:prstGeom prst="line">
                    <a:avLst/>
                  </a:prstGeom>
                  <a:noFill/>
                  <a:ln w="15875">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 name="Line 58">
                    <a:extLst>
                      <a:ext uri="{FF2B5EF4-FFF2-40B4-BE49-F238E27FC236}">
                        <a16:creationId xmlns:a16="http://schemas.microsoft.com/office/drawing/2014/main" id="{2DCF1008-A155-4F2D-B11B-D87AB2FEF3A0}"/>
                      </a:ext>
                    </a:extLst>
                  </p:cNvPr>
                  <p:cNvSpPr>
                    <a:spLocks noChangeShapeType="1"/>
                  </p:cNvSpPr>
                  <p:nvPr/>
                </p:nvSpPr>
                <p:spPr bwMode="auto">
                  <a:xfrm>
                    <a:off x="2222500" y="1547813"/>
                    <a:ext cx="173037" cy="0"/>
                  </a:xfrm>
                  <a:prstGeom prst="line">
                    <a:avLst/>
                  </a:prstGeom>
                  <a:noFill/>
                  <a:ln w="15875">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 name="Rectangle 59">
                    <a:extLst>
                      <a:ext uri="{FF2B5EF4-FFF2-40B4-BE49-F238E27FC236}">
                        <a16:creationId xmlns:a16="http://schemas.microsoft.com/office/drawing/2014/main" id="{5A016B50-A8DC-4B16-A846-507142C04B29}"/>
                      </a:ext>
                    </a:extLst>
                  </p:cNvPr>
                  <p:cNvSpPr>
                    <a:spLocks noChangeArrowheads="1"/>
                  </p:cNvSpPr>
                  <p:nvPr/>
                </p:nvSpPr>
                <p:spPr bwMode="auto">
                  <a:xfrm>
                    <a:off x="2233613" y="1239838"/>
                    <a:ext cx="60325" cy="603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Rectangle 60">
                    <a:extLst>
                      <a:ext uri="{FF2B5EF4-FFF2-40B4-BE49-F238E27FC236}">
                        <a16:creationId xmlns:a16="http://schemas.microsoft.com/office/drawing/2014/main" id="{3655C5BF-1529-4642-9E37-4A8170B980FA}"/>
                      </a:ext>
                    </a:extLst>
                  </p:cNvPr>
                  <p:cNvSpPr>
                    <a:spLocks noChangeArrowheads="1"/>
                  </p:cNvSpPr>
                  <p:nvPr/>
                </p:nvSpPr>
                <p:spPr bwMode="auto">
                  <a:xfrm>
                    <a:off x="2233613" y="1239838"/>
                    <a:ext cx="60325" cy="60325"/>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 name="Rectangle 61">
                    <a:extLst>
                      <a:ext uri="{FF2B5EF4-FFF2-40B4-BE49-F238E27FC236}">
                        <a16:creationId xmlns:a16="http://schemas.microsoft.com/office/drawing/2014/main" id="{B9074972-0389-4FD9-9CBE-EC2A7C811195}"/>
                      </a:ext>
                    </a:extLst>
                  </p:cNvPr>
                  <p:cNvSpPr>
                    <a:spLocks noChangeArrowheads="1"/>
                  </p:cNvSpPr>
                  <p:nvPr/>
                </p:nvSpPr>
                <p:spPr bwMode="auto">
                  <a:xfrm>
                    <a:off x="2187575" y="1446213"/>
                    <a:ext cx="60325" cy="603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Rectangle 62">
                    <a:extLst>
                      <a:ext uri="{FF2B5EF4-FFF2-40B4-BE49-F238E27FC236}">
                        <a16:creationId xmlns:a16="http://schemas.microsoft.com/office/drawing/2014/main" id="{3B333078-41EC-4005-A4B2-F9B2695F588C}"/>
                      </a:ext>
                    </a:extLst>
                  </p:cNvPr>
                  <p:cNvSpPr>
                    <a:spLocks noChangeArrowheads="1"/>
                  </p:cNvSpPr>
                  <p:nvPr/>
                </p:nvSpPr>
                <p:spPr bwMode="auto">
                  <a:xfrm>
                    <a:off x="2187575" y="1446213"/>
                    <a:ext cx="60325" cy="60325"/>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 name="Rectangle 63">
                    <a:extLst>
                      <a:ext uri="{FF2B5EF4-FFF2-40B4-BE49-F238E27FC236}">
                        <a16:creationId xmlns:a16="http://schemas.microsoft.com/office/drawing/2014/main" id="{075BDAF3-349B-40ED-9A46-F6CAFB68DD29}"/>
                      </a:ext>
                    </a:extLst>
                  </p:cNvPr>
                  <p:cNvSpPr>
                    <a:spLocks noChangeArrowheads="1"/>
                  </p:cNvSpPr>
                  <p:nvPr/>
                </p:nvSpPr>
                <p:spPr bwMode="auto">
                  <a:xfrm>
                    <a:off x="2324100" y="1166813"/>
                    <a:ext cx="60325" cy="603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Rectangle 64">
                    <a:extLst>
                      <a:ext uri="{FF2B5EF4-FFF2-40B4-BE49-F238E27FC236}">
                        <a16:creationId xmlns:a16="http://schemas.microsoft.com/office/drawing/2014/main" id="{52BFB31E-1CC1-48F2-990C-69F13FD42F40}"/>
                      </a:ext>
                    </a:extLst>
                  </p:cNvPr>
                  <p:cNvSpPr>
                    <a:spLocks noChangeArrowheads="1"/>
                  </p:cNvSpPr>
                  <p:nvPr/>
                </p:nvSpPr>
                <p:spPr bwMode="auto">
                  <a:xfrm>
                    <a:off x="2324100" y="1166813"/>
                    <a:ext cx="60325" cy="60325"/>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 name="Rectangle 65">
                    <a:extLst>
                      <a:ext uri="{FF2B5EF4-FFF2-40B4-BE49-F238E27FC236}">
                        <a16:creationId xmlns:a16="http://schemas.microsoft.com/office/drawing/2014/main" id="{0A34EB15-B238-4CFC-9F3F-E2395E603E42}"/>
                      </a:ext>
                    </a:extLst>
                  </p:cNvPr>
                  <p:cNvSpPr>
                    <a:spLocks noChangeArrowheads="1"/>
                  </p:cNvSpPr>
                  <p:nvPr/>
                </p:nvSpPr>
                <p:spPr bwMode="auto">
                  <a:xfrm>
                    <a:off x="2233613" y="1712913"/>
                    <a:ext cx="60325" cy="603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Rectangle 66">
                    <a:extLst>
                      <a:ext uri="{FF2B5EF4-FFF2-40B4-BE49-F238E27FC236}">
                        <a16:creationId xmlns:a16="http://schemas.microsoft.com/office/drawing/2014/main" id="{5E6C79AB-7F40-461C-94CE-19CED7A8427F}"/>
                      </a:ext>
                    </a:extLst>
                  </p:cNvPr>
                  <p:cNvSpPr>
                    <a:spLocks noChangeArrowheads="1"/>
                  </p:cNvSpPr>
                  <p:nvPr/>
                </p:nvSpPr>
                <p:spPr bwMode="auto">
                  <a:xfrm>
                    <a:off x="2233613" y="1712913"/>
                    <a:ext cx="60325" cy="60325"/>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 name="Rectangle 67">
                    <a:extLst>
                      <a:ext uri="{FF2B5EF4-FFF2-40B4-BE49-F238E27FC236}">
                        <a16:creationId xmlns:a16="http://schemas.microsoft.com/office/drawing/2014/main" id="{D7C64216-850C-4F4C-AAD8-9073356A9F2F}"/>
                      </a:ext>
                    </a:extLst>
                  </p:cNvPr>
                  <p:cNvSpPr>
                    <a:spLocks noChangeArrowheads="1"/>
                  </p:cNvSpPr>
                  <p:nvPr/>
                </p:nvSpPr>
                <p:spPr bwMode="auto">
                  <a:xfrm>
                    <a:off x="2278063" y="1450976"/>
                    <a:ext cx="61912" cy="603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Rectangle 68">
                    <a:extLst>
                      <a:ext uri="{FF2B5EF4-FFF2-40B4-BE49-F238E27FC236}">
                        <a16:creationId xmlns:a16="http://schemas.microsoft.com/office/drawing/2014/main" id="{6F6CA4D8-5901-42F7-AD55-E45E341C026E}"/>
                      </a:ext>
                    </a:extLst>
                  </p:cNvPr>
                  <p:cNvSpPr>
                    <a:spLocks noChangeArrowheads="1"/>
                  </p:cNvSpPr>
                  <p:nvPr/>
                </p:nvSpPr>
                <p:spPr bwMode="auto">
                  <a:xfrm>
                    <a:off x="2278063" y="1450976"/>
                    <a:ext cx="61912" cy="60325"/>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 name="Rectangle 69">
                    <a:extLst>
                      <a:ext uri="{FF2B5EF4-FFF2-40B4-BE49-F238E27FC236}">
                        <a16:creationId xmlns:a16="http://schemas.microsoft.com/office/drawing/2014/main" id="{DE0CA815-7807-4CA5-AD30-F79058DCA301}"/>
                      </a:ext>
                    </a:extLst>
                  </p:cNvPr>
                  <p:cNvSpPr>
                    <a:spLocks noChangeArrowheads="1"/>
                  </p:cNvSpPr>
                  <p:nvPr/>
                </p:nvSpPr>
                <p:spPr bwMode="auto">
                  <a:xfrm>
                    <a:off x="2324100" y="1658938"/>
                    <a:ext cx="60325" cy="603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Rectangle 70">
                    <a:extLst>
                      <a:ext uri="{FF2B5EF4-FFF2-40B4-BE49-F238E27FC236}">
                        <a16:creationId xmlns:a16="http://schemas.microsoft.com/office/drawing/2014/main" id="{01EC65D4-34EE-4C61-A9C3-08F8962033E0}"/>
                      </a:ext>
                    </a:extLst>
                  </p:cNvPr>
                  <p:cNvSpPr>
                    <a:spLocks noChangeArrowheads="1"/>
                  </p:cNvSpPr>
                  <p:nvPr/>
                </p:nvSpPr>
                <p:spPr bwMode="auto">
                  <a:xfrm>
                    <a:off x="2324100" y="1658938"/>
                    <a:ext cx="60325" cy="60325"/>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 name="Rectangle 71">
                    <a:extLst>
                      <a:ext uri="{FF2B5EF4-FFF2-40B4-BE49-F238E27FC236}">
                        <a16:creationId xmlns:a16="http://schemas.microsoft.com/office/drawing/2014/main" id="{053574CB-1D33-4F78-B438-A4E14F592733}"/>
                      </a:ext>
                    </a:extLst>
                  </p:cNvPr>
                  <p:cNvSpPr>
                    <a:spLocks noChangeArrowheads="1"/>
                  </p:cNvSpPr>
                  <p:nvPr/>
                </p:nvSpPr>
                <p:spPr bwMode="auto">
                  <a:xfrm>
                    <a:off x="2370138" y="1427163"/>
                    <a:ext cx="60325" cy="603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Rectangle 72">
                    <a:extLst>
                      <a:ext uri="{FF2B5EF4-FFF2-40B4-BE49-F238E27FC236}">
                        <a16:creationId xmlns:a16="http://schemas.microsoft.com/office/drawing/2014/main" id="{23B52F37-68BC-4973-8E45-445CEE503F6A}"/>
                      </a:ext>
                    </a:extLst>
                  </p:cNvPr>
                  <p:cNvSpPr>
                    <a:spLocks noChangeArrowheads="1"/>
                  </p:cNvSpPr>
                  <p:nvPr/>
                </p:nvSpPr>
                <p:spPr bwMode="auto">
                  <a:xfrm>
                    <a:off x="2370138" y="1427163"/>
                    <a:ext cx="60325" cy="60325"/>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 name="Line 73">
                    <a:extLst>
                      <a:ext uri="{FF2B5EF4-FFF2-40B4-BE49-F238E27FC236}">
                        <a16:creationId xmlns:a16="http://schemas.microsoft.com/office/drawing/2014/main" id="{0B9DC818-C340-4001-A8CC-C0A4393C3427}"/>
                      </a:ext>
                    </a:extLst>
                  </p:cNvPr>
                  <p:cNvSpPr>
                    <a:spLocks noChangeShapeType="1"/>
                  </p:cNvSpPr>
                  <p:nvPr/>
                </p:nvSpPr>
                <p:spPr bwMode="auto">
                  <a:xfrm>
                    <a:off x="3478213" y="1147763"/>
                    <a:ext cx="0" cy="104775"/>
                  </a:xfrm>
                  <a:prstGeom prst="line">
                    <a:avLst/>
                  </a:prstGeom>
                  <a:noFill/>
                  <a:ln w="15875">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Line 74">
                    <a:extLst>
                      <a:ext uri="{FF2B5EF4-FFF2-40B4-BE49-F238E27FC236}">
                        <a16:creationId xmlns:a16="http://schemas.microsoft.com/office/drawing/2014/main" id="{BB753BFA-13EC-47D1-B14B-1ECA330641B4}"/>
                      </a:ext>
                    </a:extLst>
                  </p:cNvPr>
                  <p:cNvSpPr>
                    <a:spLocks noChangeShapeType="1"/>
                  </p:cNvSpPr>
                  <p:nvPr/>
                </p:nvSpPr>
                <p:spPr bwMode="auto">
                  <a:xfrm>
                    <a:off x="3392488" y="1147763"/>
                    <a:ext cx="171450" cy="0"/>
                  </a:xfrm>
                  <a:prstGeom prst="line">
                    <a:avLst/>
                  </a:prstGeom>
                  <a:noFill/>
                  <a:ln w="15875">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Line 75">
                    <a:extLst>
                      <a:ext uri="{FF2B5EF4-FFF2-40B4-BE49-F238E27FC236}">
                        <a16:creationId xmlns:a16="http://schemas.microsoft.com/office/drawing/2014/main" id="{EC5DBAA7-769B-481A-9368-5C8F75F8FA16}"/>
                      </a:ext>
                    </a:extLst>
                  </p:cNvPr>
                  <p:cNvSpPr>
                    <a:spLocks noChangeShapeType="1"/>
                  </p:cNvSpPr>
                  <p:nvPr/>
                </p:nvSpPr>
                <p:spPr bwMode="auto">
                  <a:xfrm>
                    <a:off x="3478213" y="1252538"/>
                    <a:ext cx="0" cy="104775"/>
                  </a:xfrm>
                  <a:prstGeom prst="line">
                    <a:avLst/>
                  </a:prstGeom>
                  <a:noFill/>
                  <a:ln w="15875">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Line 76">
                    <a:extLst>
                      <a:ext uri="{FF2B5EF4-FFF2-40B4-BE49-F238E27FC236}">
                        <a16:creationId xmlns:a16="http://schemas.microsoft.com/office/drawing/2014/main" id="{BD7C6B24-29FC-4EA8-93EA-B29C0C6D17FF}"/>
                      </a:ext>
                    </a:extLst>
                  </p:cNvPr>
                  <p:cNvSpPr>
                    <a:spLocks noChangeShapeType="1"/>
                  </p:cNvSpPr>
                  <p:nvPr/>
                </p:nvSpPr>
                <p:spPr bwMode="auto">
                  <a:xfrm>
                    <a:off x="3392488" y="1357313"/>
                    <a:ext cx="171450" cy="0"/>
                  </a:xfrm>
                  <a:prstGeom prst="line">
                    <a:avLst/>
                  </a:prstGeom>
                  <a:noFill/>
                  <a:ln w="15875">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Rectangle 77">
                    <a:extLst>
                      <a:ext uri="{FF2B5EF4-FFF2-40B4-BE49-F238E27FC236}">
                        <a16:creationId xmlns:a16="http://schemas.microsoft.com/office/drawing/2014/main" id="{6CAA3CFE-72C5-48CE-A949-8C8EC7120794}"/>
                      </a:ext>
                    </a:extLst>
                  </p:cNvPr>
                  <p:cNvSpPr>
                    <a:spLocks noChangeArrowheads="1"/>
                  </p:cNvSpPr>
                  <p:nvPr/>
                </p:nvSpPr>
                <p:spPr bwMode="auto">
                  <a:xfrm>
                    <a:off x="3448050" y="936626"/>
                    <a:ext cx="60325" cy="603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Rectangle 78">
                    <a:extLst>
                      <a:ext uri="{FF2B5EF4-FFF2-40B4-BE49-F238E27FC236}">
                        <a16:creationId xmlns:a16="http://schemas.microsoft.com/office/drawing/2014/main" id="{A2C2EE11-A7F7-4744-AACC-65EB07B24CFF}"/>
                      </a:ext>
                    </a:extLst>
                  </p:cNvPr>
                  <p:cNvSpPr>
                    <a:spLocks noChangeArrowheads="1"/>
                  </p:cNvSpPr>
                  <p:nvPr/>
                </p:nvSpPr>
                <p:spPr bwMode="auto">
                  <a:xfrm>
                    <a:off x="3448050" y="936626"/>
                    <a:ext cx="60325" cy="60325"/>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Rectangle 79">
                    <a:extLst>
                      <a:ext uri="{FF2B5EF4-FFF2-40B4-BE49-F238E27FC236}">
                        <a16:creationId xmlns:a16="http://schemas.microsoft.com/office/drawing/2014/main" id="{519AD19B-FF0F-49D4-B9E2-B88E1423616F}"/>
                      </a:ext>
                    </a:extLst>
                  </p:cNvPr>
                  <p:cNvSpPr>
                    <a:spLocks noChangeArrowheads="1"/>
                  </p:cNvSpPr>
                  <p:nvPr/>
                </p:nvSpPr>
                <p:spPr bwMode="auto">
                  <a:xfrm>
                    <a:off x="3355975" y="1427163"/>
                    <a:ext cx="61912" cy="603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Rectangle 80">
                    <a:extLst>
                      <a:ext uri="{FF2B5EF4-FFF2-40B4-BE49-F238E27FC236}">
                        <a16:creationId xmlns:a16="http://schemas.microsoft.com/office/drawing/2014/main" id="{DF68F647-44C0-4081-B1EC-040D42BA2F74}"/>
                      </a:ext>
                    </a:extLst>
                  </p:cNvPr>
                  <p:cNvSpPr>
                    <a:spLocks noChangeArrowheads="1"/>
                  </p:cNvSpPr>
                  <p:nvPr/>
                </p:nvSpPr>
                <p:spPr bwMode="auto">
                  <a:xfrm>
                    <a:off x="3355975" y="1427163"/>
                    <a:ext cx="61912" cy="60325"/>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Rectangle 81">
                    <a:extLst>
                      <a:ext uri="{FF2B5EF4-FFF2-40B4-BE49-F238E27FC236}">
                        <a16:creationId xmlns:a16="http://schemas.microsoft.com/office/drawing/2014/main" id="{7A77C1F8-2313-41E1-8CC7-88274D2D2289}"/>
                      </a:ext>
                    </a:extLst>
                  </p:cNvPr>
                  <p:cNvSpPr>
                    <a:spLocks noChangeArrowheads="1"/>
                  </p:cNvSpPr>
                  <p:nvPr/>
                </p:nvSpPr>
                <p:spPr bwMode="auto">
                  <a:xfrm>
                    <a:off x="3448050" y="815976"/>
                    <a:ext cx="60325" cy="603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Rectangle 82">
                    <a:extLst>
                      <a:ext uri="{FF2B5EF4-FFF2-40B4-BE49-F238E27FC236}">
                        <a16:creationId xmlns:a16="http://schemas.microsoft.com/office/drawing/2014/main" id="{ADDF0C13-88C0-443E-B7E6-4D23DEC3FE5E}"/>
                      </a:ext>
                    </a:extLst>
                  </p:cNvPr>
                  <p:cNvSpPr>
                    <a:spLocks noChangeArrowheads="1"/>
                  </p:cNvSpPr>
                  <p:nvPr/>
                </p:nvSpPr>
                <p:spPr bwMode="auto">
                  <a:xfrm>
                    <a:off x="3448050" y="815976"/>
                    <a:ext cx="60325" cy="60325"/>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Rectangle 83">
                    <a:extLst>
                      <a:ext uri="{FF2B5EF4-FFF2-40B4-BE49-F238E27FC236}">
                        <a16:creationId xmlns:a16="http://schemas.microsoft.com/office/drawing/2014/main" id="{3ACCB208-A10E-4A3C-AC38-BF0BD1DC1F40}"/>
                      </a:ext>
                    </a:extLst>
                  </p:cNvPr>
                  <p:cNvSpPr>
                    <a:spLocks noChangeArrowheads="1"/>
                  </p:cNvSpPr>
                  <p:nvPr/>
                </p:nvSpPr>
                <p:spPr bwMode="auto">
                  <a:xfrm>
                    <a:off x="3538538" y="1511301"/>
                    <a:ext cx="60325" cy="603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Rectangle 84">
                    <a:extLst>
                      <a:ext uri="{FF2B5EF4-FFF2-40B4-BE49-F238E27FC236}">
                        <a16:creationId xmlns:a16="http://schemas.microsoft.com/office/drawing/2014/main" id="{0DBDF020-F3A7-4098-AB2C-83BE5836AA30}"/>
                      </a:ext>
                    </a:extLst>
                  </p:cNvPr>
                  <p:cNvSpPr>
                    <a:spLocks noChangeArrowheads="1"/>
                  </p:cNvSpPr>
                  <p:nvPr/>
                </p:nvSpPr>
                <p:spPr bwMode="auto">
                  <a:xfrm>
                    <a:off x="3538538" y="1511301"/>
                    <a:ext cx="60325" cy="60325"/>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Rectangle 85">
                    <a:extLst>
                      <a:ext uri="{FF2B5EF4-FFF2-40B4-BE49-F238E27FC236}">
                        <a16:creationId xmlns:a16="http://schemas.microsoft.com/office/drawing/2014/main" id="{E9D57553-3683-440D-B380-353DAB65DE7F}"/>
                      </a:ext>
                    </a:extLst>
                  </p:cNvPr>
                  <p:cNvSpPr>
                    <a:spLocks noChangeArrowheads="1"/>
                  </p:cNvSpPr>
                  <p:nvPr/>
                </p:nvSpPr>
                <p:spPr bwMode="auto">
                  <a:xfrm>
                    <a:off x="3492500" y="1184276"/>
                    <a:ext cx="60325" cy="61913"/>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Rectangle 86">
                    <a:extLst>
                      <a:ext uri="{FF2B5EF4-FFF2-40B4-BE49-F238E27FC236}">
                        <a16:creationId xmlns:a16="http://schemas.microsoft.com/office/drawing/2014/main" id="{737C30E0-1779-48FD-A6F5-99F4BB7001D1}"/>
                      </a:ext>
                    </a:extLst>
                  </p:cNvPr>
                  <p:cNvSpPr>
                    <a:spLocks noChangeArrowheads="1"/>
                  </p:cNvSpPr>
                  <p:nvPr/>
                </p:nvSpPr>
                <p:spPr bwMode="auto">
                  <a:xfrm>
                    <a:off x="3492500" y="1184276"/>
                    <a:ext cx="60325" cy="61913"/>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Rectangle 87">
                    <a:extLst>
                      <a:ext uri="{FF2B5EF4-FFF2-40B4-BE49-F238E27FC236}">
                        <a16:creationId xmlns:a16="http://schemas.microsoft.com/office/drawing/2014/main" id="{E768E2B5-784A-4642-A07B-2FE88D106FBC}"/>
                      </a:ext>
                    </a:extLst>
                  </p:cNvPr>
                  <p:cNvSpPr>
                    <a:spLocks noChangeArrowheads="1"/>
                  </p:cNvSpPr>
                  <p:nvPr/>
                </p:nvSpPr>
                <p:spPr bwMode="auto">
                  <a:xfrm>
                    <a:off x="3448050" y="1517651"/>
                    <a:ext cx="60325" cy="603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Rectangle 88">
                    <a:extLst>
                      <a:ext uri="{FF2B5EF4-FFF2-40B4-BE49-F238E27FC236}">
                        <a16:creationId xmlns:a16="http://schemas.microsoft.com/office/drawing/2014/main" id="{92C2DE8B-31E5-4599-B45B-255FDA27970E}"/>
                      </a:ext>
                    </a:extLst>
                  </p:cNvPr>
                  <p:cNvSpPr>
                    <a:spLocks noChangeArrowheads="1"/>
                  </p:cNvSpPr>
                  <p:nvPr/>
                </p:nvSpPr>
                <p:spPr bwMode="auto">
                  <a:xfrm>
                    <a:off x="3448050" y="1517651"/>
                    <a:ext cx="60325" cy="60325"/>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Rectangle 89">
                    <a:extLst>
                      <a:ext uri="{FF2B5EF4-FFF2-40B4-BE49-F238E27FC236}">
                        <a16:creationId xmlns:a16="http://schemas.microsoft.com/office/drawing/2014/main" id="{A2202647-1BC5-4197-AA32-25FC482A5E22}"/>
                      </a:ext>
                    </a:extLst>
                  </p:cNvPr>
                  <p:cNvSpPr>
                    <a:spLocks noChangeArrowheads="1"/>
                  </p:cNvSpPr>
                  <p:nvPr/>
                </p:nvSpPr>
                <p:spPr bwMode="auto">
                  <a:xfrm>
                    <a:off x="3402013" y="1160463"/>
                    <a:ext cx="60325" cy="603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Rectangle 90">
                    <a:extLst>
                      <a:ext uri="{FF2B5EF4-FFF2-40B4-BE49-F238E27FC236}">
                        <a16:creationId xmlns:a16="http://schemas.microsoft.com/office/drawing/2014/main" id="{92ED39BF-4CD3-4162-8848-9948BA5DEFE1}"/>
                      </a:ext>
                    </a:extLst>
                  </p:cNvPr>
                  <p:cNvSpPr>
                    <a:spLocks noChangeArrowheads="1"/>
                  </p:cNvSpPr>
                  <p:nvPr/>
                </p:nvSpPr>
                <p:spPr bwMode="auto">
                  <a:xfrm>
                    <a:off x="3402013" y="1160463"/>
                    <a:ext cx="60325" cy="60325"/>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sp>
          <p:nvSpPr>
            <p:cNvPr id="12" name="TextBox 11">
              <a:extLst>
                <a:ext uri="{FF2B5EF4-FFF2-40B4-BE49-F238E27FC236}">
                  <a16:creationId xmlns:a16="http://schemas.microsoft.com/office/drawing/2014/main" id="{ED60C553-1AA0-4E4D-AFD6-04BB35D3E787}"/>
                </a:ext>
              </a:extLst>
            </p:cNvPr>
            <p:cNvSpPr txBox="1"/>
            <p:nvPr/>
          </p:nvSpPr>
          <p:spPr>
            <a:xfrm rot="16200000">
              <a:off x="-56363" y="1061566"/>
              <a:ext cx="1114083" cy="232093"/>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Body Weight (g)</a:t>
              </a:r>
            </a:p>
          </p:txBody>
        </p:sp>
      </p:grpSp>
      <p:grpSp>
        <p:nvGrpSpPr>
          <p:cNvPr id="102" name="Group 101">
            <a:extLst>
              <a:ext uri="{FF2B5EF4-FFF2-40B4-BE49-F238E27FC236}">
                <a16:creationId xmlns:a16="http://schemas.microsoft.com/office/drawing/2014/main" id="{864E70C6-E7ED-4FD0-AC1D-838CF5E4D631}"/>
              </a:ext>
            </a:extLst>
          </p:cNvPr>
          <p:cNvGrpSpPr/>
          <p:nvPr/>
        </p:nvGrpSpPr>
        <p:grpSpPr>
          <a:xfrm>
            <a:off x="2135555" y="992421"/>
            <a:ext cx="1665978" cy="1293046"/>
            <a:chOff x="3038445" y="928263"/>
            <a:chExt cx="1626562" cy="1240185"/>
          </a:xfrm>
        </p:grpSpPr>
        <p:grpSp>
          <p:nvGrpSpPr>
            <p:cNvPr id="103" name="Group 102">
              <a:extLst>
                <a:ext uri="{FF2B5EF4-FFF2-40B4-BE49-F238E27FC236}">
                  <a16:creationId xmlns:a16="http://schemas.microsoft.com/office/drawing/2014/main" id="{84271CF8-E9F3-43BF-8C17-BCC39776F481}"/>
                </a:ext>
              </a:extLst>
            </p:cNvPr>
            <p:cNvGrpSpPr/>
            <p:nvPr/>
          </p:nvGrpSpPr>
          <p:grpSpPr>
            <a:xfrm>
              <a:off x="3254371" y="981951"/>
              <a:ext cx="101437" cy="1070820"/>
              <a:chOff x="869070" y="2907453"/>
              <a:chExt cx="122514" cy="1498461"/>
            </a:xfrm>
          </p:grpSpPr>
          <p:sp>
            <p:nvSpPr>
              <p:cNvPr id="189" name="Rectangle 22">
                <a:extLst>
                  <a:ext uri="{FF2B5EF4-FFF2-40B4-BE49-F238E27FC236}">
                    <a16:creationId xmlns:a16="http://schemas.microsoft.com/office/drawing/2014/main" id="{CF51898A-1F54-471A-B454-216703658674}"/>
                  </a:ext>
                </a:extLst>
              </p:cNvPr>
              <p:cNvSpPr>
                <a:spLocks noChangeArrowheads="1"/>
              </p:cNvSpPr>
              <p:nvPr/>
            </p:nvSpPr>
            <p:spPr bwMode="auto">
              <a:xfrm>
                <a:off x="933876" y="4282803"/>
                <a:ext cx="577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i="0" u="none" strike="noStrike" cap="none" normalizeH="0" baseline="0">
                    <a:ln>
                      <a:noFill/>
                    </a:ln>
                    <a:solidFill>
                      <a:srgbClr val="000000"/>
                    </a:solidFill>
                    <a:effectLst/>
                    <a:latin typeface="Arial" panose="020B0604020202020204" pitchFamily="34" charset="0"/>
                  </a:rPr>
                  <a:t>0</a:t>
                </a:r>
                <a:endParaRPr kumimoji="0" lang="en-US" altLang="en-US" sz="800" i="0" u="none" strike="noStrike" cap="none" normalizeH="0" baseline="0">
                  <a:ln>
                    <a:noFill/>
                  </a:ln>
                  <a:solidFill>
                    <a:schemeClr val="tx1"/>
                  </a:solidFill>
                  <a:effectLst/>
                  <a:latin typeface="Arial" panose="020B0604020202020204" pitchFamily="34" charset="0"/>
                </a:endParaRPr>
              </a:p>
            </p:txBody>
          </p:sp>
          <p:sp>
            <p:nvSpPr>
              <p:cNvPr id="190" name="Rectangle 23">
                <a:extLst>
                  <a:ext uri="{FF2B5EF4-FFF2-40B4-BE49-F238E27FC236}">
                    <a16:creationId xmlns:a16="http://schemas.microsoft.com/office/drawing/2014/main" id="{33803DC1-F240-4166-8A77-227A03945B2D}"/>
                  </a:ext>
                </a:extLst>
              </p:cNvPr>
              <p:cNvSpPr>
                <a:spLocks noChangeArrowheads="1"/>
              </p:cNvSpPr>
              <p:nvPr/>
            </p:nvSpPr>
            <p:spPr bwMode="auto">
              <a:xfrm>
                <a:off x="933876" y="3939623"/>
                <a:ext cx="577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i="0" u="none" strike="noStrike" cap="none" normalizeH="0" baseline="0">
                    <a:ln>
                      <a:noFill/>
                    </a:ln>
                    <a:solidFill>
                      <a:srgbClr val="000000"/>
                    </a:solidFill>
                    <a:effectLst/>
                    <a:latin typeface="Arial" panose="020B0604020202020204" pitchFamily="34" charset="0"/>
                  </a:rPr>
                  <a:t>5</a:t>
                </a:r>
                <a:endParaRPr kumimoji="0" lang="en-US" altLang="en-US" sz="800" i="0" u="none" strike="noStrike" cap="none" normalizeH="0" baseline="0">
                  <a:ln>
                    <a:noFill/>
                  </a:ln>
                  <a:solidFill>
                    <a:schemeClr val="tx1"/>
                  </a:solidFill>
                  <a:effectLst/>
                  <a:latin typeface="Arial" panose="020B0604020202020204" pitchFamily="34" charset="0"/>
                </a:endParaRPr>
              </a:p>
            </p:txBody>
          </p:sp>
          <p:sp>
            <p:nvSpPr>
              <p:cNvPr id="191" name="Rectangle 24">
                <a:extLst>
                  <a:ext uri="{FF2B5EF4-FFF2-40B4-BE49-F238E27FC236}">
                    <a16:creationId xmlns:a16="http://schemas.microsoft.com/office/drawing/2014/main" id="{E196703F-3DD8-428C-A55A-C7E7D1EDB823}"/>
                  </a:ext>
                </a:extLst>
              </p:cNvPr>
              <p:cNvSpPr>
                <a:spLocks noChangeArrowheads="1"/>
              </p:cNvSpPr>
              <p:nvPr/>
            </p:nvSpPr>
            <p:spPr bwMode="auto">
              <a:xfrm>
                <a:off x="869070" y="3595128"/>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i="0" u="none" strike="noStrike" cap="none" normalizeH="0" baseline="0">
                    <a:ln>
                      <a:noFill/>
                    </a:ln>
                    <a:solidFill>
                      <a:srgbClr val="000000"/>
                    </a:solidFill>
                    <a:effectLst/>
                    <a:latin typeface="Arial" panose="020B0604020202020204" pitchFamily="34" charset="0"/>
                  </a:rPr>
                  <a:t>10</a:t>
                </a:r>
                <a:endParaRPr kumimoji="0" lang="en-US" altLang="en-US" sz="800" i="0" u="none" strike="noStrike" cap="none" normalizeH="0" baseline="0">
                  <a:ln>
                    <a:noFill/>
                  </a:ln>
                  <a:solidFill>
                    <a:schemeClr val="tx1"/>
                  </a:solidFill>
                  <a:effectLst/>
                  <a:latin typeface="Arial" panose="020B0604020202020204" pitchFamily="34" charset="0"/>
                </a:endParaRPr>
              </a:p>
            </p:txBody>
          </p:sp>
          <p:sp>
            <p:nvSpPr>
              <p:cNvPr id="192" name="Rectangle 25">
                <a:extLst>
                  <a:ext uri="{FF2B5EF4-FFF2-40B4-BE49-F238E27FC236}">
                    <a16:creationId xmlns:a16="http://schemas.microsoft.com/office/drawing/2014/main" id="{709E666E-3240-4D6C-B8D7-BBC293851CA3}"/>
                  </a:ext>
                </a:extLst>
              </p:cNvPr>
              <p:cNvSpPr>
                <a:spLocks noChangeArrowheads="1"/>
              </p:cNvSpPr>
              <p:nvPr/>
            </p:nvSpPr>
            <p:spPr bwMode="auto">
              <a:xfrm>
                <a:off x="869070" y="3250633"/>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i="0" u="none" strike="noStrike" cap="none" normalizeH="0" baseline="0">
                    <a:ln>
                      <a:noFill/>
                    </a:ln>
                    <a:solidFill>
                      <a:srgbClr val="000000"/>
                    </a:solidFill>
                    <a:effectLst/>
                    <a:latin typeface="Arial" panose="020B0604020202020204" pitchFamily="34" charset="0"/>
                  </a:rPr>
                  <a:t>15</a:t>
                </a:r>
                <a:endParaRPr kumimoji="0" lang="en-US" altLang="en-US" sz="800" i="0" u="none" strike="noStrike" cap="none" normalizeH="0" baseline="0">
                  <a:ln>
                    <a:noFill/>
                  </a:ln>
                  <a:solidFill>
                    <a:schemeClr val="tx1"/>
                  </a:solidFill>
                  <a:effectLst/>
                  <a:latin typeface="Arial" panose="020B0604020202020204" pitchFamily="34" charset="0"/>
                </a:endParaRPr>
              </a:p>
            </p:txBody>
          </p:sp>
          <p:sp>
            <p:nvSpPr>
              <p:cNvPr id="193" name="Rectangle 26">
                <a:extLst>
                  <a:ext uri="{FF2B5EF4-FFF2-40B4-BE49-F238E27FC236}">
                    <a16:creationId xmlns:a16="http://schemas.microsoft.com/office/drawing/2014/main" id="{A76AD058-E0ED-4ED0-BD3E-F0CAF8F12A96}"/>
                  </a:ext>
                </a:extLst>
              </p:cNvPr>
              <p:cNvSpPr>
                <a:spLocks noChangeArrowheads="1"/>
              </p:cNvSpPr>
              <p:nvPr/>
            </p:nvSpPr>
            <p:spPr bwMode="auto">
              <a:xfrm>
                <a:off x="869070" y="2907453"/>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i="0" u="none" strike="noStrike" cap="none" normalizeH="0" baseline="0">
                    <a:ln>
                      <a:noFill/>
                    </a:ln>
                    <a:solidFill>
                      <a:srgbClr val="000000"/>
                    </a:solidFill>
                    <a:effectLst/>
                    <a:latin typeface="Arial" panose="020B0604020202020204" pitchFamily="34" charset="0"/>
                  </a:rPr>
                  <a:t>20</a:t>
                </a:r>
                <a:endParaRPr kumimoji="0" lang="en-US" altLang="en-US" sz="800" i="0" u="none" strike="noStrike" cap="none" normalizeH="0" baseline="0">
                  <a:ln>
                    <a:noFill/>
                  </a:ln>
                  <a:solidFill>
                    <a:schemeClr val="tx1"/>
                  </a:solidFill>
                  <a:effectLst/>
                  <a:latin typeface="Arial" panose="020B0604020202020204" pitchFamily="34" charset="0"/>
                </a:endParaRPr>
              </a:p>
            </p:txBody>
          </p:sp>
        </p:grpSp>
        <p:grpSp>
          <p:nvGrpSpPr>
            <p:cNvPr id="104" name="Group 103">
              <a:extLst>
                <a:ext uri="{FF2B5EF4-FFF2-40B4-BE49-F238E27FC236}">
                  <a16:creationId xmlns:a16="http://schemas.microsoft.com/office/drawing/2014/main" id="{CECEF28E-DF92-4A15-AD4C-39CB1B3D297F}"/>
                </a:ext>
              </a:extLst>
            </p:cNvPr>
            <p:cNvGrpSpPr/>
            <p:nvPr/>
          </p:nvGrpSpPr>
          <p:grpSpPr>
            <a:xfrm>
              <a:off x="3386184" y="928263"/>
              <a:ext cx="1278823" cy="1240185"/>
              <a:chOff x="1047645" y="2832324"/>
              <a:chExt cx="2278263" cy="1735464"/>
            </a:xfrm>
          </p:grpSpPr>
          <p:sp>
            <p:nvSpPr>
              <p:cNvPr id="106" name="Rectangle 5">
                <a:extLst>
                  <a:ext uri="{FF2B5EF4-FFF2-40B4-BE49-F238E27FC236}">
                    <a16:creationId xmlns:a16="http://schemas.microsoft.com/office/drawing/2014/main" id="{3F5A4BDE-57A0-4D5D-9511-7C90C6B1CEDB}"/>
                  </a:ext>
                </a:extLst>
              </p:cNvPr>
              <p:cNvSpPr>
                <a:spLocks noChangeArrowheads="1"/>
              </p:cNvSpPr>
              <p:nvPr/>
            </p:nvSpPr>
            <p:spPr bwMode="auto">
              <a:xfrm>
                <a:off x="1237740" y="3802877"/>
                <a:ext cx="321146" cy="5430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 name="Freeform 6">
                <a:extLst>
                  <a:ext uri="{FF2B5EF4-FFF2-40B4-BE49-F238E27FC236}">
                    <a16:creationId xmlns:a16="http://schemas.microsoft.com/office/drawing/2014/main" id="{B15F4CA9-E683-4681-A759-58A6B6132E45}"/>
                  </a:ext>
                </a:extLst>
              </p:cNvPr>
              <p:cNvSpPr>
                <a:spLocks/>
              </p:cNvSpPr>
              <p:nvPr/>
            </p:nvSpPr>
            <p:spPr bwMode="auto">
              <a:xfrm>
                <a:off x="1226219" y="3802877"/>
                <a:ext cx="342747" cy="541725"/>
              </a:xfrm>
              <a:custGeom>
                <a:avLst/>
                <a:gdLst>
                  <a:gd name="T0" fmla="*/ 15 w 474"/>
                  <a:gd name="T1" fmla="*/ 825 h 825"/>
                  <a:gd name="T2" fmla="*/ 15 w 474"/>
                  <a:gd name="T3" fmla="*/ 0 h 825"/>
                  <a:gd name="T4" fmla="*/ 0 w 474"/>
                  <a:gd name="T5" fmla="*/ 0 h 825"/>
                  <a:gd name="T6" fmla="*/ 474 w 474"/>
                  <a:gd name="T7" fmla="*/ 0 h 825"/>
                  <a:gd name="T8" fmla="*/ 459 w 474"/>
                  <a:gd name="T9" fmla="*/ 0 h 825"/>
                  <a:gd name="T10" fmla="*/ 459 w 474"/>
                  <a:gd name="T11" fmla="*/ 825 h 825"/>
                </a:gdLst>
                <a:ahLst/>
                <a:cxnLst>
                  <a:cxn ang="0">
                    <a:pos x="T0" y="T1"/>
                  </a:cxn>
                  <a:cxn ang="0">
                    <a:pos x="T2" y="T3"/>
                  </a:cxn>
                  <a:cxn ang="0">
                    <a:pos x="T4" y="T5"/>
                  </a:cxn>
                  <a:cxn ang="0">
                    <a:pos x="T6" y="T7"/>
                  </a:cxn>
                  <a:cxn ang="0">
                    <a:pos x="T8" y="T9"/>
                  </a:cxn>
                  <a:cxn ang="0">
                    <a:pos x="T10" y="T11"/>
                  </a:cxn>
                </a:cxnLst>
                <a:rect l="0" t="0" r="r" b="b"/>
                <a:pathLst>
                  <a:path w="474" h="825">
                    <a:moveTo>
                      <a:pt x="15" y="825"/>
                    </a:moveTo>
                    <a:lnTo>
                      <a:pt x="15" y="0"/>
                    </a:lnTo>
                    <a:lnTo>
                      <a:pt x="0" y="0"/>
                    </a:lnTo>
                    <a:lnTo>
                      <a:pt x="474" y="0"/>
                    </a:lnTo>
                    <a:lnTo>
                      <a:pt x="459" y="0"/>
                    </a:lnTo>
                    <a:lnTo>
                      <a:pt x="459" y="825"/>
                    </a:lnTo>
                  </a:path>
                </a:pathLst>
              </a:custGeom>
              <a:noFill/>
              <a:ln w="2540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 name="Freeform 7">
                <a:extLst>
                  <a:ext uri="{FF2B5EF4-FFF2-40B4-BE49-F238E27FC236}">
                    <a16:creationId xmlns:a16="http://schemas.microsoft.com/office/drawing/2014/main" id="{A9C5F50C-88DE-4F14-B60B-CC4AEF7353DD}"/>
                  </a:ext>
                </a:extLst>
              </p:cNvPr>
              <p:cNvSpPr>
                <a:spLocks/>
              </p:cNvSpPr>
              <p:nvPr/>
            </p:nvSpPr>
            <p:spPr bwMode="auto">
              <a:xfrm>
                <a:off x="1312626" y="3631944"/>
                <a:ext cx="169934" cy="319512"/>
              </a:xfrm>
              <a:custGeom>
                <a:avLst/>
                <a:gdLst>
                  <a:gd name="T0" fmla="*/ 0 w 238"/>
                  <a:gd name="T1" fmla="*/ 0 h 487"/>
                  <a:gd name="T2" fmla="*/ 238 w 238"/>
                  <a:gd name="T3" fmla="*/ 0 h 487"/>
                  <a:gd name="T4" fmla="*/ 119 w 238"/>
                  <a:gd name="T5" fmla="*/ 0 h 487"/>
                  <a:gd name="T6" fmla="*/ 119 w 238"/>
                  <a:gd name="T7" fmla="*/ 487 h 487"/>
                  <a:gd name="T8" fmla="*/ 0 w 238"/>
                  <a:gd name="T9" fmla="*/ 487 h 487"/>
                  <a:gd name="T10" fmla="*/ 238 w 238"/>
                  <a:gd name="T11" fmla="*/ 487 h 487"/>
                </a:gdLst>
                <a:ahLst/>
                <a:cxnLst>
                  <a:cxn ang="0">
                    <a:pos x="T0" y="T1"/>
                  </a:cxn>
                  <a:cxn ang="0">
                    <a:pos x="T2" y="T3"/>
                  </a:cxn>
                  <a:cxn ang="0">
                    <a:pos x="T4" y="T5"/>
                  </a:cxn>
                  <a:cxn ang="0">
                    <a:pos x="T6" y="T7"/>
                  </a:cxn>
                  <a:cxn ang="0">
                    <a:pos x="T8" y="T9"/>
                  </a:cxn>
                  <a:cxn ang="0">
                    <a:pos x="T10" y="T11"/>
                  </a:cxn>
                </a:cxnLst>
                <a:rect l="0" t="0" r="r" b="b"/>
                <a:pathLst>
                  <a:path w="238" h="487">
                    <a:moveTo>
                      <a:pt x="0" y="0"/>
                    </a:moveTo>
                    <a:lnTo>
                      <a:pt x="238" y="0"/>
                    </a:lnTo>
                    <a:lnTo>
                      <a:pt x="119" y="0"/>
                    </a:lnTo>
                    <a:lnTo>
                      <a:pt x="119" y="487"/>
                    </a:lnTo>
                    <a:lnTo>
                      <a:pt x="0" y="487"/>
                    </a:lnTo>
                    <a:lnTo>
                      <a:pt x="238" y="487"/>
                    </a:lnTo>
                  </a:path>
                </a:pathLst>
              </a:custGeom>
              <a:noFill/>
              <a:ln w="15875">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 name="Rectangle 8">
                <a:extLst>
                  <a:ext uri="{FF2B5EF4-FFF2-40B4-BE49-F238E27FC236}">
                    <a16:creationId xmlns:a16="http://schemas.microsoft.com/office/drawing/2014/main" id="{5DAE55E9-21D7-4CD3-A00A-2F5C08B48ABA}"/>
                  </a:ext>
                </a:extLst>
              </p:cNvPr>
              <p:cNvSpPr>
                <a:spLocks noChangeArrowheads="1"/>
              </p:cNvSpPr>
              <p:nvPr/>
            </p:nvSpPr>
            <p:spPr bwMode="auto">
              <a:xfrm>
                <a:off x="2402793" y="3574090"/>
                <a:ext cx="321146" cy="7718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 name="Freeform 9">
                <a:extLst>
                  <a:ext uri="{FF2B5EF4-FFF2-40B4-BE49-F238E27FC236}">
                    <a16:creationId xmlns:a16="http://schemas.microsoft.com/office/drawing/2014/main" id="{31E5D8AD-FD75-4F4F-A4A4-965B07938A0A}"/>
                  </a:ext>
                </a:extLst>
              </p:cNvPr>
              <p:cNvSpPr>
                <a:spLocks/>
              </p:cNvSpPr>
              <p:nvPr/>
            </p:nvSpPr>
            <p:spPr bwMode="auto">
              <a:xfrm>
                <a:off x="2391272" y="3574090"/>
                <a:ext cx="342747" cy="770512"/>
              </a:xfrm>
              <a:custGeom>
                <a:avLst/>
                <a:gdLst>
                  <a:gd name="T0" fmla="*/ 16 w 475"/>
                  <a:gd name="T1" fmla="*/ 1174 h 1174"/>
                  <a:gd name="T2" fmla="*/ 16 w 475"/>
                  <a:gd name="T3" fmla="*/ 0 h 1174"/>
                  <a:gd name="T4" fmla="*/ 0 w 475"/>
                  <a:gd name="T5" fmla="*/ 0 h 1174"/>
                  <a:gd name="T6" fmla="*/ 475 w 475"/>
                  <a:gd name="T7" fmla="*/ 0 h 1174"/>
                  <a:gd name="T8" fmla="*/ 459 w 475"/>
                  <a:gd name="T9" fmla="*/ 0 h 1174"/>
                  <a:gd name="T10" fmla="*/ 459 w 475"/>
                  <a:gd name="T11" fmla="*/ 1174 h 1174"/>
                </a:gdLst>
                <a:ahLst/>
                <a:cxnLst>
                  <a:cxn ang="0">
                    <a:pos x="T0" y="T1"/>
                  </a:cxn>
                  <a:cxn ang="0">
                    <a:pos x="T2" y="T3"/>
                  </a:cxn>
                  <a:cxn ang="0">
                    <a:pos x="T4" y="T5"/>
                  </a:cxn>
                  <a:cxn ang="0">
                    <a:pos x="T6" y="T7"/>
                  </a:cxn>
                  <a:cxn ang="0">
                    <a:pos x="T8" y="T9"/>
                  </a:cxn>
                  <a:cxn ang="0">
                    <a:pos x="T10" y="T11"/>
                  </a:cxn>
                </a:cxnLst>
                <a:rect l="0" t="0" r="r" b="b"/>
                <a:pathLst>
                  <a:path w="475" h="1174">
                    <a:moveTo>
                      <a:pt x="16" y="1174"/>
                    </a:moveTo>
                    <a:lnTo>
                      <a:pt x="16" y="0"/>
                    </a:lnTo>
                    <a:lnTo>
                      <a:pt x="0" y="0"/>
                    </a:lnTo>
                    <a:lnTo>
                      <a:pt x="475" y="0"/>
                    </a:lnTo>
                    <a:lnTo>
                      <a:pt x="459" y="0"/>
                    </a:lnTo>
                    <a:lnTo>
                      <a:pt x="459" y="1174"/>
                    </a:lnTo>
                  </a:path>
                </a:pathLst>
              </a:custGeom>
              <a:noFill/>
              <a:ln w="2540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 name="Freeform 10">
                <a:extLst>
                  <a:ext uri="{FF2B5EF4-FFF2-40B4-BE49-F238E27FC236}">
                    <a16:creationId xmlns:a16="http://schemas.microsoft.com/office/drawing/2014/main" id="{1064B42F-F019-479C-9731-8184648AA583}"/>
                  </a:ext>
                </a:extLst>
              </p:cNvPr>
              <p:cNvSpPr>
                <a:spLocks/>
              </p:cNvSpPr>
              <p:nvPr/>
            </p:nvSpPr>
            <p:spPr bwMode="auto">
              <a:xfrm>
                <a:off x="2477679" y="3336099"/>
                <a:ext cx="169934" cy="453629"/>
              </a:xfrm>
              <a:custGeom>
                <a:avLst/>
                <a:gdLst>
                  <a:gd name="T0" fmla="*/ 0 w 237"/>
                  <a:gd name="T1" fmla="*/ 0 h 691"/>
                  <a:gd name="T2" fmla="*/ 237 w 237"/>
                  <a:gd name="T3" fmla="*/ 0 h 691"/>
                  <a:gd name="T4" fmla="*/ 119 w 237"/>
                  <a:gd name="T5" fmla="*/ 0 h 691"/>
                  <a:gd name="T6" fmla="*/ 119 w 237"/>
                  <a:gd name="T7" fmla="*/ 691 h 691"/>
                  <a:gd name="T8" fmla="*/ 0 w 237"/>
                  <a:gd name="T9" fmla="*/ 691 h 691"/>
                  <a:gd name="T10" fmla="*/ 237 w 237"/>
                  <a:gd name="T11" fmla="*/ 691 h 691"/>
                </a:gdLst>
                <a:ahLst/>
                <a:cxnLst>
                  <a:cxn ang="0">
                    <a:pos x="T0" y="T1"/>
                  </a:cxn>
                  <a:cxn ang="0">
                    <a:pos x="T2" y="T3"/>
                  </a:cxn>
                  <a:cxn ang="0">
                    <a:pos x="T4" y="T5"/>
                  </a:cxn>
                  <a:cxn ang="0">
                    <a:pos x="T6" y="T7"/>
                  </a:cxn>
                  <a:cxn ang="0">
                    <a:pos x="T8" y="T9"/>
                  </a:cxn>
                  <a:cxn ang="0">
                    <a:pos x="T10" y="T11"/>
                  </a:cxn>
                </a:cxnLst>
                <a:rect l="0" t="0" r="r" b="b"/>
                <a:pathLst>
                  <a:path w="237" h="691">
                    <a:moveTo>
                      <a:pt x="0" y="0"/>
                    </a:moveTo>
                    <a:lnTo>
                      <a:pt x="237" y="0"/>
                    </a:lnTo>
                    <a:lnTo>
                      <a:pt x="119" y="0"/>
                    </a:lnTo>
                    <a:lnTo>
                      <a:pt x="119" y="691"/>
                    </a:lnTo>
                    <a:lnTo>
                      <a:pt x="0" y="691"/>
                    </a:lnTo>
                    <a:lnTo>
                      <a:pt x="237" y="691"/>
                    </a:lnTo>
                  </a:path>
                </a:pathLst>
              </a:custGeom>
              <a:noFill/>
              <a:ln w="15875">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 name="Rectangle 11">
                <a:extLst>
                  <a:ext uri="{FF2B5EF4-FFF2-40B4-BE49-F238E27FC236}">
                    <a16:creationId xmlns:a16="http://schemas.microsoft.com/office/drawing/2014/main" id="{2A5195F0-7288-4539-9099-5B0B724499C6}"/>
                  </a:ext>
                </a:extLst>
              </p:cNvPr>
              <p:cNvSpPr>
                <a:spLocks noChangeArrowheads="1"/>
              </p:cNvSpPr>
              <p:nvPr/>
            </p:nvSpPr>
            <p:spPr bwMode="auto">
              <a:xfrm>
                <a:off x="1649613" y="3837063"/>
                <a:ext cx="321146" cy="50885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 name="Freeform 12">
                <a:extLst>
                  <a:ext uri="{FF2B5EF4-FFF2-40B4-BE49-F238E27FC236}">
                    <a16:creationId xmlns:a16="http://schemas.microsoft.com/office/drawing/2014/main" id="{4707EF45-5B98-4B04-816F-8FD6347E7299}"/>
                  </a:ext>
                </a:extLst>
              </p:cNvPr>
              <p:cNvSpPr>
                <a:spLocks/>
              </p:cNvSpPr>
              <p:nvPr/>
            </p:nvSpPr>
            <p:spPr bwMode="auto">
              <a:xfrm>
                <a:off x="1639532" y="3837063"/>
                <a:ext cx="341307" cy="507538"/>
              </a:xfrm>
              <a:custGeom>
                <a:avLst/>
                <a:gdLst>
                  <a:gd name="T0" fmla="*/ 16 w 475"/>
                  <a:gd name="T1" fmla="*/ 773 h 773"/>
                  <a:gd name="T2" fmla="*/ 16 w 475"/>
                  <a:gd name="T3" fmla="*/ 0 h 773"/>
                  <a:gd name="T4" fmla="*/ 0 w 475"/>
                  <a:gd name="T5" fmla="*/ 0 h 773"/>
                  <a:gd name="T6" fmla="*/ 475 w 475"/>
                  <a:gd name="T7" fmla="*/ 0 h 773"/>
                  <a:gd name="T8" fmla="*/ 459 w 475"/>
                  <a:gd name="T9" fmla="*/ 0 h 773"/>
                  <a:gd name="T10" fmla="*/ 459 w 475"/>
                  <a:gd name="T11" fmla="*/ 773 h 773"/>
                </a:gdLst>
                <a:ahLst/>
                <a:cxnLst>
                  <a:cxn ang="0">
                    <a:pos x="T0" y="T1"/>
                  </a:cxn>
                  <a:cxn ang="0">
                    <a:pos x="T2" y="T3"/>
                  </a:cxn>
                  <a:cxn ang="0">
                    <a:pos x="T4" y="T5"/>
                  </a:cxn>
                  <a:cxn ang="0">
                    <a:pos x="T6" y="T7"/>
                  </a:cxn>
                  <a:cxn ang="0">
                    <a:pos x="T8" y="T9"/>
                  </a:cxn>
                  <a:cxn ang="0">
                    <a:pos x="T10" y="T11"/>
                  </a:cxn>
                </a:cxnLst>
                <a:rect l="0" t="0" r="r" b="b"/>
                <a:pathLst>
                  <a:path w="475" h="773">
                    <a:moveTo>
                      <a:pt x="16" y="773"/>
                    </a:moveTo>
                    <a:lnTo>
                      <a:pt x="16" y="0"/>
                    </a:lnTo>
                    <a:lnTo>
                      <a:pt x="0" y="0"/>
                    </a:lnTo>
                    <a:lnTo>
                      <a:pt x="475" y="0"/>
                    </a:lnTo>
                    <a:lnTo>
                      <a:pt x="459" y="0"/>
                    </a:lnTo>
                    <a:lnTo>
                      <a:pt x="459" y="773"/>
                    </a:lnTo>
                  </a:path>
                </a:pathLst>
              </a:custGeom>
              <a:noFill/>
              <a:ln w="2540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 name="Freeform 13">
                <a:extLst>
                  <a:ext uri="{FF2B5EF4-FFF2-40B4-BE49-F238E27FC236}">
                    <a16:creationId xmlns:a16="http://schemas.microsoft.com/office/drawing/2014/main" id="{5B4DB394-7E15-4DBF-B162-444979777E77}"/>
                  </a:ext>
                </a:extLst>
              </p:cNvPr>
              <p:cNvSpPr>
                <a:spLocks/>
              </p:cNvSpPr>
              <p:nvPr/>
            </p:nvSpPr>
            <p:spPr bwMode="auto">
              <a:xfrm>
                <a:off x="1724499" y="3750282"/>
                <a:ext cx="171374" cy="155154"/>
              </a:xfrm>
              <a:custGeom>
                <a:avLst/>
                <a:gdLst>
                  <a:gd name="T0" fmla="*/ 0 w 237"/>
                  <a:gd name="T1" fmla="*/ 0 h 235"/>
                  <a:gd name="T2" fmla="*/ 237 w 237"/>
                  <a:gd name="T3" fmla="*/ 0 h 235"/>
                  <a:gd name="T4" fmla="*/ 118 w 237"/>
                  <a:gd name="T5" fmla="*/ 0 h 235"/>
                  <a:gd name="T6" fmla="*/ 118 w 237"/>
                  <a:gd name="T7" fmla="*/ 235 h 235"/>
                  <a:gd name="T8" fmla="*/ 0 w 237"/>
                  <a:gd name="T9" fmla="*/ 235 h 235"/>
                  <a:gd name="T10" fmla="*/ 237 w 237"/>
                  <a:gd name="T11" fmla="*/ 235 h 235"/>
                </a:gdLst>
                <a:ahLst/>
                <a:cxnLst>
                  <a:cxn ang="0">
                    <a:pos x="T0" y="T1"/>
                  </a:cxn>
                  <a:cxn ang="0">
                    <a:pos x="T2" y="T3"/>
                  </a:cxn>
                  <a:cxn ang="0">
                    <a:pos x="T4" y="T5"/>
                  </a:cxn>
                  <a:cxn ang="0">
                    <a:pos x="T6" y="T7"/>
                  </a:cxn>
                  <a:cxn ang="0">
                    <a:pos x="T8" y="T9"/>
                  </a:cxn>
                  <a:cxn ang="0">
                    <a:pos x="T10" y="T11"/>
                  </a:cxn>
                </a:cxnLst>
                <a:rect l="0" t="0" r="r" b="b"/>
                <a:pathLst>
                  <a:path w="237" h="235">
                    <a:moveTo>
                      <a:pt x="0" y="0"/>
                    </a:moveTo>
                    <a:lnTo>
                      <a:pt x="237" y="0"/>
                    </a:lnTo>
                    <a:lnTo>
                      <a:pt x="118" y="0"/>
                    </a:lnTo>
                    <a:lnTo>
                      <a:pt x="118" y="235"/>
                    </a:lnTo>
                    <a:lnTo>
                      <a:pt x="0" y="235"/>
                    </a:lnTo>
                    <a:lnTo>
                      <a:pt x="237" y="235"/>
                    </a:lnTo>
                  </a:path>
                </a:pathLst>
              </a:custGeom>
              <a:noFill/>
              <a:ln w="158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 name="Rectangle 14">
                <a:extLst>
                  <a:ext uri="{FF2B5EF4-FFF2-40B4-BE49-F238E27FC236}">
                    <a16:creationId xmlns:a16="http://schemas.microsoft.com/office/drawing/2014/main" id="{AB43166B-6277-4735-A6F5-84F758AB1579}"/>
                  </a:ext>
                </a:extLst>
              </p:cNvPr>
              <p:cNvSpPr>
                <a:spLocks noChangeArrowheads="1"/>
              </p:cNvSpPr>
              <p:nvPr/>
            </p:nvSpPr>
            <p:spPr bwMode="auto">
              <a:xfrm>
                <a:off x="2813226" y="3532014"/>
                <a:ext cx="321146" cy="8139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 name="Freeform 15">
                <a:extLst>
                  <a:ext uri="{FF2B5EF4-FFF2-40B4-BE49-F238E27FC236}">
                    <a16:creationId xmlns:a16="http://schemas.microsoft.com/office/drawing/2014/main" id="{8B9B3DE2-2230-4822-8707-9DD417183277}"/>
                  </a:ext>
                </a:extLst>
              </p:cNvPr>
              <p:cNvSpPr>
                <a:spLocks/>
              </p:cNvSpPr>
              <p:nvPr/>
            </p:nvSpPr>
            <p:spPr bwMode="auto">
              <a:xfrm>
                <a:off x="2803145" y="3532014"/>
                <a:ext cx="341307" cy="812587"/>
              </a:xfrm>
              <a:custGeom>
                <a:avLst/>
                <a:gdLst>
                  <a:gd name="T0" fmla="*/ 16 w 475"/>
                  <a:gd name="T1" fmla="*/ 1237 h 1237"/>
                  <a:gd name="T2" fmla="*/ 16 w 475"/>
                  <a:gd name="T3" fmla="*/ 0 h 1237"/>
                  <a:gd name="T4" fmla="*/ 0 w 475"/>
                  <a:gd name="T5" fmla="*/ 0 h 1237"/>
                  <a:gd name="T6" fmla="*/ 475 w 475"/>
                  <a:gd name="T7" fmla="*/ 0 h 1237"/>
                  <a:gd name="T8" fmla="*/ 459 w 475"/>
                  <a:gd name="T9" fmla="*/ 0 h 1237"/>
                  <a:gd name="T10" fmla="*/ 459 w 475"/>
                  <a:gd name="T11" fmla="*/ 1237 h 1237"/>
                </a:gdLst>
                <a:ahLst/>
                <a:cxnLst>
                  <a:cxn ang="0">
                    <a:pos x="T0" y="T1"/>
                  </a:cxn>
                  <a:cxn ang="0">
                    <a:pos x="T2" y="T3"/>
                  </a:cxn>
                  <a:cxn ang="0">
                    <a:pos x="T4" y="T5"/>
                  </a:cxn>
                  <a:cxn ang="0">
                    <a:pos x="T6" y="T7"/>
                  </a:cxn>
                  <a:cxn ang="0">
                    <a:pos x="T8" y="T9"/>
                  </a:cxn>
                  <a:cxn ang="0">
                    <a:pos x="T10" y="T11"/>
                  </a:cxn>
                </a:cxnLst>
                <a:rect l="0" t="0" r="r" b="b"/>
                <a:pathLst>
                  <a:path w="475" h="1237">
                    <a:moveTo>
                      <a:pt x="16" y="1237"/>
                    </a:moveTo>
                    <a:lnTo>
                      <a:pt x="16" y="0"/>
                    </a:lnTo>
                    <a:lnTo>
                      <a:pt x="0" y="0"/>
                    </a:lnTo>
                    <a:lnTo>
                      <a:pt x="475" y="0"/>
                    </a:lnTo>
                    <a:lnTo>
                      <a:pt x="459" y="0"/>
                    </a:lnTo>
                    <a:lnTo>
                      <a:pt x="459" y="1237"/>
                    </a:lnTo>
                  </a:path>
                </a:pathLst>
              </a:custGeom>
              <a:noFill/>
              <a:ln w="2540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 name="Freeform 16">
                <a:extLst>
                  <a:ext uri="{FF2B5EF4-FFF2-40B4-BE49-F238E27FC236}">
                    <a16:creationId xmlns:a16="http://schemas.microsoft.com/office/drawing/2014/main" id="{343EB708-3146-4FA2-B585-D14FF70F5269}"/>
                  </a:ext>
                </a:extLst>
              </p:cNvPr>
              <p:cNvSpPr>
                <a:spLocks/>
              </p:cNvSpPr>
              <p:nvPr/>
            </p:nvSpPr>
            <p:spPr bwMode="auto">
              <a:xfrm>
                <a:off x="2888112" y="3412362"/>
                <a:ext cx="171374" cy="218268"/>
              </a:xfrm>
              <a:custGeom>
                <a:avLst/>
                <a:gdLst>
                  <a:gd name="T0" fmla="*/ 0 w 237"/>
                  <a:gd name="T1" fmla="*/ 0 h 333"/>
                  <a:gd name="T2" fmla="*/ 237 w 237"/>
                  <a:gd name="T3" fmla="*/ 0 h 333"/>
                  <a:gd name="T4" fmla="*/ 119 w 237"/>
                  <a:gd name="T5" fmla="*/ 0 h 333"/>
                  <a:gd name="T6" fmla="*/ 119 w 237"/>
                  <a:gd name="T7" fmla="*/ 333 h 333"/>
                  <a:gd name="T8" fmla="*/ 0 w 237"/>
                  <a:gd name="T9" fmla="*/ 333 h 333"/>
                  <a:gd name="T10" fmla="*/ 237 w 237"/>
                  <a:gd name="T11" fmla="*/ 333 h 333"/>
                </a:gdLst>
                <a:ahLst/>
                <a:cxnLst>
                  <a:cxn ang="0">
                    <a:pos x="T0" y="T1"/>
                  </a:cxn>
                  <a:cxn ang="0">
                    <a:pos x="T2" y="T3"/>
                  </a:cxn>
                  <a:cxn ang="0">
                    <a:pos x="T4" y="T5"/>
                  </a:cxn>
                  <a:cxn ang="0">
                    <a:pos x="T6" y="T7"/>
                  </a:cxn>
                  <a:cxn ang="0">
                    <a:pos x="T8" y="T9"/>
                  </a:cxn>
                  <a:cxn ang="0">
                    <a:pos x="T10" y="T11"/>
                  </a:cxn>
                </a:cxnLst>
                <a:rect l="0" t="0" r="r" b="b"/>
                <a:pathLst>
                  <a:path w="237" h="333">
                    <a:moveTo>
                      <a:pt x="0" y="0"/>
                    </a:moveTo>
                    <a:lnTo>
                      <a:pt x="237" y="0"/>
                    </a:lnTo>
                    <a:lnTo>
                      <a:pt x="119" y="0"/>
                    </a:lnTo>
                    <a:lnTo>
                      <a:pt x="119" y="333"/>
                    </a:lnTo>
                    <a:lnTo>
                      <a:pt x="0" y="333"/>
                    </a:lnTo>
                    <a:lnTo>
                      <a:pt x="237" y="333"/>
                    </a:lnTo>
                  </a:path>
                </a:pathLst>
              </a:custGeom>
              <a:noFill/>
              <a:ln w="158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 name="Rectangle 17">
                <a:extLst>
                  <a:ext uri="{FF2B5EF4-FFF2-40B4-BE49-F238E27FC236}">
                    <a16:creationId xmlns:a16="http://schemas.microsoft.com/office/drawing/2014/main" id="{72D6869D-FEA8-4BAB-B6D1-7059E523FAAE}"/>
                  </a:ext>
                </a:extLst>
              </p:cNvPr>
              <p:cNvSpPr>
                <a:spLocks noChangeArrowheads="1"/>
              </p:cNvSpPr>
              <p:nvPr/>
            </p:nvSpPr>
            <p:spPr bwMode="auto">
              <a:xfrm>
                <a:off x="1274526" y="4398510"/>
                <a:ext cx="354265" cy="169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i="0" u="none" strike="noStrike" cap="none" normalizeH="0" baseline="0" dirty="0">
                    <a:ln>
                      <a:noFill/>
                    </a:ln>
                    <a:solidFill>
                      <a:srgbClr val="000000"/>
                    </a:solidFill>
                    <a:effectLst/>
                    <a:latin typeface="Arial" panose="020B0604020202020204" pitchFamily="34" charset="0"/>
                  </a:rPr>
                  <a:t>Basal</a:t>
                </a:r>
                <a:endParaRPr kumimoji="0" lang="en-US" altLang="en-US" sz="1800" i="0" u="none" strike="noStrike" cap="none" normalizeH="0" baseline="0" dirty="0">
                  <a:ln>
                    <a:noFill/>
                  </a:ln>
                  <a:solidFill>
                    <a:schemeClr val="tx1"/>
                  </a:solidFill>
                  <a:effectLst/>
                  <a:latin typeface="Arial" panose="020B0604020202020204" pitchFamily="34" charset="0"/>
                </a:endParaRPr>
              </a:p>
            </p:txBody>
          </p:sp>
          <p:sp>
            <p:nvSpPr>
              <p:cNvPr id="119" name="Rectangle 18">
                <a:extLst>
                  <a:ext uri="{FF2B5EF4-FFF2-40B4-BE49-F238E27FC236}">
                    <a16:creationId xmlns:a16="http://schemas.microsoft.com/office/drawing/2014/main" id="{155A6EFB-13ED-4B87-B627-09E1FC59ABD5}"/>
                  </a:ext>
                </a:extLst>
              </p:cNvPr>
              <p:cNvSpPr>
                <a:spLocks noChangeArrowheads="1"/>
              </p:cNvSpPr>
              <p:nvPr/>
            </p:nvSpPr>
            <p:spPr bwMode="auto">
              <a:xfrm>
                <a:off x="2293245" y="4398511"/>
                <a:ext cx="51777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i="0" u="none" strike="noStrike" cap="none" normalizeH="0" baseline="0" dirty="0">
                    <a:ln>
                      <a:noFill/>
                    </a:ln>
                    <a:solidFill>
                      <a:srgbClr val="000000"/>
                    </a:solidFill>
                    <a:effectLst/>
                    <a:latin typeface="Arial" panose="020B0604020202020204" pitchFamily="34" charset="0"/>
                  </a:rPr>
                  <a:t>4 weeks</a:t>
                </a:r>
                <a:endParaRPr kumimoji="0" lang="en-US" altLang="en-US" sz="1800" i="0" u="none" strike="noStrike" cap="none" normalizeH="0" baseline="0" dirty="0">
                  <a:ln>
                    <a:noFill/>
                  </a:ln>
                  <a:solidFill>
                    <a:schemeClr val="tx1"/>
                  </a:solidFill>
                  <a:effectLst/>
                  <a:latin typeface="Arial" panose="020B0604020202020204" pitchFamily="34" charset="0"/>
                </a:endParaRPr>
              </a:p>
            </p:txBody>
          </p:sp>
          <p:sp>
            <p:nvSpPr>
              <p:cNvPr id="120" name="Line 19">
                <a:extLst>
                  <a:ext uri="{FF2B5EF4-FFF2-40B4-BE49-F238E27FC236}">
                    <a16:creationId xmlns:a16="http://schemas.microsoft.com/office/drawing/2014/main" id="{A41367DE-B2F6-4B32-BF8D-464DE8356CB0}"/>
                  </a:ext>
                </a:extLst>
              </p:cNvPr>
              <p:cNvSpPr>
                <a:spLocks noChangeShapeType="1"/>
              </p:cNvSpPr>
              <p:nvPr/>
            </p:nvSpPr>
            <p:spPr bwMode="auto">
              <a:xfrm>
                <a:off x="1047645" y="4344602"/>
                <a:ext cx="2278263" cy="0"/>
              </a:xfrm>
              <a:prstGeom prst="line">
                <a:avLst/>
              </a:prstGeom>
              <a:noFill/>
              <a:ln w="158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 name="Line 20">
                <a:extLst>
                  <a:ext uri="{FF2B5EF4-FFF2-40B4-BE49-F238E27FC236}">
                    <a16:creationId xmlns:a16="http://schemas.microsoft.com/office/drawing/2014/main" id="{DBAC4F66-8CAC-4B5D-97C7-4EF856896A9D}"/>
                  </a:ext>
                </a:extLst>
              </p:cNvPr>
              <p:cNvSpPr>
                <a:spLocks noChangeShapeType="1"/>
              </p:cNvSpPr>
              <p:nvPr/>
            </p:nvSpPr>
            <p:spPr bwMode="auto">
              <a:xfrm flipV="1">
                <a:off x="1603529" y="4344602"/>
                <a:ext cx="0" cy="39446"/>
              </a:xfrm>
              <a:prstGeom prst="line">
                <a:avLst/>
              </a:prstGeom>
              <a:noFill/>
              <a:ln w="158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 name="Line 21">
                <a:extLst>
                  <a:ext uri="{FF2B5EF4-FFF2-40B4-BE49-F238E27FC236}">
                    <a16:creationId xmlns:a16="http://schemas.microsoft.com/office/drawing/2014/main" id="{097D12EF-D2DC-4847-849B-8E0F92F43767}"/>
                  </a:ext>
                </a:extLst>
              </p:cNvPr>
              <p:cNvSpPr>
                <a:spLocks noChangeShapeType="1"/>
              </p:cNvSpPr>
              <p:nvPr/>
            </p:nvSpPr>
            <p:spPr bwMode="auto">
              <a:xfrm flipV="1">
                <a:off x="2768583" y="4344602"/>
                <a:ext cx="0" cy="39446"/>
              </a:xfrm>
              <a:prstGeom prst="line">
                <a:avLst/>
              </a:prstGeom>
              <a:noFill/>
              <a:ln w="158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23" name="Group 122">
                <a:extLst>
                  <a:ext uri="{FF2B5EF4-FFF2-40B4-BE49-F238E27FC236}">
                    <a16:creationId xmlns:a16="http://schemas.microsoft.com/office/drawing/2014/main" id="{2015D2F3-C625-4BED-B7C5-977D511FAC5B}"/>
                  </a:ext>
                </a:extLst>
              </p:cNvPr>
              <p:cNvGrpSpPr/>
              <p:nvPr/>
            </p:nvGrpSpPr>
            <p:grpSpPr>
              <a:xfrm>
                <a:off x="1055417" y="2962677"/>
                <a:ext cx="43203" cy="1389814"/>
                <a:chOff x="1055417" y="2962677"/>
                <a:chExt cx="43203" cy="1389814"/>
              </a:xfrm>
            </p:grpSpPr>
            <p:sp>
              <p:nvSpPr>
                <p:cNvPr id="183" name="Line 27">
                  <a:extLst>
                    <a:ext uri="{FF2B5EF4-FFF2-40B4-BE49-F238E27FC236}">
                      <a16:creationId xmlns:a16="http://schemas.microsoft.com/office/drawing/2014/main" id="{81C466A1-8B82-46E0-A13E-0898B800BD5B}"/>
                    </a:ext>
                  </a:extLst>
                </p:cNvPr>
                <p:cNvSpPr>
                  <a:spLocks noChangeShapeType="1"/>
                </p:cNvSpPr>
                <p:nvPr/>
              </p:nvSpPr>
              <p:spPr bwMode="auto">
                <a:xfrm flipV="1">
                  <a:off x="1098620" y="2962677"/>
                  <a:ext cx="0" cy="1389814"/>
                </a:xfrm>
                <a:prstGeom prst="line">
                  <a:avLst/>
                </a:prstGeom>
                <a:noFill/>
                <a:ln w="158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4" name="Line 28">
                  <a:extLst>
                    <a:ext uri="{FF2B5EF4-FFF2-40B4-BE49-F238E27FC236}">
                      <a16:creationId xmlns:a16="http://schemas.microsoft.com/office/drawing/2014/main" id="{B2550BD6-440A-49B3-90C2-E98229F2C6C9}"/>
                    </a:ext>
                  </a:extLst>
                </p:cNvPr>
                <p:cNvSpPr>
                  <a:spLocks noChangeShapeType="1"/>
                </p:cNvSpPr>
                <p:nvPr/>
              </p:nvSpPr>
              <p:spPr bwMode="auto">
                <a:xfrm flipH="1">
                  <a:off x="1055417" y="4344602"/>
                  <a:ext cx="43203" cy="0"/>
                </a:xfrm>
                <a:prstGeom prst="line">
                  <a:avLst/>
                </a:prstGeom>
                <a:noFill/>
                <a:ln w="158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5" name="Line 29">
                  <a:extLst>
                    <a:ext uri="{FF2B5EF4-FFF2-40B4-BE49-F238E27FC236}">
                      <a16:creationId xmlns:a16="http://schemas.microsoft.com/office/drawing/2014/main" id="{BEDC3271-0D2D-4939-A6C6-F1A66A97C151}"/>
                    </a:ext>
                  </a:extLst>
                </p:cNvPr>
                <p:cNvSpPr>
                  <a:spLocks noChangeShapeType="1"/>
                </p:cNvSpPr>
                <p:nvPr/>
              </p:nvSpPr>
              <p:spPr bwMode="auto">
                <a:xfrm flipH="1">
                  <a:off x="1055417" y="4001422"/>
                  <a:ext cx="43203" cy="0"/>
                </a:xfrm>
                <a:prstGeom prst="line">
                  <a:avLst/>
                </a:prstGeom>
                <a:noFill/>
                <a:ln w="158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6" name="Line 30">
                  <a:extLst>
                    <a:ext uri="{FF2B5EF4-FFF2-40B4-BE49-F238E27FC236}">
                      <a16:creationId xmlns:a16="http://schemas.microsoft.com/office/drawing/2014/main" id="{E85983D2-687B-4DD2-A680-22A2F7EE3FB8}"/>
                    </a:ext>
                  </a:extLst>
                </p:cNvPr>
                <p:cNvSpPr>
                  <a:spLocks noChangeShapeType="1"/>
                </p:cNvSpPr>
                <p:nvPr/>
              </p:nvSpPr>
              <p:spPr bwMode="auto">
                <a:xfrm flipH="1">
                  <a:off x="1055417" y="3656927"/>
                  <a:ext cx="43203" cy="0"/>
                </a:xfrm>
                <a:prstGeom prst="line">
                  <a:avLst/>
                </a:prstGeom>
                <a:noFill/>
                <a:ln w="158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7" name="Line 31">
                  <a:extLst>
                    <a:ext uri="{FF2B5EF4-FFF2-40B4-BE49-F238E27FC236}">
                      <a16:creationId xmlns:a16="http://schemas.microsoft.com/office/drawing/2014/main" id="{E01D4EC3-D144-46FE-BC34-E3E0D8950C31}"/>
                    </a:ext>
                  </a:extLst>
                </p:cNvPr>
                <p:cNvSpPr>
                  <a:spLocks noChangeShapeType="1"/>
                </p:cNvSpPr>
                <p:nvPr/>
              </p:nvSpPr>
              <p:spPr bwMode="auto">
                <a:xfrm flipH="1">
                  <a:off x="1055417" y="3313747"/>
                  <a:ext cx="43203" cy="0"/>
                </a:xfrm>
                <a:prstGeom prst="line">
                  <a:avLst/>
                </a:prstGeom>
                <a:noFill/>
                <a:ln w="158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8" name="Line 32">
                  <a:extLst>
                    <a:ext uri="{FF2B5EF4-FFF2-40B4-BE49-F238E27FC236}">
                      <a16:creationId xmlns:a16="http://schemas.microsoft.com/office/drawing/2014/main" id="{2171AF17-7031-4010-BD33-859703ABC0E0}"/>
                    </a:ext>
                  </a:extLst>
                </p:cNvPr>
                <p:cNvSpPr>
                  <a:spLocks noChangeShapeType="1"/>
                </p:cNvSpPr>
                <p:nvPr/>
              </p:nvSpPr>
              <p:spPr bwMode="auto">
                <a:xfrm flipH="1">
                  <a:off x="1055417" y="2969252"/>
                  <a:ext cx="43203" cy="0"/>
                </a:xfrm>
                <a:prstGeom prst="line">
                  <a:avLst/>
                </a:prstGeom>
                <a:noFill/>
                <a:ln w="158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24" name="Line 33">
                <a:extLst>
                  <a:ext uri="{FF2B5EF4-FFF2-40B4-BE49-F238E27FC236}">
                    <a16:creationId xmlns:a16="http://schemas.microsoft.com/office/drawing/2014/main" id="{E5B81F20-CF1D-43EE-A390-81A990040DAB}"/>
                  </a:ext>
                </a:extLst>
              </p:cNvPr>
              <p:cNvSpPr>
                <a:spLocks noChangeShapeType="1"/>
              </p:cNvSpPr>
              <p:nvPr/>
            </p:nvSpPr>
            <p:spPr bwMode="auto">
              <a:xfrm>
                <a:off x="1397593" y="3631944"/>
                <a:ext cx="0" cy="160414"/>
              </a:xfrm>
              <a:prstGeom prst="line">
                <a:avLst/>
              </a:prstGeom>
              <a:noFill/>
              <a:ln w="15875">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 name="Line 34">
                <a:extLst>
                  <a:ext uri="{FF2B5EF4-FFF2-40B4-BE49-F238E27FC236}">
                    <a16:creationId xmlns:a16="http://schemas.microsoft.com/office/drawing/2014/main" id="{1FFA2754-68FE-417E-A8FE-14E499E8E8C2}"/>
                  </a:ext>
                </a:extLst>
              </p:cNvPr>
              <p:cNvSpPr>
                <a:spLocks noChangeShapeType="1"/>
              </p:cNvSpPr>
              <p:nvPr/>
            </p:nvSpPr>
            <p:spPr bwMode="auto">
              <a:xfrm>
                <a:off x="1312626" y="3631944"/>
                <a:ext cx="169934" cy="0"/>
              </a:xfrm>
              <a:prstGeom prst="line">
                <a:avLst/>
              </a:prstGeom>
              <a:noFill/>
              <a:ln w="15875">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 name="Line 35">
                <a:extLst>
                  <a:ext uri="{FF2B5EF4-FFF2-40B4-BE49-F238E27FC236}">
                    <a16:creationId xmlns:a16="http://schemas.microsoft.com/office/drawing/2014/main" id="{20BADBD7-61F9-4DEC-BCD7-D3DE90CA8759}"/>
                  </a:ext>
                </a:extLst>
              </p:cNvPr>
              <p:cNvSpPr>
                <a:spLocks noChangeShapeType="1"/>
              </p:cNvSpPr>
              <p:nvPr/>
            </p:nvSpPr>
            <p:spPr bwMode="auto">
              <a:xfrm>
                <a:off x="1397593" y="3792358"/>
                <a:ext cx="0" cy="159099"/>
              </a:xfrm>
              <a:prstGeom prst="line">
                <a:avLst/>
              </a:prstGeom>
              <a:noFill/>
              <a:ln w="15875">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 name="Line 36">
                <a:extLst>
                  <a:ext uri="{FF2B5EF4-FFF2-40B4-BE49-F238E27FC236}">
                    <a16:creationId xmlns:a16="http://schemas.microsoft.com/office/drawing/2014/main" id="{B4789624-1B21-4287-A40E-377A634D1886}"/>
                  </a:ext>
                </a:extLst>
              </p:cNvPr>
              <p:cNvSpPr>
                <a:spLocks noChangeShapeType="1"/>
              </p:cNvSpPr>
              <p:nvPr/>
            </p:nvSpPr>
            <p:spPr bwMode="auto">
              <a:xfrm>
                <a:off x="1312626" y="3951457"/>
                <a:ext cx="169934" cy="0"/>
              </a:xfrm>
              <a:prstGeom prst="line">
                <a:avLst/>
              </a:prstGeom>
              <a:noFill/>
              <a:ln w="15875">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 name="Freeform 37">
                <a:extLst>
                  <a:ext uri="{FF2B5EF4-FFF2-40B4-BE49-F238E27FC236}">
                    <a16:creationId xmlns:a16="http://schemas.microsoft.com/office/drawing/2014/main" id="{A15BA801-9F39-4F41-AA17-813519439673}"/>
                  </a:ext>
                </a:extLst>
              </p:cNvPr>
              <p:cNvSpPr>
                <a:spLocks/>
              </p:cNvSpPr>
              <p:nvPr/>
            </p:nvSpPr>
            <p:spPr bwMode="auto">
              <a:xfrm>
                <a:off x="1367350" y="3482050"/>
                <a:ext cx="60485" cy="55224"/>
              </a:xfrm>
              <a:custGeom>
                <a:avLst/>
                <a:gdLst>
                  <a:gd name="T0" fmla="*/ 84 w 84"/>
                  <a:gd name="T1" fmla="*/ 41 h 83"/>
                  <a:gd name="T2" fmla="*/ 84 w 84"/>
                  <a:gd name="T3" fmla="*/ 50 h 83"/>
                  <a:gd name="T4" fmla="*/ 80 w 84"/>
                  <a:gd name="T5" fmla="*/ 57 h 83"/>
                  <a:gd name="T6" fmla="*/ 77 w 84"/>
                  <a:gd name="T7" fmla="*/ 64 h 83"/>
                  <a:gd name="T8" fmla="*/ 72 w 84"/>
                  <a:gd name="T9" fmla="*/ 71 h 83"/>
                  <a:gd name="T10" fmla="*/ 65 w 84"/>
                  <a:gd name="T11" fmla="*/ 76 h 83"/>
                  <a:gd name="T12" fmla="*/ 58 w 84"/>
                  <a:gd name="T13" fmla="*/ 80 h 83"/>
                  <a:gd name="T14" fmla="*/ 51 w 84"/>
                  <a:gd name="T15" fmla="*/ 83 h 83"/>
                  <a:gd name="T16" fmla="*/ 42 w 84"/>
                  <a:gd name="T17" fmla="*/ 83 h 83"/>
                  <a:gd name="T18" fmla="*/ 33 w 84"/>
                  <a:gd name="T19" fmla="*/ 83 h 83"/>
                  <a:gd name="T20" fmla="*/ 26 w 84"/>
                  <a:gd name="T21" fmla="*/ 80 h 83"/>
                  <a:gd name="T22" fmla="*/ 19 w 84"/>
                  <a:gd name="T23" fmla="*/ 76 h 83"/>
                  <a:gd name="T24" fmla="*/ 12 w 84"/>
                  <a:gd name="T25" fmla="*/ 71 h 83"/>
                  <a:gd name="T26" fmla="*/ 7 w 84"/>
                  <a:gd name="T27" fmla="*/ 64 h 83"/>
                  <a:gd name="T28" fmla="*/ 4 w 84"/>
                  <a:gd name="T29" fmla="*/ 57 h 83"/>
                  <a:gd name="T30" fmla="*/ 2 w 84"/>
                  <a:gd name="T31" fmla="*/ 50 h 83"/>
                  <a:gd name="T32" fmla="*/ 0 w 84"/>
                  <a:gd name="T33" fmla="*/ 45 h 83"/>
                  <a:gd name="T34" fmla="*/ 0 w 84"/>
                  <a:gd name="T35" fmla="*/ 41 h 83"/>
                  <a:gd name="T36" fmla="*/ 0 w 84"/>
                  <a:gd name="T37" fmla="*/ 38 h 83"/>
                  <a:gd name="T38" fmla="*/ 2 w 84"/>
                  <a:gd name="T39" fmla="*/ 33 h 83"/>
                  <a:gd name="T40" fmla="*/ 4 w 84"/>
                  <a:gd name="T41" fmla="*/ 26 h 83"/>
                  <a:gd name="T42" fmla="*/ 7 w 84"/>
                  <a:gd name="T43" fmla="*/ 19 h 83"/>
                  <a:gd name="T44" fmla="*/ 12 w 84"/>
                  <a:gd name="T45" fmla="*/ 12 h 83"/>
                  <a:gd name="T46" fmla="*/ 19 w 84"/>
                  <a:gd name="T47" fmla="*/ 6 h 83"/>
                  <a:gd name="T48" fmla="*/ 26 w 84"/>
                  <a:gd name="T49" fmla="*/ 3 h 83"/>
                  <a:gd name="T50" fmla="*/ 33 w 84"/>
                  <a:gd name="T51" fmla="*/ 1 h 83"/>
                  <a:gd name="T52" fmla="*/ 38 w 84"/>
                  <a:gd name="T53" fmla="*/ 0 h 83"/>
                  <a:gd name="T54" fmla="*/ 42 w 84"/>
                  <a:gd name="T55" fmla="*/ 0 h 83"/>
                  <a:gd name="T56" fmla="*/ 45 w 84"/>
                  <a:gd name="T57" fmla="*/ 0 h 83"/>
                  <a:gd name="T58" fmla="*/ 51 w 84"/>
                  <a:gd name="T59" fmla="*/ 1 h 83"/>
                  <a:gd name="T60" fmla="*/ 58 w 84"/>
                  <a:gd name="T61" fmla="*/ 3 h 83"/>
                  <a:gd name="T62" fmla="*/ 65 w 84"/>
                  <a:gd name="T63" fmla="*/ 6 h 83"/>
                  <a:gd name="T64" fmla="*/ 72 w 84"/>
                  <a:gd name="T65" fmla="*/ 12 h 83"/>
                  <a:gd name="T66" fmla="*/ 77 w 84"/>
                  <a:gd name="T67" fmla="*/ 19 h 83"/>
                  <a:gd name="T68" fmla="*/ 80 w 84"/>
                  <a:gd name="T69" fmla="*/ 26 h 83"/>
                  <a:gd name="T70" fmla="*/ 84 w 84"/>
                  <a:gd name="T71" fmla="*/ 33 h 83"/>
                  <a:gd name="T72" fmla="*/ 84 w 84"/>
                  <a:gd name="T73" fmla="*/ 41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4" h="83">
                    <a:moveTo>
                      <a:pt x="84" y="41"/>
                    </a:moveTo>
                    <a:lnTo>
                      <a:pt x="84" y="50"/>
                    </a:lnTo>
                    <a:lnTo>
                      <a:pt x="80" y="57"/>
                    </a:lnTo>
                    <a:lnTo>
                      <a:pt x="77" y="64"/>
                    </a:lnTo>
                    <a:lnTo>
                      <a:pt x="72" y="71"/>
                    </a:lnTo>
                    <a:lnTo>
                      <a:pt x="65" y="76"/>
                    </a:lnTo>
                    <a:lnTo>
                      <a:pt x="58" y="80"/>
                    </a:lnTo>
                    <a:lnTo>
                      <a:pt x="51" y="83"/>
                    </a:lnTo>
                    <a:lnTo>
                      <a:pt x="42" y="83"/>
                    </a:lnTo>
                    <a:lnTo>
                      <a:pt x="33" y="83"/>
                    </a:lnTo>
                    <a:lnTo>
                      <a:pt x="26" y="80"/>
                    </a:lnTo>
                    <a:lnTo>
                      <a:pt x="19" y="76"/>
                    </a:lnTo>
                    <a:lnTo>
                      <a:pt x="12" y="71"/>
                    </a:lnTo>
                    <a:lnTo>
                      <a:pt x="7" y="64"/>
                    </a:lnTo>
                    <a:lnTo>
                      <a:pt x="4" y="57"/>
                    </a:lnTo>
                    <a:lnTo>
                      <a:pt x="2" y="50"/>
                    </a:lnTo>
                    <a:lnTo>
                      <a:pt x="0" y="45"/>
                    </a:lnTo>
                    <a:lnTo>
                      <a:pt x="0" y="41"/>
                    </a:lnTo>
                    <a:lnTo>
                      <a:pt x="0" y="38"/>
                    </a:lnTo>
                    <a:lnTo>
                      <a:pt x="2" y="33"/>
                    </a:lnTo>
                    <a:lnTo>
                      <a:pt x="4" y="26"/>
                    </a:lnTo>
                    <a:lnTo>
                      <a:pt x="7" y="19"/>
                    </a:lnTo>
                    <a:lnTo>
                      <a:pt x="12" y="12"/>
                    </a:lnTo>
                    <a:lnTo>
                      <a:pt x="19" y="6"/>
                    </a:lnTo>
                    <a:lnTo>
                      <a:pt x="26" y="3"/>
                    </a:lnTo>
                    <a:lnTo>
                      <a:pt x="33" y="1"/>
                    </a:lnTo>
                    <a:lnTo>
                      <a:pt x="38" y="0"/>
                    </a:lnTo>
                    <a:lnTo>
                      <a:pt x="42" y="0"/>
                    </a:lnTo>
                    <a:lnTo>
                      <a:pt x="45" y="0"/>
                    </a:lnTo>
                    <a:lnTo>
                      <a:pt x="51" y="1"/>
                    </a:lnTo>
                    <a:lnTo>
                      <a:pt x="58" y="3"/>
                    </a:lnTo>
                    <a:lnTo>
                      <a:pt x="65" y="6"/>
                    </a:lnTo>
                    <a:lnTo>
                      <a:pt x="72" y="12"/>
                    </a:lnTo>
                    <a:lnTo>
                      <a:pt x="77" y="19"/>
                    </a:lnTo>
                    <a:lnTo>
                      <a:pt x="80" y="26"/>
                    </a:lnTo>
                    <a:lnTo>
                      <a:pt x="84" y="33"/>
                    </a:lnTo>
                    <a:lnTo>
                      <a:pt x="84" y="41"/>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 name="Freeform 38">
                <a:extLst>
                  <a:ext uri="{FF2B5EF4-FFF2-40B4-BE49-F238E27FC236}">
                    <a16:creationId xmlns:a16="http://schemas.microsoft.com/office/drawing/2014/main" id="{26B30DC0-7C54-4BCB-ABB5-DDBC45D47020}"/>
                  </a:ext>
                </a:extLst>
              </p:cNvPr>
              <p:cNvSpPr>
                <a:spLocks/>
              </p:cNvSpPr>
              <p:nvPr/>
            </p:nvSpPr>
            <p:spPr bwMode="auto">
              <a:xfrm>
                <a:off x="1367350" y="3482050"/>
                <a:ext cx="60485" cy="55224"/>
              </a:xfrm>
              <a:custGeom>
                <a:avLst/>
                <a:gdLst>
                  <a:gd name="T0" fmla="*/ 84 w 84"/>
                  <a:gd name="T1" fmla="*/ 41 h 83"/>
                  <a:gd name="T2" fmla="*/ 84 w 84"/>
                  <a:gd name="T3" fmla="*/ 50 h 83"/>
                  <a:gd name="T4" fmla="*/ 80 w 84"/>
                  <a:gd name="T5" fmla="*/ 57 h 83"/>
                  <a:gd name="T6" fmla="*/ 77 w 84"/>
                  <a:gd name="T7" fmla="*/ 64 h 83"/>
                  <a:gd name="T8" fmla="*/ 72 w 84"/>
                  <a:gd name="T9" fmla="*/ 71 h 83"/>
                  <a:gd name="T10" fmla="*/ 65 w 84"/>
                  <a:gd name="T11" fmla="*/ 76 h 83"/>
                  <a:gd name="T12" fmla="*/ 58 w 84"/>
                  <a:gd name="T13" fmla="*/ 80 h 83"/>
                  <a:gd name="T14" fmla="*/ 51 w 84"/>
                  <a:gd name="T15" fmla="*/ 83 h 83"/>
                  <a:gd name="T16" fmla="*/ 42 w 84"/>
                  <a:gd name="T17" fmla="*/ 83 h 83"/>
                  <a:gd name="T18" fmla="*/ 33 w 84"/>
                  <a:gd name="T19" fmla="*/ 83 h 83"/>
                  <a:gd name="T20" fmla="*/ 26 w 84"/>
                  <a:gd name="T21" fmla="*/ 80 h 83"/>
                  <a:gd name="T22" fmla="*/ 19 w 84"/>
                  <a:gd name="T23" fmla="*/ 76 h 83"/>
                  <a:gd name="T24" fmla="*/ 12 w 84"/>
                  <a:gd name="T25" fmla="*/ 71 h 83"/>
                  <a:gd name="T26" fmla="*/ 7 w 84"/>
                  <a:gd name="T27" fmla="*/ 64 h 83"/>
                  <a:gd name="T28" fmla="*/ 4 w 84"/>
                  <a:gd name="T29" fmla="*/ 57 h 83"/>
                  <a:gd name="T30" fmla="*/ 2 w 84"/>
                  <a:gd name="T31" fmla="*/ 50 h 83"/>
                  <a:gd name="T32" fmla="*/ 0 w 84"/>
                  <a:gd name="T33" fmla="*/ 45 h 83"/>
                  <a:gd name="T34" fmla="*/ 0 w 84"/>
                  <a:gd name="T35" fmla="*/ 41 h 83"/>
                  <a:gd name="T36" fmla="*/ 0 w 84"/>
                  <a:gd name="T37" fmla="*/ 38 h 83"/>
                  <a:gd name="T38" fmla="*/ 2 w 84"/>
                  <a:gd name="T39" fmla="*/ 33 h 83"/>
                  <a:gd name="T40" fmla="*/ 4 w 84"/>
                  <a:gd name="T41" fmla="*/ 26 h 83"/>
                  <a:gd name="T42" fmla="*/ 7 w 84"/>
                  <a:gd name="T43" fmla="*/ 19 h 83"/>
                  <a:gd name="T44" fmla="*/ 12 w 84"/>
                  <a:gd name="T45" fmla="*/ 12 h 83"/>
                  <a:gd name="T46" fmla="*/ 19 w 84"/>
                  <a:gd name="T47" fmla="*/ 6 h 83"/>
                  <a:gd name="T48" fmla="*/ 26 w 84"/>
                  <a:gd name="T49" fmla="*/ 3 h 83"/>
                  <a:gd name="T50" fmla="*/ 33 w 84"/>
                  <a:gd name="T51" fmla="*/ 1 h 83"/>
                  <a:gd name="T52" fmla="*/ 38 w 84"/>
                  <a:gd name="T53" fmla="*/ 0 h 83"/>
                  <a:gd name="T54" fmla="*/ 42 w 84"/>
                  <a:gd name="T55" fmla="*/ 0 h 83"/>
                  <a:gd name="T56" fmla="*/ 45 w 84"/>
                  <a:gd name="T57" fmla="*/ 0 h 83"/>
                  <a:gd name="T58" fmla="*/ 51 w 84"/>
                  <a:gd name="T59" fmla="*/ 1 h 83"/>
                  <a:gd name="T60" fmla="*/ 58 w 84"/>
                  <a:gd name="T61" fmla="*/ 3 h 83"/>
                  <a:gd name="T62" fmla="*/ 65 w 84"/>
                  <a:gd name="T63" fmla="*/ 6 h 83"/>
                  <a:gd name="T64" fmla="*/ 72 w 84"/>
                  <a:gd name="T65" fmla="*/ 12 h 83"/>
                  <a:gd name="T66" fmla="*/ 77 w 84"/>
                  <a:gd name="T67" fmla="*/ 19 h 83"/>
                  <a:gd name="T68" fmla="*/ 80 w 84"/>
                  <a:gd name="T69" fmla="*/ 26 h 83"/>
                  <a:gd name="T70" fmla="*/ 84 w 84"/>
                  <a:gd name="T71" fmla="*/ 33 h 83"/>
                  <a:gd name="T72" fmla="*/ 84 w 84"/>
                  <a:gd name="T73" fmla="*/ 41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4" h="83">
                    <a:moveTo>
                      <a:pt x="84" y="41"/>
                    </a:moveTo>
                    <a:lnTo>
                      <a:pt x="84" y="50"/>
                    </a:lnTo>
                    <a:lnTo>
                      <a:pt x="80" y="57"/>
                    </a:lnTo>
                    <a:lnTo>
                      <a:pt x="77" y="64"/>
                    </a:lnTo>
                    <a:lnTo>
                      <a:pt x="72" y="71"/>
                    </a:lnTo>
                    <a:lnTo>
                      <a:pt x="65" y="76"/>
                    </a:lnTo>
                    <a:lnTo>
                      <a:pt x="58" y="80"/>
                    </a:lnTo>
                    <a:lnTo>
                      <a:pt x="51" y="83"/>
                    </a:lnTo>
                    <a:lnTo>
                      <a:pt x="42" y="83"/>
                    </a:lnTo>
                    <a:lnTo>
                      <a:pt x="33" y="83"/>
                    </a:lnTo>
                    <a:lnTo>
                      <a:pt x="26" y="80"/>
                    </a:lnTo>
                    <a:lnTo>
                      <a:pt x="19" y="76"/>
                    </a:lnTo>
                    <a:lnTo>
                      <a:pt x="12" y="71"/>
                    </a:lnTo>
                    <a:lnTo>
                      <a:pt x="7" y="64"/>
                    </a:lnTo>
                    <a:lnTo>
                      <a:pt x="4" y="57"/>
                    </a:lnTo>
                    <a:lnTo>
                      <a:pt x="2" y="50"/>
                    </a:lnTo>
                    <a:lnTo>
                      <a:pt x="0" y="45"/>
                    </a:lnTo>
                    <a:lnTo>
                      <a:pt x="0" y="41"/>
                    </a:lnTo>
                    <a:lnTo>
                      <a:pt x="0" y="38"/>
                    </a:lnTo>
                    <a:lnTo>
                      <a:pt x="2" y="33"/>
                    </a:lnTo>
                    <a:lnTo>
                      <a:pt x="4" y="26"/>
                    </a:lnTo>
                    <a:lnTo>
                      <a:pt x="7" y="19"/>
                    </a:lnTo>
                    <a:lnTo>
                      <a:pt x="12" y="12"/>
                    </a:lnTo>
                    <a:lnTo>
                      <a:pt x="19" y="6"/>
                    </a:lnTo>
                    <a:lnTo>
                      <a:pt x="26" y="3"/>
                    </a:lnTo>
                    <a:lnTo>
                      <a:pt x="33" y="1"/>
                    </a:lnTo>
                    <a:lnTo>
                      <a:pt x="38" y="0"/>
                    </a:lnTo>
                    <a:lnTo>
                      <a:pt x="42" y="0"/>
                    </a:lnTo>
                    <a:lnTo>
                      <a:pt x="45" y="0"/>
                    </a:lnTo>
                    <a:lnTo>
                      <a:pt x="51" y="1"/>
                    </a:lnTo>
                    <a:lnTo>
                      <a:pt x="58" y="3"/>
                    </a:lnTo>
                    <a:lnTo>
                      <a:pt x="65" y="6"/>
                    </a:lnTo>
                    <a:lnTo>
                      <a:pt x="72" y="12"/>
                    </a:lnTo>
                    <a:lnTo>
                      <a:pt x="77" y="19"/>
                    </a:lnTo>
                    <a:lnTo>
                      <a:pt x="80" y="26"/>
                    </a:lnTo>
                    <a:lnTo>
                      <a:pt x="84" y="33"/>
                    </a:lnTo>
                    <a:lnTo>
                      <a:pt x="84" y="41"/>
                    </a:lnTo>
                  </a:path>
                </a:pathLst>
              </a:custGeom>
              <a:noFill/>
              <a:ln w="1588">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 name="Freeform 39">
                <a:extLst>
                  <a:ext uri="{FF2B5EF4-FFF2-40B4-BE49-F238E27FC236}">
                    <a16:creationId xmlns:a16="http://schemas.microsoft.com/office/drawing/2014/main" id="{F28A45E9-246E-4709-9B45-685021EBF5F4}"/>
                  </a:ext>
                </a:extLst>
              </p:cNvPr>
              <p:cNvSpPr>
                <a:spLocks/>
              </p:cNvSpPr>
              <p:nvPr/>
            </p:nvSpPr>
            <p:spPr bwMode="auto">
              <a:xfrm>
                <a:off x="1367350" y="4036923"/>
                <a:ext cx="60485" cy="55224"/>
              </a:xfrm>
              <a:custGeom>
                <a:avLst/>
                <a:gdLst>
                  <a:gd name="T0" fmla="*/ 84 w 84"/>
                  <a:gd name="T1" fmla="*/ 42 h 83"/>
                  <a:gd name="T2" fmla="*/ 84 w 84"/>
                  <a:gd name="T3" fmla="*/ 50 h 83"/>
                  <a:gd name="T4" fmla="*/ 80 w 84"/>
                  <a:gd name="T5" fmla="*/ 57 h 83"/>
                  <a:gd name="T6" fmla="*/ 77 w 84"/>
                  <a:gd name="T7" fmla="*/ 64 h 83"/>
                  <a:gd name="T8" fmla="*/ 72 w 84"/>
                  <a:gd name="T9" fmla="*/ 71 h 83"/>
                  <a:gd name="T10" fmla="*/ 65 w 84"/>
                  <a:gd name="T11" fmla="*/ 77 h 83"/>
                  <a:gd name="T12" fmla="*/ 58 w 84"/>
                  <a:gd name="T13" fmla="*/ 80 h 83"/>
                  <a:gd name="T14" fmla="*/ 51 w 84"/>
                  <a:gd name="T15" fmla="*/ 83 h 83"/>
                  <a:gd name="T16" fmla="*/ 42 w 84"/>
                  <a:gd name="T17" fmla="*/ 83 h 83"/>
                  <a:gd name="T18" fmla="*/ 33 w 84"/>
                  <a:gd name="T19" fmla="*/ 83 h 83"/>
                  <a:gd name="T20" fmla="*/ 26 w 84"/>
                  <a:gd name="T21" fmla="*/ 80 h 83"/>
                  <a:gd name="T22" fmla="*/ 19 w 84"/>
                  <a:gd name="T23" fmla="*/ 77 h 83"/>
                  <a:gd name="T24" fmla="*/ 12 w 84"/>
                  <a:gd name="T25" fmla="*/ 71 h 83"/>
                  <a:gd name="T26" fmla="*/ 7 w 84"/>
                  <a:gd name="T27" fmla="*/ 64 h 83"/>
                  <a:gd name="T28" fmla="*/ 4 w 84"/>
                  <a:gd name="T29" fmla="*/ 57 h 83"/>
                  <a:gd name="T30" fmla="*/ 2 w 84"/>
                  <a:gd name="T31" fmla="*/ 50 h 83"/>
                  <a:gd name="T32" fmla="*/ 0 w 84"/>
                  <a:gd name="T33" fmla="*/ 45 h 83"/>
                  <a:gd name="T34" fmla="*/ 0 w 84"/>
                  <a:gd name="T35" fmla="*/ 42 h 83"/>
                  <a:gd name="T36" fmla="*/ 0 w 84"/>
                  <a:gd name="T37" fmla="*/ 38 h 83"/>
                  <a:gd name="T38" fmla="*/ 2 w 84"/>
                  <a:gd name="T39" fmla="*/ 33 h 83"/>
                  <a:gd name="T40" fmla="*/ 4 w 84"/>
                  <a:gd name="T41" fmla="*/ 26 h 83"/>
                  <a:gd name="T42" fmla="*/ 7 w 84"/>
                  <a:gd name="T43" fmla="*/ 19 h 83"/>
                  <a:gd name="T44" fmla="*/ 12 w 84"/>
                  <a:gd name="T45" fmla="*/ 12 h 83"/>
                  <a:gd name="T46" fmla="*/ 19 w 84"/>
                  <a:gd name="T47" fmla="*/ 7 h 83"/>
                  <a:gd name="T48" fmla="*/ 26 w 84"/>
                  <a:gd name="T49" fmla="*/ 3 h 83"/>
                  <a:gd name="T50" fmla="*/ 33 w 84"/>
                  <a:gd name="T51" fmla="*/ 1 h 83"/>
                  <a:gd name="T52" fmla="*/ 38 w 84"/>
                  <a:gd name="T53" fmla="*/ 0 h 83"/>
                  <a:gd name="T54" fmla="*/ 42 w 84"/>
                  <a:gd name="T55" fmla="*/ 0 h 83"/>
                  <a:gd name="T56" fmla="*/ 45 w 84"/>
                  <a:gd name="T57" fmla="*/ 0 h 83"/>
                  <a:gd name="T58" fmla="*/ 51 w 84"/>
                  <a:gd name="T59" fmla="*/ 1 h 83"/>
                  <a:gd name="T60" fmla="*/ 58 w 84"/>
                  <a:gd name="T61" fmla="*/ 3 h 83"/>
                  <a:gd name="T62" fmla="*/ 65 w 84"/>
                  <a:gd name="T63" fmla="*/ 7 h 83"/>
                  <a:gd name="T64" fmla="*/ 72 w 84"/>
                  <a:gd name="T65" fmla="*/ 12 h 83"/>
                  <a:gd name="T66" fmla="*/ 77 w 84"/>
                  <a:gd name="T67" fmla="*/ 19 h 83"/>
                  <a:gd name="T68" fmla="*/ 80 w 84"/>
                  <a:gd name="T69" fmla="*/ 26 h 83"/>
                  <a:gd name="T70" fmla="*/ 84 w 84"/>
                  <a:gd name="T71" fmla="*/ 33 h 83"/>
                  <a:gd name="T72" fmla="*/ 84 w 84"/>
                  <a:gd name="T73" fmla="*/ 42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4" h="83">
                    <a:moveTo>
                      <a:pt x="84" y="42"/>
                    </a:moveTo>
                    <a:lnTo>
                      <a:pt x="84" y="50"/>
                    </a:lnTo>
                    <a:lnTo>
                      <a:pt x="80" y="57"/>
                    </a:lnTo>
                    <a:lnTo>
                      <a:pt x="77" y="64"/>
                    </a:lnTo>
                    <a:lnTo>
                      <a:pt x="72" y="71"/>
                    </a:lnTo>
                    <a:lnTo>
                      <a:pt x="65" y="77"/>
                    </a:lnTo>
                    <a:lnTo>
                      <a:pt x="58" y="80"/>
                    </a:lnTo>
                    <a:lnTo>
                      <a:pt x="51" y="83"/>
                    </a:lnTo>
                    <a:lnTo>
                      <a:pt x="42" y="83"/>
                    </a:lnTo>
                    <a:lnTo>
                      <a:pt x="33" y="83"/>
                    </a:lnTo>
                    <a:lnTo>
                      <a:pt x="26" y="80"/>
                    </a:lnTo>
                    <a:lnTo>
                      <a:pt x="19" y="77"/>
                    </a:lnTo>
                    <a:lnTo>
                      <a:pt x="12" y="71"/>
                    </a:lnTo>
                    <a:lnTo>
                      <a:pt x="7" y="64"/>
                    </a:lnTo>
                    <a:lnTo>
                      <a:pt x="4" y="57"/>
                    </a:lnTo>
                    <a:lnTo>
                      <a:pt x="2" y="50"/>
                    </a:lnTo>
                    <a:lnTo>
                      <a:pt x="0" y="45"/>
                    </a:lnTo>
                    <a:lnTo>
                      <a:pt x="0" y="42"/>
                    </a:lnTo>
                    <a:lnTo>
                      <a:pt x="0" y="38"/>
                    </a:lnTo>
                    <a:lnTo>
                      <a:pt x="2" y="33"/>
                    </a:lnTo>
                    <a:lnTo>
                      <a:pt x="4" y="26"/>
                    </a:lnTo>
                    <a:lnTo>
                      <a:pt x="7" y="19"/>
                    </a:lnTo>
                    <a:lnTo>
                      <a:pt x="12" y="12"/>
                    </a:lnTo>
                    <a:lnTo>
                      <a:pt x="19" y="7"/>
                    </a:lnTo>
                    <a:lnTo>
                      <a:pt x="26" y="3"/>
                    </a:lnTo>
                    <a:lnTo>
                      <a:pt x="33" y="1"/>
                    </a:lnTo>
                    <a:lnTo>
                      <a:pt x="38" y="0"/>
                    </a:lnTo>
                    <a:lnTo>
                      <a:pt x="42" y="0"/>
                    </a:lnTo>
                    <a:lnTo>
                      <a:pt x="45" y="0"/>
                    </a:lnTo>
                    <a:lnTo>
                      <a:pt x="51" y="1"/>
                    </a:lnTo>
                    <a:lnTo>
                      <a:pt x="58" y="3"/>
                    </a:lnTo>
                    <a:lnTo>
                      <a:pt x="65" y="7"/>
                    </a:lnTo>
                    <a:lnTo>
                      <a:pt x="72" y="12"/>
                    </a:lnTo>
                    <a:lnTo>
                      <a:pt x="77" y="19"/>
                    </a:lnTo>
                    <a:lnTo>
                      <a:pt x="80" y="26"/>
                    </a:lnTo>
                    <a:lnTo>
                      <a:pt x="84" y="33"/>
                    </a:lnTo>
                    <a:lnTo>
                      <a:pt x="84" y="42"/>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 name="Freeform 40">
                <a:extLst>
                  <a:ext uri="{FF2B5EF4-FFF2-40B4-BE49-F238E27FC236}">
                    <a16:creationId xmlns:a16="http://schemas.microsoft.com/office/drawing/2014/main" id="{E008A716-D911-49E3-9C54-4BF8306629F9}"/>
                  </a:ext>
                </a:extLst>
              </p:cNvPr>
              <p:cNvSpPr>
                <a:spLocks/>
              </p:cNvSpPr>
              <p:nvPr/>
            </p:nvSpPr>
            <p:spPr bwMode="auto">
              <a:xfrm>
                <a:off x="1367350" y="4036923"/>
                <a:ext cx="60485" cy="55224"/>
              </a:xfrm>
              <a:custGeom>
                <a:avLst/>
                <a:gdLst>
                  <a:gd name="T0" fmla="*/ 84 w 84"/>
                  <a:gd name="T1" fmla="*/ 42 h 83"/>
                  <a:gd name="T2" fmla="*/ 84 w 84"/>
                  <a:gd name="T3" fmla="*/ 50 h 83"/>
                  <a:gd name="T4" fmla="*/ 80 w 84"/>
                  <a:gd name="T5" fmla="*/ 57 h 83"/>
                  <a:gd name="T6" fmla="*/ 77 w 84"/>
                  <a:gd name="T7" fmla="*/ 64 h 83"/>
                  <a:gd name="T8" fmla="*/ 72 w 84"/>
                  <a:gd name="T9" fmla="*/ 71 h 83"/>
                  <a:gd name="T10" fmla="*/ 65 w 84"/>
                  <a:gd name="T11" fmla="*/ 77 h 83"/>
                  <a:gd name="T12" fmla="*/ 58 w 84"/>
                  <a:gd name="T13" fmla="*/ 80 h 83"/>
                  <a:gd name="T14" fmla="*/ 51 w 84"/>
                  <a:gd name="T15" fmla="*/ 83 h 83"/>
                  <a:gd name="T16" fmla="*/ 42 w 84"/>
                  <a:gd name="T17" fmla="*/ 83 h 83"/>
                  <a:gd name="T18" fmla="*/ 33 w 84"/>
                  <a:gd name="T19" fmla="*/ 83 h 83"/>
                  <a:gd name="T20" fmla="*/ 26 w 84"/>
                  <a:gd name="T21" fmla="*/ 80 h 83"/>
                  <a:gd name="T22" fmla="*/ 19 w 84"/>
                  <a:gd name="T23" fmla="*/ 77 h 83"/>
                  <a:gd name="T24" fmla="*/ 12 w 84"/>
                  <a:gd name="T25" fmla="*/ 71 h 83"/>
                  <a:gd name="T26" fmla="*/ 7 w 84"/>
                  <a:gd name="T27" fmla="*/ 64 h 83"/>
                  <a:gd name="T28" fmla="*/ 4 w 84"/>
                  <a:gd name="T29" fmla="*/ 57 h 83"/>
                  <a:gd name="T30" fmla="*/ 2 w 84"/>
                  <a:gd name="T31" fmla="*/ 50 h 83"/>
                  <a:gd name="T32" fmla="*/ 0 w 84"/>
                  <a:gd name="T33" fmla="*/ 45 h 83"/>
                  <a:gd name="T34" fmla="*/ 0 w 84"/>
                  <a:gd name="T35" fmla="*/ 42 h 83"/>
                  <a:gd name="T36" fmla="*/ 0 w 84"/>
                  <a:gd name="T37" fmla="*/ 38 h 83"/>
                  <a:gd name="T38" fmla="*/ 2 w 84"/>
                  <a:gd name="T39" fmla="*/ 33 h 83"/>
                  <a:gd name="T40" fmla="*/ 4 w 84"/>
                  <a:gd name="T41" fmla="*/ 26 h 83"/>
                  <a:gd name="T42" fmla="*/ 7 w 84"/>
                  <a:gd name="T43" fmla="*/ 19 h 83"/>
                  <a:gd name="T44" fmla="*/ 12 w 84"/>
                  <a:gd name="T45" fmla="*/ 12 h 83"/>
                  <a:gd name="T46" fmla="*/ 19 w 84"/>
                  <a:gd name="T47" fmla="*/ 7 h 83"/>
                  <a:gd name="T48" fmla="*/ 26 w 84"/>
                  <a:gd name="T49" fmla="*/ 3 h 83"/>
                  <a:gd name="T50" fmla="*/ 33 w 84"/>
                  <a:gd name="T51" fmla="*/ 1 h 83"/>
                  <a:gd name="T52" fmla="*/ 38 w 84"/>
                  <a:gd name="T53" fmla="*/ 0 h 83"/>
                  <a:gd name="T54" fmla="*/ 42 w 84"/>
                  <a:gd name="T55" fmla="*/ 0 h 83"/>
                  <a:gd name="T56" fmla="*/ 45 w 84"/>
                  <a:gd name="T57" fmla="*/ 0 h 83"/>
                  <a:gd name="T58" fmla="*/ 51 w 84"/>
                  <a:gd name="T59" fmla="*/ 1 h 83"/>
                  <a:gd name="T60" fmla="*/ 58 w 84"/>
                  <a:gd name="T61" fmla="*/ 3 h 83"/>
                  <a:gd name="T62" fmla="*/ 65 w 84"/>
                  <a:gd name="T63" fmla="*/ 7 h 83"/>
                  <a:gd name="T64" fmla="*/ 72 w 84"/>
                  <a:gd name="T65" fmla="*/ 12 h 83"/>
                  <a:gd name="T66" fmla="*/ 77 w 84"/>
                  <a:gd name="T67" fmla="*/ 19 h 83"/>
                  <a:gd name="T68" fmla="*/ 80 w 84"/>
                  <a:gd name="T69" fmla="*/ 26 h 83"/>
                  <a:gd name="T70" fmla="*/ 84 w 84"/>
                  <a:gd name="T71" fmla="*/ 33 h 83"/>
                  <a:gd name="T72" fmla="*/ 84 w 84"/>
                  <a:gd name="T73" fmla="*/ 42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4" h="83">
                    <a:moveTo>
                      <a:pt x="84" y="42"/>
                    </a:moveTo>
                    <a:lnTo>
                      <a:pt x="84" y="50"/>
                    </a:lnTo>
                    <a:lnTo>
                      <a:pt x="80" y="57"/>
                    </a:lnTo>
                    <a:lnTo>
                      <a:pt x="77" y="64"/>
                    </a:lnTo>
                    <a:lnTo>
                      <a:pt x="72" y="71"/>
                    </a:lnTo>
                    <a:lnTo>
                      <a:pt x="65" y="77"/>
                    </a:lnTo>
                    <a:lnTo>
                      <a:pt x="58" y="80"/>
                    </a:lnTo>
                    <a:lnTo>
                      <a:pt x="51" y="83"/>
                    </a:lnTo>
                    <a:lnTo>
                      <a:pt x="42" y="83"/>
                    </a:lnTo>
                    <a:lnTo>
                      <a:pt x="33" y="83"/>
                    </a:lnTo>
                    <a:lnTo>
                      <a:pt x="26" y="80"/>
                    </a:lnTo>
                    <a:lnTo>
                      <a:pt x="19" y="77"/>
                    </a:lnTo>
                    <a:lnTo>
                      <a:pt x="12" y="71"/>
                    </a:lnTo>
                    <a:lnTo>
                      <a:pt x="7" y="64"/>
                    </a:lnTo>
                    <a:lnTo>
                      <a:pt x="4" y="57"/>
                    </a:lnTo>
                    <a:lnTo>
                      <a:pt x="2" y="50"/>
                    </a:lnTo>
                    <a:lnTo>
                      <a:pt x="0" y="45"/>
                    </a:lnTo>
                    <a:lnTo>
                      <a:pt x="0" y="42"/>
                    </a:lnTo>
                    <a:lnTo>
                      <a:pt x="0" y="38"/>
                    </a:lnTo>
                    <a:lnTo>
                      <a:pt x="2" y="33"/>
                    </a:lnTo>
                    <a:lnTo>
                      <a:pt x="4" y="26"/>
                    </a:lnTo>
                    <a:lnTo>
                      <a:pt x="7" y="19"/>
                    </a:lnTo>
                    <a:lnTo>
                      <a:pt x="12" y="12"/>
                    </a:lnTo>
                    <a:lnTo>
                      <a:pt x="19" y="7"/>
                    </a:lnTo>
                    <a:lnTo>
                      <a:pt x="26" y="3"/>
                    </a:lnTo>
                    <a:lnTo>
                      <a:pt x="33" y="1"/>
                    </a:lnTo>
                    <a:lnTo>
                      <a:pt x="38" y="0"/>
                    </a:lnTo>
                    <a:lnTo>
                      <a:pt x="42" y="0"/>
                    </a:lnTo>
                    <a:lnTo>
                      <a:pt x="45" y="0"/>
                    </a:lnTo>
                    <a:lnTo>
                      <a:pt x="51" y="1"/>
                    </a:lnTo>
                    <a:lnTo>
                      <a:pt x="58" y="3"/>
                    </a:lnTo>
                    <a:lnTo>
                      <a:pt x="65" y="7"/>
                    </a:lnTo>
                    <a:lnTo>
                      <a:pt x="72" y="12"/>
                    </a:lnTo>
                    <a:lnTo>
                      <a:pt x="77" y="19"/>
                    </a:lnTo>
                    <a:lnTo>
                      <a:pt x="80" y="26"/>
                    </a:lnTo>
                    <a:lnTo>
                      <a:pt x="84" y="33"/>
                    </a:lnTo>
                    <a:lnTo>
                      <a:pt x="84" y="42"/>
                    </a:lnTo>
                  </a:path>
                </a:pathLst>
              </a:custGeom>
              <a:noFill/>
              <a:ln w="1588">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 name="Freeform 41">
                <a:extLst>
                  <a:ext uri="{FF2B5EF4-FFF2-40B4-BE49-F238E27FC236}">
                    <a16:creationId xmlns:a16="http://schemas.microsoft.com/office/drawing/2014/main" id="{DBFE6A95-9502-401D-B055-A2E3F11573A7}"/>
                  </a:ext>
                </a:extLst>
              </p:cNvPr>
              <p:cNvSpPr>
                <a:spLocks/>
              </p:cNvSpPr>
              <p:nvPr/>
            </p:nvSpPr>
            <p:spPr bwMode="auto">
              <a:xfrm>
                <a:off x="1367350" y="3773950"/>
                <a:ext cx="60485" cy="55224"/>
              </a:xfrm>
              <a:custGeom>
                <a:avLst/>
                <a:gdLst>
                  <a:gd name="T0" fmla="*/ 84 w 84"/>
                  <a:gd name="T1" fmla="*/ 42 h 84"/>
                  <a:gd name="T2" fmla="*/ 84 w 84"/>
                  <a:gd name="T3" fmla="*/ 51 h 84"/>
                  <a:gd name="T4" fmla="*/ 80 w 84"/>
                  <a:gd name="T5" fmla="*/ 58 h 84"/>
                  <a:gd name="T6" fmla="*/ 77 w 84"/>
                  <a:gd name="T7" fmla="*/ 65 h 84"/>
                  <a:gd name="T8" fmla="*/ 72 w 84"/>
                  <a:gd name="T9" fmla="*/ 72 h 84"/>
                  <a:gd name="T10" fmla="*/ 65 w 84"/>
                  <a:gd name="T11" fmla="*/ 77 h 84"/>
                  <a:gd name="T12" fmla="*/ 58 w 84"/>
                  <a:gd name="T13" fmla="*/ 81 h 84"/>
                  <a:gd name="T14" fmla="*/ 51 w 84"/>
                  <a:gd name="T15" fmla="*/ 84 h 84"/>
                  <a:gd name="T16" fmla="*/ 42 w 84"/>
                  <a:gd name="T17" fmla="*/ 84 h 84"/>
                  <a:gd name="T18" fmla="*/ 33 w 84"/>
                  <a:gd name="T19" fmla="*/ 84 h 84"/>
                  <a:gd name="T20" fmla="*/ 26 w 84"/>
                  <a:gd name="T21" fmla="*/ 81 h 84"/>
                  <a:gd name="T22" fmla="*/ 19 w 84"/>
                  <a:gd name="T23" fmla="*/ 77 h 84"/>
                  <a:gd name="T24" fmla="*/ 12 w 84"/>
                  <a:gd name="T25" fmla="*/ 72 h 84"/>
                  <a:gd name="T26" fmla="*/ 7 w 84"/>
                  <a:gd name="T27" fmla="*/ 65 h 84"/>
                  <a:gd name="T28" fmla="*/ 4 w 84"/>
                  <a:gd name="T29" fmla="*/ 58 h 84"/>
                  <a:gd name="T30" fmla="*/ 2 w 84"/>
                  <a:gd name="T31" fmla="*/ 51 h 84"/>
                  <a:gd name="T32" fmla="*/ 0 w 84"/>
                  <a:gd name="T33" fmla="*/ 46 h 84"/>
                  <a:gd name="T34" fmla="*/ 0 w 84"/>
                  <a:gd name="T35" fmla="*/ 42 h 84"/>
                  <a:gd name="T36" fmla="*/ 0 w 84"/>
                  <a:gd name="T37" fmla="*/ 39 h 84"/>
                  <a:gd name="T38" fmla="*/ 2 w 84"/>
                  <a:gd name="T39" fmla="*/ 33 h 84"/>
                  <a:gd name="T40" fmla="*/ 4 w 84"/>
                  <a:gd name="T41" fmla="*/ 26 h 84"/>
                  <a:gd name="T42" fmla="*/ 7 w 84"/>
                  <a:gd name="T43" fmla="*/ 19 h 84"/>
                  <a:gd name="T44" fmla="*/ 12 w 84"/>
                  <a:gd name="T45" fmla="*/ 13 h 84"/>
                  <a:gd name="T46" fmla="*/ 19 w 84"/>
                  <a:gd name="T47" fmla="*/ 7 h 84"/>
                  <a:gd name="T48" fmla="*/ 26 w 84"/>
                  <a:gd name="T49" fmla="*/ 4 h 84"/>
                  <a:gd name="T50" fmla="*/ 33 w 84"/>
                  <a:gd name="T51" fmla="*/ 2 h 84"/>
                  <a:gd name="T52" fmla="*/ 38 w 84"/>
                  <a:gd name="T53" fmla="*/ 0 h 84"/>
                  <a:gd name="T54" fmla="*/ 42 w 84"/>
                  <a:gd name="T55" fmla="*/ 0 h 84"/>
                  <a:gd name="T56" fmla="*/ 45 w 84"/>
                  <a:gd name="T57" fmla="*/ 0 h 84"/>
                  <a:gd name="T58" fmla="*/ 51 w 84"/>
                  <a:gd name="T59" fmla="*/ 2 h 84"/>
                  <a:gd name="T60" fmla="*/ 58 w 84"/>
                  <a:gd name="T61" fmla="*/ 4 h 84"/>
                  <a:gd name="T62" fmla="*/ 65 w 84"/>
                  <a:gd name="T63" fmla="*/ 7 h 84"/>
                  <a:gd name="T64" fmla="*/ 72 w 84"/>
                  <a:gd name="T65" fmla="*/ 13 h 84"/>
                  <a:gd name="T66" fmla="*/ 77 w 84"/>
                  <a:gd name="T67" fmla="*/ 19 h 84"/>
                  <a:gd name="T68" fmla="*/ 80 w 84"/>
                  <a:gd name="T69" fmla="*/ 26 h 84"/>
                  <a:gd name="T70" fmla="*/ 84 w 84"/>
                  <a:gd name="T71" fmla="*/ 33 h 84"/>
                  <a:gd name="T72" fmla="*/ 84 w 84"/>
                  <a:gd name="T73" fmla="*/ 42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4" h="84">
                    <a:moveTo>
                      <a:pt x="84" y="42"/>
                    </a:moveTo>
                    <a:lnTo>
                      <a:pt x="84" y="51"/>
                    </a:lnTo>
                    <a:lnTo>
                      <a:pt x="80" y="58"/>
                    </a:lnTo>
                    <a:lnTo>
                      <a:pt x="77" y="65"/>
                    </a:lnTo>
                    <a:lnTo>
                      <a:pt x="72" y="72"/>
                    </a:lnTo>
                    <a:lnTo>
                      <a:pt x="65" y="77"/>
                    </a:lnTo>
                    <a:lnTo>
                      <a:pt x="58" y="81"/>
                    </a:lnTo>
                    <a:lnTo>
                      <a:pt x="51" y="84"/>
                    </a:lnTo>
                    <a:lnTo>
                      <a:pt x="42" y="84"/>
                    </a:lnTo>
                    <a:lnTo>
                      <a:pt x="33" y="84"/>
                    </a:lnTo>
                    <a:lnTo>
                      <a:pt x="26" y="81"/>
                    </a:lnTo>
                    <a:lnTo>
                      <a:pt x="19" y="77"/>
                    </a:lnTo>
                    <a:lnTo>
                      <a:pt x="12" y="72"/>
                    </a:lnTo>
                    <a:lnTo>
                      <a:pt x="7" y="65"/>
                    </a:lnTo>
                    <a:lnTo>
                      <a:pt x="4" y="58"/>
                    </a:lnTo>
                    <a:lnTo>
                      <a:pt x="2" y="51"/>
                    </a:lnTo>
                    <a:lnTo>
                      <a:pt x="0" y="46"/>
                    </a:lnTo>
                    <a:lnTo>
                      <a:pt x="0" y="42"/>
                    </a:lnTo>
                    <a:lnTo>
                      <a:pt x="0" y="39"/>
                    </a:lnTo>
                    <a:lnTo>
                      <a:pt x="2" y="33"/>
                    </a:lnTo>
                    <a:lnTo>
                      <a:pt x="4" y="26"/>
                    </a:lnTo>
                    <a:lnTo>
                      <a:pt x="7" y="19"/>
                    </a:lnTo>
                    <a:lnTo>
                      <a:pt x="12" y="13"/>
                    </a:lnTo>
                    <a:lnTo>
                      <a:pt x="19" y="7"/>
                    </a:lnTo>
                    <a:lnTo>
                      <a:pt x="26" y="4"/>
                    </a:lnTo>
                    <a:lnTo>
                      <a:pt x="33" y="2"/>
                    </a:lnTo>
                    <a:lnTo>
                      <a:pt x="38" y="0"/>
                    </a:lnTo>
                    <a:lnTo>
                      <a:pt x="42" y="0"/>
                    </a:lnTo>
                    <a:lnTo>
                      <a:pt x="45" y="0"/>
                    </a:lnTo>
                    <a:lnTo>
                      <a:pt x="51" y="2"/>
                    </a:lnTo>
                    <a:lnTo>
                      <a:pt x="58" y="4"/>
                    </a:lnTo>
                    <a:lnTo>
                      <a:pt x="65" y="7"/>
                    </a:lnTo>
                    <a:lnTo>
                      <a:pt x="72" y="13"/>
                    </a:lnTo>
                    <a:lnTo>
                      <a:pt x="77" y="19"/>
                    </a:lnTo>
                    <a:lnTo>
                      <a:pt x="80" y="26"/>
                    </a:lnTo>
                    <a:lnTo>
                      <a:pt x="84" y="33"/>
                    </a:lnTo>
                    <a:lnTo>
                      <a:pt x="84" y="42"/>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 name="Freeform 42">
                <a:extLst>
                  <a:ext uri="{FF2B5EF4-FFF2-40B4-BE49-F238E27FC236}">
                    <a16:creationId xmlns:a16="http://schemas.microsoft.com/office/drawing/2014/main" id="{57A2FA11-B44B-4982-B1E7-FF5D988F6E15}"/>
                  </a:ext>
                </a:extLst>
              </p:cNvPr>
              <p:cNvSpPr>
                <a:spLocks/>
              </p:cNvSpPr>
              <p:nvPr/>
            </p:nvSpPr>
            <p:spPr bwMode="auto">
              <a:xfrm>
                <a:off x="1367350" y="3773950"/>
                <a:ext cx="60485" cy="55224"/>
              </a:xfrm>
              <a:custGeom>
                <a:avLst/>
                <a:gdLst>
                  <a:gd name="T0" fmla="*/ 84 w 84"/>
                  <a:gd name="T1" fmla="*/ 42 h 84"/>
                  <a:gd name="T2" fmla="*/ 84 w 84"/>
                  <a:gd name="T3" fmla="*/ 51 h 84"/>
                  <a:gd name="T4" fmla="*/ 80 w 84"/>
                  <a:gd name="T5" fmla="*/ 58 h 84"/>
                  <a:gd name="T6" fmla="*/ 77 w 84"/>
                  <a:gd name="T7" fmla="*/ 65 h 84"/>
                  <a:gd name="T8" fmla="*/ 72 w 84"/>
                  <a:gd name="T9" fmla="*/ 72 h 84"/>
                  <a:gd name="T10" fmla="*/ 65 w 84"/>
                  <a:gd name="T11" fmla="*/ 77 h 84"/>
                  <a:gd name="T12" fmla="*/ 58 w 84"/>
                  <a:gd name="T13" fmla="*/ 81 h 84"/>
                  <a:gd name="T14" fmla="*/ 51 w 84"/>
                  <a:gd name="T15" fmla="*/ 84 h 84"/>
                  <a:gd name="T16" fmla="*/ 42 w 84"/>
                  <a:gd name="T17" fmla="*/ 84 h 84"/>
                  <a:gd name="T18" fmla="*/ 33 w 84"/>
                  <a:gd name="T19" fmla="*/ 84 h 84"/>
                  <a:gd name="T20" fmla="*/ 26 w 84"/>
                  <a:gd name="T21" fmla="*/ 81 h 84"/>
                  <a:gd name="T22" fmla="*/ 19 w 84"/>
                  <a:gd name="T23" fmla="*/ 77 h 84"/>
                  <a:gd name="T24" fmla="*/ 12 w 84"/>
                  <a:gd name="T25" fmla="*/ 72 h 84"/>
                  <a:gd name="T26" fmla="*/ 7 w 84"/>
                  <a:gd name="T27" fmla="*/ 65 h 84"/>
                  <a:gd name="T28" fmla="*/ 4 w 84"/>
                  <a:gd name="T29" fmla="*/ 58 h 84"/>
                  <a:gd name="T30" fmla="*/ 2 w 84"/>
                  <a:gd name="T31" fmla="*/ 51 h 84"/>
                  <a:gd name="T32" fmla="*/ 0 w 84"/>
                  <a:gd name="T33" fmla="*/ 46 h 84"/>
                  <a:gd name="T34" fmla="*/ 0 w 84"/>
                  <a:gd name="T35" fmla="*/ 42 h 84"/>
                  <a:gd name="T36" fmla="*/ 0 w 84"/>
                  <a:gd name="T37" fmla="*/ 39 h 84"/>
                  <a:gd name="T38" fmla="*/ 2 w 84"/>
                  <a:gd name="T39" fmla="*/ 33 h 84"/>
                  <a:gd name="T40" fmla="*/ 4 w 84"/>
                  <a:gd name="T41" fmla="*/ 26 h 84"/>
                  <a:gd name="T42" fmla="*/ 7 w 84"/>
                  <a:gd name="T43" fmla="*/ 19 h 84"/>
                  <a:gd name="T44" fmla="*/ 12 w 84"/>
                  <a:gd name="T45" fmla="*/ 13 h 84"/>
                  <a:gd name="T46" fmla="*/ 19 w 84"/>
                  <a:gd name="T47" fmla="*/ 7 h 84"/>
                  <a:gd name="T48" fmla="*/ 26 w 84"/>
                  <a:gd name="T49" fmla="*/ 4 h 84"/>
                  <a:gd name="T50" fmla="*/ 33 w 84"/>
                  <a:gd name="T51" fmla="*/ 2 h 84"/>
                  <a:gd name="T52" fmla="*/ 38 w 84"/>
                  <a:gd name="T53" fmla="*/ 0 h 84"/>
                  <a:gd name="T54" fmla="*/ 42 w 84"/>
                  <a:gd name="T55" fmla="*/ 0 h 84"/>
                  <a:gd name="T56" fmla="*/ 45 w 84"/>
                  <a:gd name="T57" fmla="*/ 0 h 84"/>
                  <a:gd name="T58" fmla="*/ 51 w 84"/>
                  <a:gd name="T59" fmla="*/ 2 h 84"/>
                  <a:gd name="T60" fmla="*/ 58 w 84"/>
                  <a:gd name="T61" fmla="*/ 4 h 84"/>
                  <a:gd name="T62" fmla="*/ 65 w 84"/>
                  <a:gd name="T63" fmla="*/ 7 h 84"/>
                  <a:gd name="T64" fmla="*/ 72 w 84"/>
                  <a:gd name="T65" fmla="*/ 13 h 84"/>
                  <a:gd name="T66" fmla="*/ 77 w 84"/>
                  <a:gd name="T67" fmla="*/ 19 h 84"/>
                  <a:gd name="T68" fmla="*/ 80 w 84"/>
                  <a:gd name="T69" fmla="*/ 26 h 84"/>
                  <a:gd name="T70" fmla="*/ 84 w 84"/>
                  <a:gd name="T71" fmla="*/ 33 h 84"/>
                  <a:gd name="T72" fmla="*/ 84 w 84"/>
                  <a:gd name="T73" fmla="*/ 42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4" h="84">
                    <a:moveTo>
                      <a:pt x="84" y="42"/>
                    </a:moveTo>
                    <a:lnTo>
                      <a:pt x="84" y="51"/>
                    </a:lnTo>
                    <a:lnTo>
                      <a:pt x="80" y="58"/>
                    </a:lnTo>
                    <a:lnTo>
                      <a:pt x="77" y="65"/>
                    </a:lnTo>
                    <a:lnTo>
                      <a:pt x="72" y="72"/>
                    </a:lnTo>
                    <a:lnTo>
                      <a:pt x="65" y="77"/>
                    </a:lnTo>
                    <a:lnTo>
                      <a:pt x="58" y="81"/>
                    </a:lnTo>
                    <a:lnTo>
                      <a:pt x="51" y="84"/>
                    </a:lnTo>
                    <a:lnTo>
                      <a:pt x="42" y="84"/>
                    </a:lnTo>
                    <a:lnTo>
                      <a:pt x="33" y="84"/>
                    </a:lnTo>
                    <a:lnTo>
                      <a:pt x="26" y="81"/>
                    </a:lnTo>
                    <a:lnTo>
                      <a:pt x="19" y="77"/>
                    </a:lnTo>
                    <a:lnTo>
                      <a:pt x="12" y="72"/>
                    </a:lnTo>
                    <a:lnTo>
                      <a:pt x="7" y="65"/>
                    </a:lnTo>
                    <a:lnTo>
                      <a:pt x="4" y="58"/>
                    </a:lnTo>
                    <a:lnTo>
                      <a:pt x="2" y="51"/>
                    </a:lnTo>
                    <a:lnTo>
                      <a:pt x="0" y="46"/>
                    </a:lnTo>
                    <a:lnTo>
                      <a:pt x="0" y="42"/>
                    </a:lnTo>
                    <a:lnTo>
                      <a:pt x="0" y="39"/>
                    </a:lnTo>
                    <a:lnTo>
                      <a:pt x="2" y="33"/>
                    </a:lnTo>
                    <a:lnTo>
                      <a:pt x="4" y="26"/>
                    </a:lnTo>
                    <a:lnTo>
                      <a:pt x="7" y="19"/>
                    </a:lnTo>
                    <a:lnTo>
                      <a:pt x="12" y="13"/>
                    </a:lnTo>
                    <a:lnTo>
                      <a:pt x="19" y="7"/>
                    </a:lnTo>
                    <a:lnTo>
                      <a:pt x="26" y="4"/>
                    </a:lnTo>
                    <a:lnTo>
                      <a:pt x="33" y="2"/>
                    </a:lnTo>
                    <a:lnTo>
                      <a:pt x="38" y="0"/>
                    </a:lnTo>
                    <a:lnTo>
                      <a:pt x="42" y="0"/>
                    </a:lnTo>
                    <a:lnTo>
                      <a:pt x="45" y="0"/>
                    </a:lnTo>
                    <a:lnTo>
                      <a:pt x="51" y="2"/>
                    </a:lnTo>
                    <a:lnTo>
                      <a:pt x="58" y="4"/>
                    </a:lnTo>
                    <a:lnTo>
                      <a:pt x="65" y="7"/>
                    </a:lnTo>
                    <a:lnTo>
                      <a:pt x="72" y="13"/>
                    </a:lnTo>
                    <a:lnTo>
                      <a:pt x="77" y="19"/>
                    </a:lnTo>
                    <a:lnTo>
                      <a:pt x="80" y="26"/>
                    </a:lnTo>
                    <a:lnTo>
                      <a:pt x="84" y="33"/>
                    </a:lnTo>
                    <a:lnTo>
                      <a:pt x="84" y="42"/>
                    </a:lnTo>
                  </a:path>
                </a:pathLst>
              </a:custGeom>
              <a:noFill/>
              <a:ln w="1588">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 name="Line 43">
                <a:extLst>
                  <a:ext uri="{FF2B5EF4-FFF2-40B4-BE49-F238E27FC236}">
                    <a16:creationId xmlns:a16="http://schemas.microsoft.com/office/drawing/2014/main" id="{B95124BD-CD1D-455A-9F3D-33DCD87FE38F}"/>
                  </a:ext>
                </a:extLst>
              </p:cNvPr>
              <p:cNvSpPr>
                <a:spLocks noChangeShapeType="1"/>
              </p:cNvSpPr>
              <p:nvPr/>
            </p:nvSpPr>
            <p:spPr bwMode="auto">
              <a:xfrm>
                <a:off x="2562646" y="3336099"/>
                <a:ext cx="0" cy="227472"/>
              </a:xfrm>
              <a:prstGeom prst="line">
                <a:avLst/>
              </a:prstGeom>
              <a:noFill/>
              <a:ln w="15875">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 name="Line 44">
                <a:extLst>
                  <a:ext uri="{FF2B5EF4-FFF2-40B4-BE49-F238E27FC236}">
                    <a16:creationId xmlns:a16="http://schemas.microsoft.com/office/drawing/2014/main" id="{D9DE767F-0558-489F-A455-2948AE2D4929}"/>
                  </a:ext>
                </a:extLst>
              </p:cNvPr>
              <p:cNvSpPr>
                <a:spLocks noChangeShapeType="1"/>
              </p:cNvSpPr>
              <p:nvPr/>
            </p:nvSpPr>
            <p:spPr bwMode="auto">
              <a:xfrm>
                <a:off x="2477679" y="3336099"/>
                <a:ext cx="169934" cy="0"/>
              </a:xfrm>
              <a:prstGeom prst="line">
                <a:avLst/>
              </a:prstGeom>
              <a:noFill/>
              <a:ln w="15875">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 name="Line 45">
                <a:extLst>
                  <a:ext uri="{FF2B5EF4-FFF2-40B4-BE49-F238E27FC236}">
                    <a16:creationId xmlns:a16="http://schemas.microsoft.com/office/drawing/2014/main" id="{16B208F8-58CB-46FD-8386-A6B2BE1B4C3F}"/>
                  </a:ext>
                </a:extLst>
              </p:cNvPr>
              <p:cNvSpPr>
                <a:spLocks noChangeShapeType="1"/>
              </p:cNvSpPr>
              <p:nvPr/>
            </p:nvSpPr>
            <p:spPr bwMode="auto">
              <a:xfrm>
                <a:off x="2562646" y="3563571"/>
                <a:ext cx="0" cy="226157"/>
              </a:xfrm>
              <a:prstGeom prst="line">
                <a:avLst/>
              </a:prstGeom>
              <a:noFill/>
              <a:ln w="15875">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 name="Line 46">
                <a:extLst>
                  <a:ext uri="{FF2B5EF4-FFF2-40B4-BE49-F238E27FC236}">
                    <a16:creationId xmlns:a16="http://schemas.microsoft.com/office/drawing/2014/main" id="{9D87F335-730E-4F66-9C9A-299A89E6A44B}"/>
                  </a:ext>
                </a:extLst>
              </p:cNvPr>
              <p:cNvSpPr>
                <a:spLocks noChangeShapeType="1"/>
              </p:cNvSpPr>
              <p:nvPr/>
            </p:nvSpPr>
            <p:spPr bwMode="auto">
              <a:xfrm>
                <a:off x="2477679" y="3789728"/>
                <a:ext cx="169934" cy="0"/>
              </a:xfrm>
              <a:prstGeom prst="line">
                <a:avLst/>
              </a:prstGeom>
              <a:noFill/>
              <a:ln w="15875">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 name="Freeform 47">
                <a:extLst>
                  <a:ext uri="{FF2B5EF4-FFF2-40B4-BE49-F238E27FC236}">
                    <a16:creationId xmlns:a16="http://schemas.microsoft.com/office/drawing/2014/main" id="{438910AA-6361-4BCE-A333-0CF463B6EA6D}"/>
                  </a:ext>
                </a:extLst>
              </p:cNvPr>
              <p:cNvSpPr>
                <a:spLocks/>
              </p:cNvSpPr>
              <p:nvPr/>
            </p:nvSpPr>
            <p:spPr bwMode="auto">
              <a:xfrm>
                <a:off x="2532404" y="3190149"/>
                <a:ext cx="60485" cy="55224"/>
              </a:xfrm>
              <a:custGeom>
                <a:avLst/>
                <a:gdLst>
                  <a:gd name="T0" fmla="*/ 84 w 84"/>
                  <a:gd name="T1" fmla="*/ 42 h 84"/>
                  <a:gd name="T2" fmla="*/ 84 w 84"/>
                  <a:gd name="T3" fmla="*/ 51 h 84"/>
                  <a:gd name="T4" fmla="*/ 80 w 84"/>
                  <a:gd name="T5" fmla="*/ 58 h 84"/>
                  <a:gd name="T6" fmla="*/ 77 w 84"/>
                  <a:gd name="T7" fmla="*/ 65 h 84"/>
                  <a:gd name="T8" fmla="*/ 71 w 84"/>
                  <a:gd name="T9" fmla="*/ 72 h 84"/>
                  <a:gd name="T10" fmla="*/ 64 w 84"/>
                  <a:gd name="T11" fmla="*/ 77 h 84"/>
                  <a:gd name="T12" fmla="*/ 58 w 84"/>
                  <a:gd name="T13" fmla="*/ 81 h 84"/>
                  <a:gd name="T14" fmla="*/ 51 w 84"/>
                  <a:gd name="T15" fmla="*/ 84 h 84"/>
                  <a:gd name="T16" fmla="*/ 42 w 84"/>
                  <a:gd name="T17" fmla="*/ 84 h 84"/>
                  <a:gd name="T18" fmla="*/ 33 w 84"/>
                  <a:gd name="T19" fmla="*/ 84 h 84"/>
                  <a:gd name="T20" fmla="*/ 26 w 84"/>
                  <a:gd name="T21" fmla="*/ 81 h 84"/>
                  <a:gd name="T22" fmla="*/ 19 w 84"/>
                  <a:gd name="T23" fmla="*/ 77 h 84"/>
                  <a:gd name="T24" fmla="*/ 12 w 84"/>
                  <a:gd name="T25" fmla="*/ 72 h 84"/>
                  <a:gd name="T26" fmla="*/ 7 w 84"/>
                  <a:gd name="T27" fmla="*/ 65 h 84"/>
                  <a:gd name="T28" fmla="*/ 3 w 84"/>
                  <a:gd name="T29" fmla="*/ 58 h 84"/>
                  <a:gd name="T30" fmla="*/ 2 w 84"/>
                  <a:gd name="T31" fmla="*/ 51 h 84"/>
                  <a:gd name="T32" fmla="*/ 0 w 84"/>
                  <a:gd name="T33" fmla="*/ 46 h 84"/>
                  <a:gd name="T34" fmla="*/ 0 w 84"/>
                  <a:gd name="T35" fmla="*/ 42 h 84"/>
                  <a:gd name="T36" fmla="*/ 0 w 84"/>
                  <a:gd name="T37" fmla="*/ 39 h 84"/>
                  <a:gd name="T38" fmla="*/ 2 w 84"/>
                  <a:gd name="T39" fmla="*/ 34 h 84"/>
                  <a:gd name="T40" fmla="*/ 3 w 84"/>
                  <a:gd name="T41" fmla="*/ 27 h 84"/>
                  <a:gd name="T42" fmla="*/ 7 w 84"/>
                  <a:gd name="T43" fmla="*/ 20 h 84"/>
                  <a:gd name="T44" fmla="*/ 12 w 84"/>
                  <a:gd name="T45" fmla="*/ 13 h 84"/>
                  <a:gd name="T46" fmla="*/ 19 w 84"/>
                  <a:gd name="T47" fmla="*/ 7 h 84"/>
                  <a:gd name="T48" fmla="*/ 26 w 84"/>
                  <a:gd name="T49" fmla="*/ 4 h 84"/>
                  <a:gd name="T50" fmla="*/ 33 w 84"/>
                  <a:gd name="T51" fmla="*/ 2 h 84"/>
                  <a:gd name="T52" fmla="*/ 38 w 84"/>
                  <a:gd name="T53" fmla="*/ 0 h 84"/>
                  <a:gd name="T54" fmla="*/ 42 w 84"/>
                  <a:gd name="T55" fmla="*/ 0 h 84"/>
                  <a:gd name="T56" fmla="*/ 45 w 84"/>
                  <a:gd name="T57" fmla="*/ 0 h 84"/>
                  <a:gd name="T58" fmla="*/ 51 w 84"/>
                  <a:gd name="T59" fmla="*/ 2 h 84"/>
                  <a:gd name="T60" fmla="*/ 58 w 84"/>
                  <a:gd name="T61" fmla="*/ 4 h 84"/>
                  <a:gd name="T62" fmla="*/ 64 w 84"/>
                  <a:gd name="T63" fmla="*/ 7 h 84"/>
                  <a:gd name="T64" fmla="*/ 71 w 84"/>
                  <a:gd name="T65" fmla="*/ 13 h 84"/>
                  <a:gd name="T66" fmla="*/ 77 w 84"/>
                  <a:gd name="T67" fmla="*/ 20 h 84"/>
                  <a:gd name="T68" fmla="*/ 80 w 84"/>
                  <a:gd name="T69" fmla="*/ 27 h 84"/>
                  <a:gd name="T70" fmla="*/ 84 w 84"/>
                  <a:gd name="T71" fmla="*/ 34 h 84"/>
                  <a:gd name="T72" fmla="*/ 84 w 84"/>
                  <a:gd name="T73" fmla="*/ 42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4" h="84">
                    <a:moveTo>
                      <a:pt x="84" y="42"/>
                    </a:moveTo>
                    <a:lnTo>
                      <a:pt x="84" y="51"/>
                    </a:lnTo>
                    <a:lnTo>
                      <a:pt x="80" y="58"/>
                    </a:lnTo>
                    <a:lnTo>
                      <a:pt x="77" y="65"/>
                    </a:lnTo>
                    <a:lnTo>
                      <a:pt x="71" y="72"/>
                    </a:lnTo>
                    <a:lnTo>
                      <a:pt x="64" y="77"/>
                    </a:lnTo>
                    <a:lnTo>
                      <a:pt x="58" y="81"/>
                    </a:lnTo>
                    <a:lnTo>
                      <a:pt x="51" y="84"/>
                    </a:lnTo>
                    <a:lnTo>
                      <a:pt x="42" y="84"/>
                    </a:lnTo>
                    <a:lnTo>
                      <a:pt x="33" y="84"/>
                    </a:lnTo>
                    <a:lnTo>
                      <a:pt x="26" y="81"/>
                    </a:lnTo>
                    <a:lnTo>
                      <a:pt x="19" y="77"/>
                    </a:lnTo>
                    <a:lnTo>
                      <a:pt x="12" y="72"/>
                    </a:lnTo>
                    <a:lnTo>
                      <a:pt x="7" y="65"/>
                    </a:lnTo>
                    <a:lnTo>
                      <a:pt x="3" y="58"/>
                    </a:lnTo>
                    <a:lnTo>
                      <a:pt x="2" y="51"/>
                    </a:lnTo>
                    <a:lnTo>
                      <a:pt x="0" y="46"/>
                    </a:lnTo>
                    <a:lnTo>
                      <a:pt x="0" y="42"/>
                    </a:lnTo>
                    <a:lnTo>
                      <a:pt x="0" y="39"/>
                    </a:lnTo>
                    <a:lnTo>
                      <a:pt x="2" y="34"/>
                    </a:lnTo>
                    <a:lnTo>
                      <a:pt x="3" y="27"/>
                    </a:lnTo>
                    <a:lnTo>
                      <a:pt x="7" y="20"/>
                    </a:lnTo>
                    <a:lnTo>
                      <a:pt x="12" y="13"/>
                    </a:lnTo>
                    <a:lnTo>
                      <a:pt x="19" y="7"/>
                    </a:lnTo>
                    <a:lnTo>
                      <a:pt x="26" y="4"/>
                    </a:lnTo>
                    <a:lnTo>
                      <a:pt x="33" y="2"/>
                    </a:lnTo>
                    <a:lnTo>
                      <a:pt x="38" y="0"/>
                    </a:lnTo>
                    <a:lnTo>
                      <a:pt x="42" y="0"/>
                    </a:lnTo>
                    <a:lnTo>
                      <a:pt x="45" y="0"/>
                    </a:lnTo>
                    <a:lnTo>
                      <a:pt x="51" y="2"/>
                    </a:lnTo>
                    <a:lnTo>
                      <a:pt x="58" y="4"/>
                    </a:lnTo>
                    <a:lnTo>
                      <a:pt x="64" y="7"/>
                    </a:lnTo>
                    <a:lnTo>
                      <a:pt x="71" y="13"/>
                    </a:lnTo>
                    <a:lnTo>
                      <a:pt x="77" y="20"/>
                    </a:lnTo>
                    <a:lnTo>
                      <a:pt x="80" y="27"/>
                    </a:lnTo>
                    <a:lnTo>
                      <a:pt x="84" y="34"/>
                    </a:lnTo>
                    <a:lnTo>
                      <a:pt x="84" y="42"/>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 name="Freeform 48">
                <a:extLst>
                  <a:ext uri="{FF2B5EF4-FFF2-40B4-BE49-F238E27FC236}">
                    <a16:creationId xmlns:a16="http://schemas.microsoft.com/office/drawing/2014/main" id="{F62D95C0-F6E2-4867-8704-8A4E33439DCD}"/>
                  </a:ext>
                </a:extLst>
              </p:cNvPr>
              <p:cNvSpPr>
                <a:spLocks/>
              </p:cNvSpPr>
              <p:nvPr/>
            </p:nvSpPr>
            <p:spPr bwMode="auto">
              <a:xfrm>
                <a:off x="2532404" y="3190149"/>
                <a:ext cx="60485" cy="55224"/>
              </a:xfrm>
              <a:custGeom>
                <a:avLst/>
                <a:gdLst>
                  <a:gd name="T0" fmla="*/ 84 w 84"/>
                  <a:gd name="T1" fmla="*/ 42 h 84"/>
                  <a:gd name="T2" fmla="*/ 84 w 84"/>
                  <a:gd name="T3" fmla="*/ 51 h 84"/>
                  <a:gd name="T4" fmla="*/ 80 w 84"/>
                  <a:gd name="T5" fmla="*/ 58 h 84"/>
                  <a:gd name="T6" fmla="*/ 77 w 84"/>
                  <a:gd name="T7" fmla="*/ 65 h 84"/>
                  <a:gd name="T8" fmla="*/ 71 w 84"/>
                  <a:gd name="T9" fmla="*/ 72 h 84"/>
                  <a:gd name="T10" fmla="*/ 64 w 84"/>
                  <a:gd name="T11" fmla="*/ 77 h 84"/>
                  <a:gd name="T12" fmla="*/ 58 w 84"/>
                  <a:gd name="T13" fmla="*/ 81 h 84"/>
                  <a:gd name="T14" fmla="*/ 51 w 84"/>
                  <a:gd name="T15" fmla="*/ 84 h 84"/>
                  <a:gd name="T16" fmla="*/ 42 w 84"/>
                  <a:gd name="T17" fmla="*/ 84 h 84"/>
                  <a:gd name="T18" fmla="*/ 33 w 84"/>
                  <a:gd name="T19" fmla="*/ 84 h 84"/>
                  <a:gd name="T20" fmla="*/ 26 w 84"/>
                  <a:gd name="T21" fmla="*/ 81 h 84"/>
                  <a:gd name="T22" fmla="*/ 19 w 84"/>
                  <a:gd name="T23" fmla="*/ 77 h 84"/>
                  <a:gd name="T24" fmla="*/ 12 w 84"/>
                  <a:gd name="T25" fmla="*/ 72 h 84"/>
                  <a:gd name="T26" fmla="*/ 7 w 84"/>
                  <a:gd name="T27" fmla="*/ 65 h 84"/>
                  <a:gd name="T28" fmla="*/ 3 w 84"/>
                  <a:gd name="T29" fmla="*/ 58 h 84"/>
                  <a:gd name="T30" fmla="*/ 2 w 84"/>
                  <a:gd name="T31" fmla="*/ 51 h 84"/>
                  <a:gd name="T32" fmla="*/ 0 w 84"/>
                  <a:gd name="T33" fmla="*/ 46 h 84"/>
                  <a:gd name="T34" fmla="*/ 0 w 84"/>
                  <a:gd name="T35" fmla="*/ 42 h 84"/>
                  <a:gd name="T36" fmla="*/ 0 w 84"/>
                  <a:gd name="T37" fmla="*/ 39 h 84"/>
                  <a:gd name="T38" fmla="*/ 2 w 84"/>
                  <a:gd name="T39" fmla="*/ 34 h 84"/>
                  <a:gd name="T40" fmla="*/ 3 w 84"/>
                  <a:gd name="T41" fmla="*/ 27 h 84"/>
                  <a:gd name="T42" fmla="*/ 7 w 84"/>
                  <a:gd name="T43" fmla="*/ 20 h 84"/>
                  <a:gd name="T44" fmla="*/ 12 w 84"/>
                  <a:gd name="T45" fmla="*/ 13 h 84"/>
                  <a:gd name="T46" fmla="*/ 19 w 84"/>
                  <a:gd name="T47" fmla="*/ 7 h 84"/>
                  <a:gd name="T48" fmla="*/ 26 w 84"/>
                  <a:gd name="T49" fmla="*/ 4 h 84"/>
                  <a:gd name="T50" fmla="*/ 33 w 84"/>
                  <a:gd name="T51" fmla="*/ 2 h 84"/>
                  <a:gd name="T52" fmla="*/ 38 w 84"/>
                  <a:gd name="T53" fmla="*/ 0 h 84"/>
                  <a:gd name="T54" fmla="*/ 42 w 84"/>
                  <a:gd name="T55" fmla="*/ 0 h 84"/>
                  <a:gd name="T56" fmla="*/ 45 w 84"/>
                  <a:gd name="T57" fmla="*/ 0 h 84"/>
                  <a:gd name="T58" fmla="*/ 51 w 84"/>
                  <a:gd name="T59" fmla="*/ 2 h 84"/>
                  <a:gd name="T60" fmla="*/ 58 w 84"/>
                  <a:gd name="T61" fmla="*/ 4 h 84"/>
                  <a:gd name="T62" fmla="*/ 64 w 84"/>
                  <a:gd name="T63" fmla="*/ 7 h 84"/>
                  <a:gd name="T64" fmla="*/ 71 w 84"/>
                  <a:gd name="T65" fmla="*/ 13 h 84"/>
                  <a:gd name="T66" fmla="*/ 77 w 84"/>
                  <a:gd name="T67" fmla="*/ 20 h 84"/>
                  <a:gd name="T68" fmla="*/ 80 w 84"/>
                  <a:gd name="T69" fmla="*/ 27 h 84"/>
                  <a:gd name="T70" fmla="*/ 84 w 84"/>
                  <a:gd name="T71" fmla="*/ 34 h 84"/>
                  <a:gd name="T72" fmla="*/ 84 w 84"/>
                  <a:gd name="T73" fmla="*/ 42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4" h="84">
                    <a:moveTo>
                      <a:pt x="84" y="42"/>
                    </a:moveTo>
                    <a:lnTo>
                      <a:pt x="84" y="51"/>
                    </a:lnTo>
                    <a:lnTo>
                      <a:pt x="80" y="58"/>
                    </a:lnTo>
                    <a:lnTo>
                      <a:pt x="77" y="65"/>
                    </a:lnTo>
                    <a:lnTo>
                      <a:pt x="71" y="72"/>
                    </a:lnTo>
                    <a:lnTo>
                      <a:pt x="64" y="77"/>
                    </a:lnTo>
                    <a:lnTo>
                      <a:pt x="58" y="81"/>
                    </a:lnTo>
                    <a:lnTo>
                      <a:pt x="51" y="84"/>
                    </a:lnTo>
                    <a:lnTo>
                      <a:pt x="42" y="84"/>
                    </a:lnTo>
                    <a:lnTo>
                      <a:pt x="33" y="84"/>
                    </a:lnTo>
                    <a:lnTo>
                      <a:pt x="26" y="81"/>
                    </a:lnTo>
                    <a:lnTo>
                      <a:pt x="19" y="77"/>
                    </a:lnTo>
                    <a:lnTo>
                      <a:pt x="12" y="72"/>
                    </a:lnTo>
                    <a:lnTo>
                      <a:pt x="7" y="65"/>
                    </a:lnTo>
                    <a:lnTo>
                      <a:pt x="3" y="58"/>
                    </a:lnTo>
                    <a:lnTo>
                      <a:pt x="2" y="51"/>
                    </a:lnTo>
                    <a:lnTo>
                      <a:pt x="0" y="46"/>
                    </a:lnTo>
                    <a:lnTo>
                      <a:pt x="0" y="42"/>
                    </a:lnTo>
                    <a:lnTo>
                      <a:pt x="0" y="39"/>
                    </a:lnTo>
                    <a:lnTo>
                      <a:pt x="2" y="34"/>
                    </a:lnTo>
                    <a:lnTo>
                      <a:pt x="3" y="27"/>
                    </a:lnTo>
                    <a:lnTo>
                      <a:pt x="7" y="20"/>
                    </a:lnTo>
                    <a:lnTo>
                      <a:pt x="12" y="13"/>
                    </a:lnTo>
                    <a:lnTo>
                      <a:pt x="19" y="7"/>
                    </a:lnTo>
                    <a:lnTo>
                      <a:pt x="26" y="4"/>
                    </a:lnTo>
                    <a:lnTo>
                      <a:pt x="33" y="2"/>
                    </a:lnTo>
                    <a:lnTo>
                      <a:pt x="38" y="0"/>
                    </a:lnTo>
                    <a:lnTo>
                      <a:pt x="42" y="0"/>
                    </a:lnTo>
                    <a:lnTo>
                      <a:pt x="45" y="0"/>
                    </a:lnTo>
                    <a:lnTo>
                      <a:pt x="51" y="2"/>
                    </a:lnTo>
                    <a:lnTo>
                      <a:pt x="58" y="4"/>
                    </a:lnTo>
                    <a:lnTo>
                      <a:pt x="64" y="7"/>
                    </a:lnTo>
                    <a:lnTo>
                      <a:pt x="71" y="13"/>
                    </a:lnTo>
                    <a:lnTo>
                      <a:pt x="77" y="20"/>
                    </a:lnTo>
                    <a:lnTo>
                      <a:pt x="80" y="27"/>
                    </a:lnTo>
                    <a:lnTo>
                      <a:pt x="84" y="34"/>
                    </a:lnTo>
                    <a:lnTo>
                      <a:pt x="84" y="42"/>
                    </a:lnTo>
                  </a:path>
                </a:pathLst>
              </a:custGeom>
              <a:noFill/>
              <a:ln w="1588">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 name="Freeform 49">
                <a:extLst>
                  <a:ext uri="{FF2B5EF4-FFF2-40B4-BE49-F238E27FC236}">
                    <a16:creationId xmlns:a16="http://schemas.microsoft.com/office/drawing/2014/main" id="{9FEFB04D-977E-4608-A3EF-745B4082BA84}"/>
                  </a:ext>
                </a:extLst>
              </p:cNvPr>
              <p:cNvSpPr>
                <a:spLocks/>
              </p:cNvSpPr>
              <p:nvPr/>
            </p:nvSpPr>
            <p:spPr bwMode="auto">
              <a:xfrm>
                <a:off x="2532404" y="3963291"/>
                <a:ext cx="60485" cy="55224"/>
              </a:xfrm>
              <a:custGeom>
                <a:avLst/>
                <a:gdLst>
                  <a:gd name="T0" fmla="*/ 84 w 84"/>
                  <a:gd name="T1" fmla="*/ 42 h 84"/>
                  <a:gd name="T2" fmla="*/ 84 w 84"/>
                  <a:gd name="T3" fmla="*/ 51 h 84"/>
                  <a:gd name="T4" fmla="*/ 80 w 84"/>
                  <a:gd name="T5" fmla="*/ 58 h 84"/>
                  <a:gd name="T6" fmla="*/ 77 w 84"/>
                  <a:gd name="T7" fmla="*/ 65 h 84"/>
                  <a:gd name="T8" fmla="*/ 71 w 84"/>
                  <a:gd name="T9" fmla="*/ 72 h 84"/>
                  <a:gd name="T10" fmla="*/ 64 w 84"/>
                  <a:gd name="T11" fmla="*/ 77 h 84"/>
                  <a:gd name="T12" fmla="*/ 58 w 84"/>
                  <a:gd name="T13" fmla="*/ 80 h 84"/>
                  <a:gd name="T14" fmla="*/ 51 w 84"/>
                  <a:gd name="T15" fmla="*/ 84 h 84"/>
                  <a:gd name="T16" fmla="*/ 42 w 84"/>
                  <a:gd name="T17" fmla="*/ 84 h 84"/>
                  <a:gd name="T18" fmla="*/ 33 w 84"/>
                  <a:gd name="T19" fmla="*/ 84 h 84"/>
                  <a:gd name="T20" fmla="*/ 26 w 84"/>
                  <a:gd name="T21" fmla="*/ 80 h 84"/>
                  <a:gd name="T22" fmla="*/ 19 w 84"/>
                  <a:gd name="T23" fmla="*/ 77 h 84"/>
                  <a:gd name="T24" fmla="*/ 12 w 84"/>
                  <a:gd name="T25" fmla="*/ 72 h 84"/>
                  <a:gd name="T26" fmla="*/ 7 w 84"/>
                  <a:gd name="T27" fmla="*/ 65 h 84"/>
                  <a:gd name="T28" fmla="*/ 3 w 84"/>
                  <a:gd name="T29" fmla="*/ 58 h 84"/>
                  <a:gd name="T30" fmla="*/ 2 w 84"/>
                  <a:gd name="T31" fmla="*/ 51 h 84"/>
                  <a:gd name="T32" fmla="*/ 0 w 84"/>
                  <a:gd name="T33" fmla="*/ 45 h 84"/>
                  <a:gd name="T34" fmla="*/ 0 w 84"/>
                  <a:gd name="T35" fmla="*/ 42 h 84"/>
                  <a:gd name="T36" fmla="*/ 0 w 84"/>
                  <a:gd name="T37" fmla="*/ 38 h 84"/>
                  <a:gd name="T38" fmla="*/ 2 w 84"/>
                  <a:gd name="T39" fmla="*/ 33 h 84"/>
                  <a:gd name="T40" fmla="*/ 3 w 84"/>
                  <a:gd name="T41" fmla="*/ 26 h 84"/>
                  <a:gd name="T42" fmla="*/ 7 w 84"/>
                  <a:gd name="T43" fmla="*/ 19 h 84"/>
                  <a:gd name="T44" fmla="*/ 12 w 84"/>
                  <a:gd name="T45" fmla="*/ 12 h 84"/>
                  <a:gd name="T46" fmla="*/ 19 w 84"/>
                  <a:gd name="T47" fmla="*/ 7 h 84"/>
                  <a:gd name="T48" fmla="*/ 26 w 84"/>
                  <a:gd name="T49" fmla="*/ 4 h 84"/>
                  <a:gd name="T50" fmla="*/ 33 w 84"/>
                  <a:gd name="T51" fmla="*/ 2 h 84"/>
                  <a:gd name="T52" fmla="*/ 38 w 84"/>
                  <a:gd name="T53" fmla="*/ 0 h 84"/>
                  <a:gd name="T54" fmla="*/ 42 w 84"/>
                  <a:gd name="T55" fmla="*/ 0 h 84"/>
                  <a:gd name="T56" fmla="*/ 45 w 84"/>
                  <a:gd name="T57" fmla="*/ 0 h 84"/>
                  <a:gd name="T58" fmla="*/ 51 w 84"/>
                  <a:gd name="T59" fmla="*/ 2 h 84"/>
                  <a:gd name="T60" fmla="*/ 58 w 84"/>
                  <a:gd name="T61" fmla="*/ 4 h 84"/>
                  <a:gd name="T62" fmla="*/ 64 w 84"/>
                  <a:gd name="T63" fmla="*/ 7 h 84"/>
                  <a:gd name="T64" fmla="*/ 71 w 84"/>
                  <a:gd name="T65" fmla="*/ 12 h 84"/>
                  <a:gd name="T66" fmla="*/ 77 w 84"/>
                  <a:gd name="T67" fmla="*/ 19 h 84"/>
                  <a:gd name="T68" fmla="*/ 80 w 84"/>
                  <a:gd name="T69" fmla="*/ 26 h 84"/>
                  <a:gd name="T70" fmla="*/ 84 w 84"/>
                  <a:gd name="T71" fmla="*/ 33 h 84"/>
                  <a:gd name="T72" fmla="*/ 84 w 84"/>
                  <a:gd name="T73" fmla="*/ 42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4" h="84">
                    <a:moveTo>
                      <a:pt x="84" y="42"/>
                    </a:moveTo>
                    <a:lnTo>
                      <a:pt x="84" y="51"/>
                    </a:lnTo>
                    <a:lnTo>
                      <a:pt x="80" y="58"/>
                    </a:lnTo>
                    <a:lnTo>
                      <a:pt x="77" y="65"/>
                    </a:lnTo>
                    <a:lnTo>
                      <a:pt x="71" y="72"/>
                    </a:lnTo>
                    <a:lnTo>
                      <a:pt x="64" y="77"/>
                    </a:lnTo>
                    <a:lnTo>
                      <a:pt x="58" y="80"/>
                    </a:lnTo>
                    <a:lnTo>
                      <a:pt x="51" y="84"/>
                    </a:lnTo>
                    <a:lnTo>
                      <a:pt x="42" y="84"/>
                    </a:lnTo>
                    <a:lnTo>
                      <a:pt x="33" y="84"/>
                    </a:lnTo>
                    <a:lnTo>
                      <a:pt x="26" y="80"/>
                    </a:lnTo>
                    <a:lnTo>
                      <a:pt x="19" y="77"/>
                    </a:lnTo>
                    <a:lnTo>
                      <a:pt x="12" y="72"/>
                    </a:lnTo>
                    <a:lnTo>
                      <a:pt x="7" y="65"/>
                    </a:lnTo>
                    <a:lnTo>
                      <a:pt x="3" y="58"/>
                    </a:lnTo>
                    <a:lnTo>
                      <a:pt x="2" y="51"/>
                    </a:lnTo>
                    <a:lnTo>
                      <a:pt x="0" y="45"/>
                    </a:lnTo>
                    <a:lnTo>
                      <a:pt x="0" y="42"/>
                    </a:lnTo>
                    <a:lnTo>
                      <a:pt x="0" y="38"/>
                    </a:lnTo>
                    <a:lnTo>
                      <a:pt x="2" y="33"/>
                    </a:lnTo>
                    <a:lnTo>
                      <a:pt x="3" y="26"/>
                    </a:lnTo>
                    <a:lnTo>
                      <a:pt x="7" y="19"/>
                    </a:lnTo>
                    <a:lnTo>
                      <a:pt x="12" y="12"/>
                    </a:lnTo>
                    <a:lnTo>
                      <a:pt x="19" y="7"/>
                    </a:lnTo>
                    <a:lnTo>
                      <a:pt x="26" y="4"/>
                    </a:lnTo>
                    <a:lnTo>
                      <a:pt x="33" y="2"/>
                    </a:lnTo>
                    <a:lnTo>
                      <a:pt x="38" y="0"/>
                    </a:lnTo>
                    <a:lnTo>
                      <a:pt x="42" y="0"/>
                    </a:lnTo>
                    <a:lnTo>
                      <a:pt x="45" y="0"/>
                    </a:lnTo>
                    <a:lnTo>
                      <a:pt x="51" y="2"/>
                    </a:lnTo>
                    <a:lnTo>
                      <a:pt x="58" y="4"/>
                    </a:lnTo>
                    <a:lnTo>
                      <a:pt x="64" y="7"/>
                    </a:lnTo>
                    <a:lnTo>
                      <a:pt x="71" y="12"/>
                    </a:lnTo>
                    <a:lnTo>
                      <a:pt x="77" y="19"/>
                    </a:lnTo>
                    <a:lnTo>
                      <a:pt x="80" y="26"/>
                    </a:lnTo>
                    <a:lnTo>
                      <a:pt x="84" y="33"/>
                    </a:lnTo>
                    <a:lnTo>
                      <a:pt x="84" y="42"/>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1" name="Freeform 50">
                <a:extLst>
                  <a:ext uri="{FF2B5EF4-FFF2-40B4-BE49-F238E27FC236}">
                    <a16:creationId xmlns:a16="http://schemas.microsoft.com/office/drawing/2014/main" id="{F7F36722-290B-49D0-864E-62083C3B0831}"/>
                  </a:ext>
                </a:extLst>
              </p:cNvPr>
              <p:cNvSpPr>
                <a:spLocks/>
              </p:cNvSpPr>
              <p:nvPr/>
            </p:nvSpPr>
            <p:spPr bwMode="auto">
              <a:xfrm>
                <a:off x="2532404" y="3963291"/>
                <a:ext cx="60485" cy="55224"/>
              </a:xfrm>
              <a:custGeom>
                <a:avLst/>
                <a:gdLst>
                  <a:gd name="T0" fmla="*/ 84 w 84"/>
                  <a:gd name="T1" fmla="*/ 42 h 84"/>
                  <a:gd name="T2" fmla="*/ 84 w 84"/>
                  <a:gd name="T3" fmla="*/ 51 h 84"/>
                  <a:gd name="T4" fmla="*/ 80 w 84"/>
                  <a:gd name="T5" fmla="*/ 58 h 84"/>
                  <a:gd name="T6" fmla="*/ 77 w 84"/>
                  <a:gd name="T7" fmla="*/ 65 h 84"/>
                  <a:gd name="T8" fmla="*/ 71 w 84"/>
                  <a:gd name="T9" fmla="*/ 72 h 84"/>
                  <a:gd name="T10" fmla="*/ 64 w 84"/>
                  <a:gd name="T11" fmla="*/ 77 h 84"/>
                  <a:gd name="T12" fmla="*/ 58 w 84"/>
                  <a:gd name="T13" fmla="*/ 80 h 84"/>
                  <a:gd name="T14" fmla="*/ 51 w 84"/>
                  <a:gd name="T15" fmla="*/ 84 h 84"/>
                  <a:gd name="T16" fmla="*/ 42 w 84"/>
                  <a:gd name="T17" fmla="*/ 84 h 84"/>
                  <a:gd name="T18" fmla="*/ 33 w 84"/>
                  <a:gd name="T19" fmla="*/ 84 h 84"/>
                  <a:gd name="T20" fmla="*/ 26 w 84"/>
                  <a:gd name="T21" fmla="*/ 80 h 84"/>
                  <a:gd name="T22" fmla="*/ 19 w 84"/>
                  <a:gd name="T23" fmla="*/ 77 h 84"/>
                  <a:gd name="T24" fmla="*/ 12 w 84"/>
                  <a:gd name="T25" fmla="*/ 72 h 84"/>
                  <a:gd name="T26" fmla="*/ 7 w 84"/>
                  <a:gd name="T27" fmla="*/ 65 h 84"/>
                  <a:gd name="T28" fmla="*/ 3 w 84"/>
                  <a:gd name="T29" fmla="*/ 58 h 84"/>
                  <a:gd name="T30" fmla="*/ 2 w 84"/>
                  <a:gd name="T31" fmla="*/ 51 h 84"/>
                  <a:gd name="T32" fmla="*/ 0 w 84"/>
                  <a:gd name="T33" fmla="*/ 45 h 84"/>
                  <a:gd name="T34" fmla="*/ 0 w 84"/>
                  <a:gd name="T35" fmla="*/ 42 h 84"/>
                  <a:gd name="T36" fmla="*/ 0 w 84"/>
                  <a:gd name="T37" fmla="*/ 38 h 84"/>
                  <a:gd name="T38" fmla="*/ 2 w 84"/>
                  <a:gd name="T39" fmla="*/ 33 h 84"/>
                  <a:gd name="T40" fmla="*/ 3 w 84"/>
                  <a:gd name="T41" fmla="*/ 26 h 84"/>
                  <a:gd name="T42" fmla="*/ 7 w 84"/>
                  <a:gd name="T43" fmla="*/ 19 h 84"/>
                  <a:gd name="T44" fmla="*/ 12 w 84"/>
                  <a:gd name="T45" fmla="*/ 12 h 84"/>
                  <a:gd name="T46" fmla="*/ 19 w 84"/>
                  <a:gd name="T47" fmla="*/ 7 h 84"/>
                  <a:gd name="T48" fmla="*/ 26 w 84"/>
                  <a:gd name="T49" fmla="*/ 4 h 84"/>
                  <a:gd name="T50" fmla="*/ 33 w 84"/>
                  <a:gd name="T51" fmla="*/ 2 h 84"/>
                  <a:gd name="T52" fmla="*/ 38 w 84"/>
                  <a:gd name="T53" fmla="*/ 0 h 84"/>
                  <a:gd name="T54" fmla="*/ 42 w 84"/>
                  <a:gd name="T55" fmla="*/ 0 h 84"/>
                  <a:gd name="T56" fmla="*/ 45 w 84"/>
                  <a:gd name="T57" fmla="*/ 0 h 84"/>
                  <a:gd name="T58" fmla="*/ 51 w 84"/>
                  <a:gd name="T59" fmla="*/ 2 h 84"/>
                  <a:gd name="T60" fmla="*/ 58 w 84"/>
                  <a:gd name="T61" fmla="*/ 4 h 84"/>
                  <a:gd name="T62" fmla="*/ 64 w 84"/>
                  <a:gd name="T63" fmla="*/ 7 h 84"/>
                  <a:gd name="T64" fmla="*/ 71 w 84"/>
                  <a:gd name="T65" fmla="*/ 12 h 84"/>
                  <a:gd name="T66" fmla="*/ 77 w 84"/>
                  <a:gd name="T67" fmla="*/ 19 h 84"/>
                  <a:gd name="T68" fmla="*/ 80 w 84"/>
                  <a:gd name="T69" fmla="*/ 26 h 84"/>
                  <a:gd name="T70" fmla="*/ 84 w 84"/>
                  <a:gd name="T71" fmla="*/ 33 h 84"/>
                  <a:gd name="T72" fmla="*/ 84 w 84"/>
                  <a:gd name="T73" fmla="*/ 42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4" h="84">
                    <a:moveTo>
                      <a:pt x="84" y="42"/>
                    </a:moveTo>
                    <a:lnTo>
                      <a:pt x="84" y="51"/>
                    </a:lnTo>
                    <a:lnTo>
                      <a:pt x="80" y="58"/>
                    </a:lnTo>
                    <a:lnTo>
                      <a:pt x="77" y="65"/>
                    </a:lnTo>
                    <a:lnTo>
                      <a:pt x="71" y="72"/>
                    </a:lnTo>
                    <a:lnTo>
                      <a:pt x="64" y="77"/>
                    </a:lnTo>
                    <a:lnTo>
                      <a:pt x="58" y="80"/>
                    </a:lnTo>
                    <a:lnTo>
                      <a:pt x="51" y="84"/>
                    </a:lnTo>
                    <a:lnTo>
                      <a:pt x="42" y="84"/>
                    </a:lnTo>
                    <a:lnTo>
                      <a:pt x="33" y="84"/>
                    </a:lnTo>
                    <a:lnTo>
                      <a:pt x="26" y="80"/>
                    </a:lnTo>
                    <a:lnTo>
                      <a:pt x="19" y="77"/>
                    </a:lnTo>
                    <a:lnTo>
                      <a:pt x="12" y="72"/>
                    </a:lnTo>
                    <a:lnTo>
                      <a:pt x="7" y="65"/>
                    </a:lnTo>
                    <a:lnTo>
                      <a:pt x="3" y="58"/>
                    </a:lnTo>
                    <a:lnTo>
                      <a:pt x="2" y="51"/>
                    </a:lnTo>
                    <a:lnTo>
                      <a:pt x="0" y="45"/>
                    </a:lnTo>
                    <a:lnTo>
                      <a:pt x="0" y="42"/>
                    </a:lnTo>
                    <a:lnTo>
                      <a:pt x="0" y="38"/>
                    </a:lnTo>
                    <a:lnTo>
                      <a:pt x="2" y="33"/>
                    </a:lnTo>
                    <a:lnTo>
                      <a:pt x="3" y="26"/>
                    </a:lnTo>
                    <a:lnTo>
                      <a:pt x="7" y="19"/>
                    </a:lnTo>
                    <a:lnTo>
                      <a:pt x="12" y="12"/>
                    </a:lnTo>
                    <a:lnTo>
                      <a:pt x="19" y="7"/>
                    </a:lnTo>
                    <a:lnTo>
                      <a:pt x="26" y="4"/>
                    </a:lnTo>
                    <a:lnTo>
                      <a:pt x="33" y="2"/>
                    </a:lnTo>
                    <a:lnTo>
                      <a:pt x="38" y="0"/>
                    </a:lnTo>
                    <a:lnTo>
                      <a:pt x="42" y="0"/>
                    </a:lnTo>
                    <a:lnTo>
                      <a:pt x="45" y="0"/>
                    </a:lnTo>
                    <a:lnTo>
                      <a:pt x="51" y="2"/>
                    </a:lnTo>
                    <a:lnTo>
                      <a:pt x="58" y="4"/>
                    </a:lnTo>
                    <a:lnTo>
                      <a:pt x="64" y="7"/>
                    </a:lnTo>
                    <a:lnTo>
                      <a:pt x="71" y="12"/>
                    </a:lnTo>
                    <a:lnTo>
                      <a:pt x="77" y="19"/>
                    </a:lnTo>
                    <a:lnTo>
                      <a:pt x="80" y="26"/>
                    </a:lnTo>
                    <a:lnTo>
                      <a:pt x="84" y="33"/>
                    </a:lnTo>
                    <a:lnTo>
                      <a:pt x="84" y="42"/>
                    </a:lnTo>
                  </a:path>
                </a:pathLst>
              </a:custGeom>
              <a:noFill/>
              <a:ln w="1588">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 name="Freeform 51">
                <a:extLst>
                  <a:ext uri="{FF2B5EF4-FFF2-40B4-BE49-F238E27FC236}">
                    <a16:creationId xmlns:a16="http://schemas.microsoft.com/office/drawing/2014/main" id="{24AEE0BB-F49C-4C14-A929-636B35ED5943}"/>
                  </a:ext>
                </a:extLst>
              </p:cNvPr>
              <p:cNvSpPr>
                <a:spLocks/>
              </p:cNvSpPr>
              <p:nvPr/>
            </p:nvSpPr>
            <p:spPr bwMode="auto">
              <a:xfrm>
                <a:off x="2532404" y="3453122"/>
                <a:ext cx="60485" cy="55224"/>
              </a:xfrm>
              <a:custGeom>
                <a:avLst/>
                <a:gdLst>
                  <a:gd name="T0" fmla="*/ 84 w 84"/>
                  <a:gd name="T1" fmla="*/ 42 h 84"/>
                  <a:gd name="T2" fmla="*/ 84 w 84"/>
                  <a:gd name="T3" fmla="*/ 50 h 84"/>
                  <a:gd name="T4" fmla="*/ 80 w 84"/>
                  <a:gd name="T5" fmla="*/ 57 h 84"/>
                  <a:gd name="T6" fmla="*/ 77 w 84"/>
                  <a:gd name="T7" fmla="*/ 64 h 84"/>
                  <a:gd name="T8" fmla="*/ 71 w 84"/>
                  <a:gd name="T9" fmla="*/ 71 h 84"/>
                  <a:gd name="T10" fmla="*/ 64 w 84"/>
                  <a:gd name="T11" fmla="*/ 77 h 84"/>
                  <a:gd name="T12" fmla="*/ 58 w 84"/>
                  <a:gd name="T13" fmla="*/ 80 h 84"/>
                  <a:gd name="T14" fmla="*/ 51 w 84"/>
                  <a:gd name="T15" fmla="*/ 84 h 84"/>
                  <a:gd name="T16" fmla="*/ 42 w 84"/>
                  <a:gd name="T17" fmla="*/ 84 h 84"/>
                  <a:gd name="T18" fmla="*/ 33 w 84"/>
                  <a:gd name="T19" fmla="*/ 84 h 84"/>
                  <a:gd name="T20" fmla="*/ 26 w 84"/>
                  <a:gd name="T21" fmla="*/ 80 h 84"/>
                  <a:gd name="T22" fmla="*/ 19 w 84"/>
                  <a:gd name="T23" fmla="*/ 77 h 84"/>
                  <a:gd name="T24" fmla="*/ 12 w 84"/>
                  <a:gd name="T25" fmla="*/ 71 h 84"/>
                  <a:gd name="T26" fmla="*/ 7 w 84"/>
                  <a:gd name="T27" fmla="*/ 64 h 84"/>
                  <a:gd name="T28" fmla="*/ 3 w 84"/>
                  <a:gd name="T29" fmla="*/ 57 h 84"/>
                  <a:gd name="T30" fmla="*/ 2 w 84"/>
                  <a:gd name="T31" fmla="*/ 50 h 84"/>
                  <a:gd name="T32" fmla="*/ 0 w 84"/>
                  <a:gd name="T33" fmla="*/ 45 h 84"/>
                  <a:gd name="T34" fmla="*/ 0 w 84"/>
                  <a:gd name="T35" fmla="*/ 42 h 84"/>
                  <a:gd name="T36" fmla="*/ 0 w 84"/>
                  <a:gd name="T37" fmla="*/ 38 h 84"/>
                  <a:gd name="T38" fmla="*/ 2 w 84"/>
                  <a:gd name="T39" fmla="*/ 33 h 84"/>
                  <a:gd name="T40" fmla="*/ 3 w 84"/>
                  <a:gd name="T41" fmla="*/ 26 h 84"/>
                  <a:gd name="T42" fmla="*/ 7 w 84"/>
                  <a:gd name="T43" fmla="*/ 19 h 84"/>
                  <a:gd name="T44" fmla="*/ 12 w 84"/>
                  <a:gd name="T45" fmla="*/ 12 h 84"/>
                  <a:gd name="T46" fmla="*/ 19 w 84"/>
                  <a:gd name="T47" fmla="*/ 7 h 84"/>
                  <a:gd name="T48" fmla="*/ 26 w 84"/>
                  <a:gd name="T49" fmla="*/ 3 h 84"/>
                  <a:gd name="T50" fmla="*/ 33 w 84"/>
                  <a:gd name="T51" fmla="*/ 2 h 84"/>
                  <a:gd name="T52" fmla="*/ 38 w 84"/>
                  <a:gd name="T53" fmla="*/ 0 h 84"/>
                  <a:gd name="T54" fmla="*/ 42 w 84"/>
                  <a:gd name="T55" fmla="*/ 0 h 84"/>
                  <a:gd name="T56" fmla="*/ 45 w 84"/>
                  <a:gd name="T57" fmla="*/ 0 h 84"/>
                  <a:gd name="T58" fmla="*/ 51 w 84"/>
                  <a:gd name="T59" fmla="*/ 2 h 84"/>
                  <a:gd name="T60" fmla="*/ 58 w 84"/>
                  <a:gd name="T61" fmla="*/ 3 h 84"/>
                  <a:gd name="T62" fmla="*/ 64 w 84"/>
                  <a:gd name="T63" fmla="*/ 7 h 84"/>
                  <a:gd name="T64" fmla="*/ 71 w 84"/>
                  <a:gd name="T65" fmla="*/ 12 h 84"/>
                  <a:gd name="T66" fmla="*/ 77 w 84"/>
                  <a:gd name="T67" fmla="*/ 19 h 84"/>
                  <a:gd name="T68" fmla="*/ 80 w 84"/>
                  <a:gd name="T69" fmla="*/ 26 h 84"/>
                  <a:gd name="T70" fmla="*/ 84 w 84"/>
                  <a:gd name="T71" fmla="*/ 33 h 84"/>
                  <a:gd name="T72" fmla="*/ 84 w 84"/>
                  <a:gd name="T73" fmla="*/ 42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4" h="84">
                    <a:moveTo>
                      <a:pt x="84" y="42"/>
                    </a:moveTo>
                    <a:lnTo>
                      <a:pt x="84" y="50"/>
                    </a:lnTo>
                    <a:lnTo>
                      <a:pt x="80" y="57"/>
                    </a:lnTo>
                    <a:lnTo>
                      <a:pt x="77" y="64"/>
                    </a:lnTo>
                    <a:lnTo>
                      <a:pt x="71" y="71"/>
                    </a:lnTo>
                    <a:lnTo>
                      <a:pt x="64" y="77"/>
                    </a:lnTo>
                    <a:lnTo>
                      <a:pt x="58" y="80"/>
                    </a:lnTo>
                    <a:lnTo>
                      <a:pt x="51" y="84"/>
                    </a:lnTo>
                    <a:lnTo>
                      <a:pt x="42" y="84"/>
                    </a:lnTo>
                    <a:lnTo>
                      <a:pt x="33" y="84"/>
                    </a:lnTo>
                    <a:lnTo>
                      <a:pt x="26" y="80"/>
                    </a:lnTo>
                    <a:lnTo>
                      <a:pt x="19" y="77"/>
                    </a:lnTo>
                    <a:lnTo>
                      <a:pt x="12" y="71"/>
                    </a:lnTo>
                    <a:lnTo>
                      <a:pt x="7" y="64"/>
                    </a:lnTo>
                    <a:lnTo>
                      <a:pt x="3" y="57"/>
                    </a:lnTo>
                    <a:lnTo>
                      <a:pt x="2" y="50"/>
                    </a:lnTo>
                    <a:lnTo>
                      <a:pt x="0" y="45"/>
                    </a:lnTo>
                    <a:lnTo>
                      <a:pt x="0" y="42"/>
                    </a:lnTo>
                    <a:lnTo>
                      <a:pt x="0" y="38"/>
                    </a:lnTo>
                    <a:lnTo>
                      <a:pt x="2" y="33"/>
                    </a:lnTo>
                    <a:lnTo>
                      <a:pt x="3" y="26"/>
                    </a:lnTo>
                    <a:lnTo>
                      <a:pt x="7" y="19"/>
                    </a:lnTo>
                    <a:lnTo>
                      <a:pt x="12" y="12"/>
                    </a:lnTo>
                    <a:lnTo>
                      <a:pt x="19" y="7"/>
                    </a:lnTo>
                    <a:lnTo>
                      <a:pt x="26" y="3"/>
                    </a:lnTo>
                    <a:lnTo>
                      <a:pt x="33" y="2"/>
                    </a:lnTo>
                    <a:lnTo>
                      <a:pt x="38" y="0"/>
                    </a:lnTo>
                    <a:lnTo>
                      <a:pt x="42" y="0"/>
                    </a:lnTo>
                    <a:lnTo>
                      <a:pt x="45" y="0"/>
                    </a:lnTo>
                    <a:lnTo>
                      <a:pt x="51" y="2"/>
                    </a:lnTo>
                    <a:lnTo>
                      <a:pt x="58" y="3"/>
                    </a:lnTo>
                    <a:lnTo>
                      <a:pt x="64" y="7"/>
                    </a:lnTo>
                    <a:lnTo>
                      <a:pt x="71" y="12"/>
                    </a:lnTo>
                    <a:lnTo>
                      <a:pt x="77" y="19"/>
                    </a:lnTo>
                    <a:lnTo>
                      <a:pt x="80" y="26"/>
                    </a:lnTo>
                    <a:lnTo>
                      <a:pt x="84" y="33"/>
                    </a:lnTo>
                    <a:lnTo>
                      <a:pt x="84" y="42"/>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3" name="Freeform 52">
                <a:extLst>
                  <a:ext uri="{FF2B5EF4-FFF2-40B4-BE49-F238E27FC236}">
                    <a16:creationId xmlns:a16="http://schemas.microsoft.com/office/drawing/2014/main" id="{51EEB02D-B47C-46AA-8648-4787B36F9AB9}"/>
                  </a:ext>
                </a:extLst>
              </p:cNvPr>
              <p:cNvSpPr>
                <a:spLocks/>
              </p:cNvSpPr>
              <p:nvPr/>
            </p:nvSpPr>
            <p:spPr bwMode="auto">
              <a:xfrm>
                <a:off x="2532404" y="3453122"/>
                <a:ext cx="60485" cy="55224"/>
              </a:xfrm>
              <a:custGeom>
                <a:avLst/>
                <a:gdLst>
                  <a:gd name="T0" fmla="*/ 84 w 84"/>
                  <a:gd name="T1" fmla="*/ 42 h 84"/>
                  <a:gd name="T2" fmla="*/ 84 w 84"/>
                  <a:gd name="T3" fmla="*/ 50 h 84"/>
                  <a:gd name="T4" fmla="*/ 80 w 84"/>
                  <a:gd name="T5" fmla="*/ 57 h 84"/>
                  <a:gd name="T6" fmla="*/ 77 w 84"/>
                  <a:gd name="T7" fmla="*/ 64 h 84"/>
                  <a:gd name="T8" fmla="*/ 71 w 84"/>
                  <a:gd name="T9" fmla="*/ 71 h 84"/>
                  <a:gd name="T10" fmla="*/ 64 w 84"/>
                  <a:gd name="T11" fmla="*/ 77 h 84"/>
                  <a:gd name="T12" fmla="*/ 58 w 84"/>
                  <a:gd name="T13" fmla="*/ 80 h 84"/>
                  <a:gd name="T14" fmla="*/ 51 w 84"/>
                  <a:gd name="T15" fmla="*/ 84 h 84"/>
                  <a:gd name="T16" fmla="*/ 42 w 84"/>
                  <a:gd name="T17" fmla="*/ 84 h 84"/>
                  <a:gd name="T18" fmla="*/ 33 w 84"/>
                  <a:gd name="T19" fmla="*/ 84 h 84"/>
                  <a:gd name="T20" fmla="*/ 26 w 84"/>
                  <a:gd name="T21" fmla="*/ 80 h 84"/>
                  <a:gd name="T22" fmla="*/ 19 w 84"/>
                  <a:gd name="T23" fmla="*/ 77 h 84"/>
                  <a:gd name="T24" fmla="*/ 12 w 84"/>
                  <a:gd name="T25" fmla="*/ 71 h 84"/>
                  <a:gd name="T26" fmla="*/ 7 w 84"/>
                  <a:gd name="T27" fmla="*/ 64 h 84"/>
                  <a:gd name="T28" fmla="*/ 3 w 84"/>
                  <a:gd name="T29" fmla="*/ 57 h 84"/>
                  <a:gd name="T30" fmla="*/ 2 w 84"/>
                  <a:gd name="T31" fmla="*/ 50 h 84"/>
                  <a:gd name="T32" fmla="*/ 0 w 84"/>
                  <a:gd name="T33" fmla="*/ 45 h 84"/>
                  <a:gd name="T34" fmla="*/ 0 w 84"/>
                  <a:gd name="T35" fmla="*/ 42 h 84"/>
                  <a:gd name="T36" fmla="*/ 0 w 84"/>
                  <a:gd name="T37" fmla="*/ 38 h 84"/>
                  <a:gd name="T38" fmla="*/ 2 w 84"/>
                  <a:gd name="T39" fmla="*/ 33 h 84"/>
                  <a:gd name="T40" fmla="*/ 3 w 84"/>
                  <a:gd name="T41" fmla="*/ 26 h 84"/>
                  <a:gd name="T42" fmla="*/ 7 w 84"/>
                  <a:gd name="T43" fmla="*/ 19 h 84"/>
                  <a:gd name="T44" fmla="*/ 12 w 84"/>
                  <a:gd name="T45" fmla="*/ 12 h 84"/>
                  <a:gd name="T46" fmla="*/ 19 w 84"/>
                  <a:gd name="T47" fmla="*/ 7 h 84"/>
                  <a:gd name="T48" fmla="*/ 26 w 84"/>
                  <a:gd name="T49" fmla="*/ 3 h 84"/>
                  <a:gd name="T50" fmla="*/ 33 w 84"/>
                  <a:gd name="T51" fmla="*/ 2 h 84"/>
                  <a:gd name="T52" fmla="*/ 38 w 84"/>
                  <a:gd name="T53" fmla="*/ 0 h 84"/>
                  <a:gd name="T54" fmla="*/ 42 w 84"/>
                  <a:gd name="T55" fmla="*/ 0 h 84"/>
                  <a:gd name="T56" fmla="*/ 45 w 84"/>
                  <a:gd name="T57" fmla="*/ 0 h 84"/>
                  <a:gd name="T58" fmla="*/ 51 w 84"/>
                  <a:gd name="T59" fmla="*/ 2 h 84"/>
                  <a:gd name="T60" fmla="*/ 58 w 84"/>
                  <a:gd name="T61" fmla="*/ 3 h 84"/>
                  <a:gd name="T62" fmla="*/ 64 w 84"/>
                  <a:gd name="T63" fmla="*/ 7 h 84"/>
                  <a:gd name="T64" fmla="*/ 71 w 84"/>
                  <a:gd name="T65" fmla="*/ 12 h 84"/>
                  <a:gd name="T66" fmla="*/ 77 w 84"/>
                  <a:gd name="T67" fmla="*/ 19 h 84"/>
                  <a:gd name="T68" fmla="*/ 80 w 84"/>
                  <a:gd name="T69" fmla="*/ 26 h 84"/>
                  <a:gd name="T70" fmla="*/ 84 w 84"/>
                  <a:gd name="T71" fmla="*/ 33 h 84"/>
                  <a:gd name="T72" fmla="*/ 84 w 84"/>
                  <a:gd name="T73" fmla="*/ 42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4" h="84">
                    <a:moveTo>
                      <a:pt x="84" y="42"/>
                    </a:moveTo>
                    <a:lnTo>
                      <a:pt x="84" y="50"/>
                    </a:lnTo>
                    <a:lnTo>
                      <a:pt x="80" y="57"/>
                    </a:lnTo>
                    <a:lnTo>
                      <a:pt x="77" y="64"/>
                    </a:lnTo>
                    <a:lnTo>
                      <a:pt x="71" y="71"/>
                    </a:lnTo>
                    <a:lnTo>
                      <a:pt x="64" y="77"/>
                    </a:lnTo>
                    <a:lnTo>
                      <a:pt x="58" y="80"/>
                    </a:lnTo>
                    <a:lnTo>
                      <a:pt x="51" y="84"/>
                    </a:lnTo>
                    <a:lnTo>
                      <a:pt x="42" y="84"/>
                    </a:lnTo>
                    <a:lnTo>
                      <a:pt x="33" y="84"/>
                    </a:lnTo>
                    <a:lnTo>
                      <a:pt x="26" y="80"/>
                    </a:lnTo>
                    <a:lnTo>
                      <a:pt x="19" y="77"/>
                    </a:lnTo>
                    <a:lnTo>
                      <a:pt x="12" y="71"/>
                    </a:lnTo>
                    <a:lnTo>
                      <a:pt x="7" y="64"/>
                    </a:lnTo>
                    <a:lnTo>
                      <a:pt x="3" y="57"/>
                    </a:lnTo>
                    <a:lnTo>
                      <a:pt x="2" y="50"/>
                    </a:lnTo>
                    <a:lnTo>
                      <a:pt x="0" y="45"/>
                    </a:lnTo>
                    <a:lnTo>
                      <a:pt x="0" y="42"/>
                    </a:lnTo>
                    <a:lnTo>
                      <a:pt x="0" y="38"/>
                    </a:lnTo>
                    <a:lnTo>
                      <a:pt x="2" y="33"/>
                    </a:lnTo>
                    <a:lnTo>
                      <a:pt x="3" y="26"/>
                    </a:lnTo>
                    <a:lnTo>
                      <a:pt x="7" y="19"/>
                    </a:lnTo>
                    <a:lnTo>
                      <a:pt x="12" y="12"/>
                    </a:lnTo>
                    <a:lnTo>
                      <a:pt x="19" y="7"/>
                    </a:lnTo>
                    <a:lnTo>
                      <a:pt x="26" y="3"/>
                    </a:lnTo>
                    <a:lnTo>
                      <a:pt x="33" y="2"/>
                    </a:lnTo>
                    <a:lnTo>
                      <a:pt x="38" y="0"/>
                    </a:lnTo>
                    <a:lnTo>
                      <a:pt x="42" y="0"/>
                    </a:lnTo>
                    <a:lnTo>
                      <a:pt x="45" y="0"/>
                    </a:lnTo>
                    <a:lnTo>
                      <a:pt x="51" y="2"/>
                    </a:lnTo>
                    <a:lnTo>
                      <a:pt x="58" y="3"/>
                    </a:lnTo>
                    <a:lnTo>
                      <a:pt x="64" y="7"/>
                    </a:lnTo>
                    <a:lnTo>
                      <a:pt x="71" y="12"/>
                    </a:lnTo>
                    <a:lnTo>
                      <a:pt x="77" y="19"/>
                    </a:lnTo>
                    <a:lnTo>
                      <a:pt x="80" y="26"/>
                    </a:lnTo>
                    <a:lnTo>
                      <a:pt x="84" y="33"/>
                    </a:lnTo>
                    <a:lnTo>
                      <a:pt x="84" y="42"/>
                    </a:lnTo>
                  </a:path>
                </a:pathLst>
              </a:custGeom>
              <a:noFill/>
              <a:ln w="1588">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 name="Line 53">
                <a:extLst>
                  <a:ext uri="{FF2B5EF4-FFF2-40B4-BE49-F238E27FC236}">
                    <a16:creationId xmlns:a16="http://schemas.microsoft.com/office/drawing/2014/main" id="{0F8D5ADD-56CD-42DF-AE2B-B9C930D6F249}"/>
                  </a:ext>
                </a:extLst>
              </p:cNvPr>
              <p:cNvSpPr>
                <a:spLocks noChangeShapeType="1"/>
              </p:cNvSpPr>
              <p:nvPr/>
            </p:nvSpPr>
            <p:spPr bwMode="auto">
              <a:xfrm>
                <a:off x="1809466" y="3750282"/>
                <a:ext cx="0" cy="76262"/>
              </a:xfrm>
              <a:prstGeom prst="line">
                <a:avLst/>
              </a:prstGeom>
              <a:noFill/>
              <a:ln w="15875">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5" name="Line 54">
                <a:extLst>
                  <a:ext uri="{FF2B5EF4-FFF2-40B4-BE49-F238E27FC236}">
                    <a16:creationId xmlns:a16="http://schemas.microsoft.com/office/drawing/2014/main" id="{A8CEE3E3-82B8-4FE3-B416-9993BD2970CD}"/>
                  </a:ext>
                </a:extLst>
              </p:cNvPr>
              <p:cNvSpPr>
                <a:spLocks noChangeShapeType="1"/>
              </p:cNvSpPr>
              <p:nvPr/>
            </p:nvSpPr>
            <p:spPr bwMode="auto">
              <a:xfrm>
                <a:off x="1724499" y="3750282"/>
                <a:ext cx="171374" cy="0"/>
              </a:xfrm>
              <a:prstGeom prst="line">
                <a:avLst/>
              </a:prstGeom>
              <a:noFill/>
              <a:ln w="15875">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 name="Line 55">
                <a:extLst>
                  <a:ext uri="{FF2B5EF4-FFF2-40B4-BE49-F238E27FC236}">
                    <a16:creationId xmlns:a16="http://schemas.microsoft.com/office/drawing/2014/main" id="{B9C9EFDE-F038-4BA8-A2A3-CE3B105E856C}"/>
                  </a:ext>
                </a:extLst>
              </p:cNvPr>
              <p:cNvSpPr>
                <a:spLocks noChangeShapeType="1"/>
              </p:cNvSpPr>
              <p:nvPr/>
            </p:nvSpPr>
            <p:spPr bwMode="auto">
              <a:xfrm>
                <a:off x="1809466" y="3826544"/>
                <a:ext cx="0" cy="78892"/>
              </a:xfrm>
              <a:prstGeom prst="line">
                <a:avLst/>
              </a:prstGeom>
              <a:noFill/>
              <a:ln w="15875">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 name="Line 56">
                <a:extLst>
                  <a:ext uri="{FF2B5EF4-FFF2-40B4-BE49-F238E27FC236}">
                    <a16:creationId xmlns:a16="http://schemas.microsoft.com/office/drawing/2014/main" id="{5D1FACB8-00BB-4FC4-89F7-A3B059AE6A4F}"/>
                  </a:ext>
                </a:extLst>
              </p:cNvPr>
              <p:cNvSpPr>
                <a:spLocks noChangeShapeType="1"/>
              </p:cNvSpPr>
              <p:nvPr/>
            </p:nvSpPr>
            <p:spPr bwMode="auto">
              <a:xfrm>
                <a:off x="1724499" y="3905436"/>
                <a:ext cx="171374" cy="0"/>
              </a:xfrm>
              <a:prstGeom prst="line">
                <a:avLst/>
              </a:prstGeom>
              <a:noFill/>
              <a:ln w="15875">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 name="Rectangle 57">
                <a:extLst>
                  <a:ext uri="{FF2B5EF4-FFF2-40B4-BE49-F238E27FC236}">
                    <a16:creationId xmlns:a16="http://schemas.microsoft.com/office/drawing/2014/main" id="{4340A9FD-1E36-495E-BF5B-5F5D0586DB4E}"/>
                  </a:ext>
                </a:extLst>
              </p:cNvPr>
              <p:cNvSpPr>
                <a:spLocks noChangeArrowheads="1"/>
              </p:cNvSpPr>
              <p:nvPr/>
            </p:nvSpPr>
            <p:spPr bwMode="auto">
              <a:xfrm>
                <a:off x="1779223" y="3591183"/>
                <a:ext cx="60485" cy="55224"/>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Rectangle 58">
                <a:extLst>
                  <a:ext uri="{FF2B5EF4-FFF2-40B4-BE49-F238E27FC236}">
                    <a16:creationId xmlns:a16="http://schemas.microsoft.com/office/drawing/2014/main" id="{1FE9BBD6-EF6F-4B1B-8D35-F8E8D20D2E2C}"/>
                  </a:ext>
                </a:extLst>
              </p:cNvPr>
              <p:cNvSpPr>
                <a:spLocks noChangeArrowheads="1"/>
              </p:cNvSpPr>
              <p:nvPr/>
            </p:nvSpPr>
            <p:spPr bwMode="auto">
              <a:xfrm>
                <a:off x="1779223" y="3591183"/>
                <a:ext cx="60485" cy="55224"/>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 name="Rectangle 59">
                <a:extLst>
                  <a:ext uri="{FF2B5EF4-FFF2-40B4-BE49-F238E27FC236}">
                    <a16:creationId xmlns:a16="http://schemas.microsoft.com/office/drawing/2014/main" id="{6E683011-EA75-47BA-BAC7-D80CAD6168E7}"/>
                  </a:ext>
                </a:extLst>
              </p:cNvPr>
              <p:cNvSpPr>
                <a:spLocks noChangeArrowheads="1"/>
              </p:cNvSpPr>
              <p:nvPr/>
            </p:nvSpPr>
            <p:spPr bwMode="auto">
              <a:xfrm>
                <a:off x="1779223" y="3796303"/>
                <a:ext cx="60485" cy="55224"/>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1" name="Rectangle 60">
                <a:extLst>
                  <a:ext uri="{FF2B5EF4-FFF2-40B4-BE49-F238E27FC236}">
                    <a16:creationId xmlns:a16="http://schemas.microsoft.com/office/drawing/2014/main" id="{1E01AC8F-2CF6-4DF6-9384-3C5104BF08A2}"/>
                  </a:ext>
                </a:extLst>
              </p:cNvPr>
              <p:cNvSpPr>
                <a:spLocks noChangeArrowheads="1"/>
              </p:cNvSpPr>
              <p:nvPr/>
            </p:nvSpPr>
            <p:spPr bwMode="auto">
              <a:xfrm>
                <a:off x="1779223" y="3796303"/>
                <a:ext cx="60485" cy="55224"/>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 name="Rectangle 61">
                <a:extLst>
                  <a:ext uri="{FF2B5EF4-FFF2-40B4-BE49-F238E27FC236}">
                    <a16:creationId xmlns:a16="http://schemas.microsoft.com/office/drawing/2014/main" id="{65E7848A-ACB3-460B-AE86-7C4F5B6821CF}"/>
                  </a:ext>
                </a:extLst>
              </p:cNvPr>
              <p:cNvSpPr>
                <a:spLocks noChangeArrowheads="1"/>
              </p:cNvSpPr>
              <p:nvPr/>
            </p:nvSpPr>
            <p:spPr bwMode="auto">
              <a:xfrm>
                <a:off x="1779223" y="3474160"/>
                <a:ext cx="60485" cy="55224"/>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Rectangle 62">
                <a:extLst>
                  <a:ext uri="{FF2B5EF4-FFF2-40B4-BE49-F238E27FC236}">
                    <a16:creationId xmlns:a16="http://schemas.microsoft.com/office/drawing/2014/main" id="{7027B922-E934-432A-81FB-F1862853AA42}"/>
                  </a:ext>
                </a:extLst>
              </p:cNvPr>
              <p:cNvSpPr>
                <a:spLocks noChangeArrowheads="1"/>
              </p:cNvSpPr>
              <p:nvPr/>
            </p:nvSpPr>
            <p:spPr bwMode="auto">
              <a:xfrm>
                <a:off x="1779223" y="3474160"/>
                <a:ext cx="60485" cy="55224"/>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 name="Rectangle 63">
                <a:extLst>
                  <a:ext uri="{FF2B5EF4-FFF2-40B4-BE49-F238E27FC236}">
                    <a16:creationId xmlns:a16="http://schemas.microsoft.com/office/drawing/2014/main" id="{23CA0FDE-12E5-4233-B905-D3C5369E3D93}"/>
                  </a:ext>
                </a:extLst>
              </p:cNvPr>
              <p:cNvSpPr>
                <a:spLocks noChangeArrowheads="1"/>
              </p:cNvSpPr>
              <p:nvPr/>
            </p:nvSpPr>
            <p:spPr bwMode="auto">
              <a:xfrm>
                <a:off x="1825307" y="3989588"/>
                <a:ext cx="60485" cy="55224"/>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5" name="Rectangle 64">
                <a:extLst>
                  <a:ext uri="{FF2B5EF4-FFF2-40B4-BE49-F238E27FC236}">
                    <a16:creationId xmlns:a16="http://schemas.microsoft.com/office/drawing/2014/main" id="{6001D306-86ED-4092-81B4-1782BDB0456A}"/>
                  </a:ext>
                </a:extLst>
              </p:cNvPr>
              <p:cNvSpPr>
                <a:spLocks noChangeArrowheads="1"/>
              </p:cNvSpPr>
              <p:nvPr/>
            </p:nvSpPr>
            <p:spPr bwMode="auto">
              <a:xfrm>
                <a:off x="1825307" y="3989588"/>
                <a:ext cx="60485" cy="55224"/>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6" name="Rectangle 65">
                <a:extLst>
                  <a:ext uri="{FF2B5EF4-FFF2-40B4-BE49-F238E27FC236}">
                    <a16:creationId xmlns:a16="http://schemas.microsoft.com/office/drawing/2014/main" id="{905F56A0-4BC8-413F-BD23-224C0C03C603}"/>
                  </a:ext>
                </a:extLst>
              </p:cNvPr>
              <p:cNvSpPr>
                <a:spLocks noChangeArrowheads="1"/>
              </p:cNvSpPr>
              <p:nvPr/>
            </p:nvSpPr>
            <p:spPr bwMode="auto">
              <a:xfrm>
                <a:off x="1734580" y="3821285"/>
                <a:ext cx="60485" cy="55224"/>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Rectangle 66">
                <a:extLst>
                  <a:ext uri="{FF2B5EF4-FFF2-40B4-BE49-F238E27FC236}">
                    <a16:creationId xmlns:a16="http://schemas.microsoft.com/office/drawing/2014/main" id="{38C2A3AB-5C7F-4BA2-A67E-51EC88EA60E3}"/>
                  </a:ext>
                </a:extLst>
              </p:cNvPr>
              <p:cNvSpPr>
                <a:spLocks noChangeArrowheads="1"/>
              </p:cNvSpPr>
              <p:nvPr/>
            </p:nvSpPr>
            <p:spPr bwMode="auto">
              <a:xfrm>
                <a:off x="1734580" y="3821285"/>
                <a:ext cx="60485" cy="55224"/>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 name="Rectangle 67">
                <a:extLst>
                  <a:ext uri="{FF2B5EF4-FFF2-40B4-BE49-F238E27FC236}">
                    <a16:creationId xmlns:a16="http://schemas.microsoft.com/office/drawing/2014/main" id="{33567F4B-2EE2-40B1-B1AF-AB4332B77431}"/>
                  </a:ext>
                </a:extLst>
              </p:cNvPr>
              <p:cNvSpPr>
                <a:spLocks noChangeArrowheads="1"/>
              </p:cNvSpPr>
              <p:nvPr/>
            </p:nvSpPr>
            <p:spPr bwMode="auto">
              <a:xfrm>
                <a:off x="1825307" y="3889658"/>
                <a:ext cx="60485" cy="55224"/>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9" name="Rectangle 68">
                <a:extLst>
                  <a:ext uri="{FF2B5EF4-FFF2-40B4-BE49-F238E27FC236}">
                    <a16:creationId xmlns:a16="http://schemas.microsoft.com/office/drawing/2014/main" id="{F64D1DB2-48EF-424B-8F91-F45A743FC3B7}"/>
                  </a:ext>
                </a:extLst>
              </p:cNvPr>
              <p:cNvSpPr>
                <a:spLocks noChangeArrowheads="1"/>
              </p:cNvSpPr>
              <p:nvPr/>
            </p:nvSpPr>
            <p:spPr bwMode="auto">
              <a:xfrm>
                <a:off x="1825307" y="3889658"/>
                <a:ext cx="60485" cy="55224"/>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0" name="Rectangle 69">
                <a:extLst>
                  <a:ext uri="{FF2B5EF4-FFF2-40B4-BE49-F238E27FC236}">
                    <a16:creationId xmlns:a16="http://schemas.microsoft.com/office/drawing/2014/main" id="{8F80F901-9BBC-4C82-AFAD-1F23D908EA0E}"/>
                  </a:ext>
                </a:extLst>
              </p:cNvPr>
              <p:cNvSpPr>
                <a:spLocks noChangeArrowheads="1"/>
              </p:cNvSpPr>
              <p:nvPr/>
            </p:nvSpPr>
            <p:spPr bwMode="auto">
              <a:xfrm>
                <a:off x="1734580" y="4036923"/>
                <a:ext cx="60485" cy="55224"/>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Rectangle 70">
                <a:extLst>
                  <a:ext uri="{FF2B5EF4-FFF2-40B4-BE49-F238E27FC236}">
                    <a16:creationId xmlns:a16="http://schemas.microsoft.com/office/drawing/2014/main" id="{E6A201DC-E0E4-4773-BE07-7A0EEC8FEA2E}"/>
                  </a:ext>
                </a:extLst>
              </p:cNvPr>
              <p:cNvSpPr>
                <a:spLocks noChangeArrowheads="1"/>
              </p:cNvSpPr>
              <p:nvPr/>
            </p:nvSpPr>
            <p:spPr bwMode="auto">
              <a:xfrm>
                <a:off x="1734580" y="4036923"/>
                <a:ext cx="60485" cy="55224"/>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2" name="Line 71">
                <a:extLst>
                  <a:ext uri="{FF2B5EF4-FFF2-40B4-BE49-F238E27FC236}">
                    <a16:creationId xmlns:a16="http://schemas.microsoft.com/office/drawing/2014/main" id="{B6AEE42D-713C-401A-A879-9174CBB529B0}"/>
                  </a:ext>
                </a:extLst>
              </p:cNvPr>
              <p:cNvSpPr>
                <a:spLocks noChangeShapeType="1"/>
              </p:cNvSpPr>
              <p:nvPr/>
            </p:nvSpPr>
            <p:spPr bwMode="auto">
              <a:xfrm>
                <a:off x="2973079" y="3412362"/>
                <a:ext cx="0" cy="109134"/>
              </a:xfrm>
              <a:prstGeom prst="line">
                <a:avLst/>
              </a:prstGeom>
              <a:noFill/>
              <a:ln w="15875">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3" name="Line 72">
                <a:extLst>
                  <a:ext uri="{FF2B5EF4-FFF2-40B4-BE49-F238E27FC236}">
                    <a16:creationId xmlns:a16="http://schemas.microsoft.com/office/drawing/2014/main" id="{FF46845B-3006-450A-BAAD-CDECF94E611C}"/>
                  </a:ext>
                </a:extLst>
              </p:cNvPr>
              <p:cNvSpPr>
                <a:spLocks noChangeShapeType="1"/>
              </p:cNvSpPr>
              <p:nvPr/>
            </p:nvSpPr>
            <p:spPr bwMode="auto">
              <a:xfrm>
                <a:off x="2888112" y="3412362"/>
                <a:ext cx="171374" cy="0"/>
              </a:xfrm>
              <a:prstGeom prst="line">
                <a:avLst/>
              </a:prstGeom>
              <a:noFill/>
              <a:ln w="15875">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 name="Line 73">
                <a:extLst>
                  <a:ext uri="{FF2B5EF4-FFF2-40B4-BE49-F238E27FC236}">
                    <a16:creationId xmlns:a16="http://schemas.microsoft.com/office/drawing/2014/main" id="{031BD801-57B0-4614-B9F0-92AE133CF5F3}"/>
                  </a:ext>
                </a:extLst>
              </p:cNvPr>
              <p:cNvSpPr>
                <a:spLocks noChangeShapeType="1"/>
              </p:cNvSpPr>
              <p:nvPr/>
            </p:nvSpPr>
            <p:spPr bwMode="auto">
              <a:xfrm>
                <a:off x="2973079" y="3521496"/>
                <a:ext cx="0" cy="109134"/>
              </a:xfrm>
              <a:prstGeom prst="line">
                <a:avLst/>
              </a:prstGeom>
              <a:noFill/>
              <a:ln w="15875">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 name="Line 74">
                <a:extLst>
                  <a:ext uri="{FF2B5EF4-FFF2-40B4-BE49-F238E27FC236}">
                    <a16:creationId xmlns:a16="http://schemas.microsoft.com/office/drawing/2014/main" id="{C3A57505-B9B9-40F6-8AB3-B36912EB5149}"/>
                  </a:ext>
                </a:extLst>
              </p:cNvPr>
              <p:cNvSpPr>
                <a:spLocks noChangeShapeType="1"/>
              </p:cNvSpPr>
              <p:nvPr/>
            </p:nvSpPr>
            <p:spPr bwMode="auto">
              <a:xfrm>
                <a:off x="2888112" y="3630629"/>
                <a:ext cx="171374" cy="0"/>
              </a:xfrm>
              <a:prstGeom prst="line">
                <a:avLst/>
              </a:prstGeom>
              <a:noFill/>
              <a:ln w="15875">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6" name="Rectangle 75">
                <a:extLst>
                  <a:ext uri="{FF2B5EF4-FFF2-40B4-BE49-F238E27FC236}">
                    <a16:creationId xmlns:a16="http://schemas.microsoft.com/office/drawing/2014/main" id="{1D027C8D-EE2C-4EC8-860E-F7B23E33A00F}"/>
                  </a:ext>
                </a:extLst>
              </p:cNvPr>
              <p:cNvSpPr>
                <a:spLocks noChangeArrowheads="1"/>
              </p:cNvSpPr>
              <p:nvPr/>
            </p:nvSpPr>
            <p:spPr bwMode="auto">
              <a:xfrm>
                <a:off x="2942837" y="3187520"/>
                <a:ext cx="60485" cy="5391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7" name="Rectangle 76">
                <a:extLst>
                  <a:ext uri="{FF2B5EF4-FFF2-40B4-BE49-F238E27FC236}">
                    <a16:creationId xmlns:a16="http://schemas.microsoft.com/office/drawing/2014/main" id="{CB220FC8-86EF-48B2-89C0-A194ACF46A86}"/>
                  </a:ext>
                </a:extLst>
              </p:cNvPr>
              <p:cNvSpPr>
                <a:spLocks noChangeArrowheads="1"/>
              </p:cNvSpPr>
              <p:nvPr/>
            </p:nvSpPr>
            <p:spPr bwMode="auto">
              <a:xfrm>
                <a:off x="2942837" y="3187520"/>
                <a:ext cx="60485" cy="53910"/>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8" name="Rectangle 77">
                <a:extLst>
                  <a:ext uri="{FF2B5EF4-FFF2-40B4-BE49-F238E27FC236}">
                    <a16:creationId xmlns:a16="http://schemas.microsoft.com/office/drawing/2014/main" id="{3711F387-74CC-43F2-88E5-02976DE362F9}"/>
                  </a:ext>
                </a:extLst>
              </p:cNvPr>
              <p:cNvSpPr>
                <a:spLocks noChangeArrowheads="1"/>
              </p:cNvSpPr>
              <p:nvPr/>
            </p:nvSpPr>
            <p:spPr bwMode="auto">
              <a:xfrm>
                <a:off x="2942837" y="3681909"/>
                <a:ext cx="60485" cy="55224"/>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9" name="Rectangle 78">
                <a:extLst>
                  <a:ext uri="{FF2B5EF4-FFF2-40B4-BE49-F238E27FC236}">
                    <a16:creationId xmlns:a16="http://schemas.microsoft.com/office/drawing/2014/main" id="{F584C640-C6AC-457B-AD54-243DA1813D02}"/>
                  </a:ext>
                </a:extLst>
              </p:cNvPr>
              <p:cNvSpPr>
                <a:spLocks noChangeArrowheads="1"/>
              </p:cNvSpPr>
              <p:nvPr/>
            </p:nvSpPr>
            <p:spPr bwMode="auto">
              <a:xfrm>
                <a:off x="2942837" y="3681909"/>
                <a:ext cx="60485" cy="55224"/>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0" name="Rectangle 79">
                <a:extLst>
                  <a:ext uri="{FF2B5EF4-FFF2-40B4-BE49-F238E27FC236}">
                    <a16:creationId xmlns:a16="http://schemas.microsoft.com/office/drawing/2014/main" id="{AB681939-715B-4B24-8ACA-4A61FBD518DD}"/>
                  </a:ext>
                </a:extLst>
              </p:cNvPr>
              <p:cNvSpPr>
                <a:spLocks noChangeArrowheads="1"/>
              </p:cNvSpPr>
              <p:nvPr/>
            </p:nvSpPr>
            <p:spPr bwMode="auto">
              <a:xfrm>
                <a:off x="2942837" y="3048144"/>
                <a:ext cx="60485" cy="55224"/>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1" name="Rectangle 80">
                <a:extLst>
                  <a:ext uri="{FF2B5EF4-FFF2-40B4-BE49-F238E27FC236}">
                    <a16:creationId xmlns:a16="http://schemas.microsoft.com/office/drawing/2014/main" id="{3C5D7014-101D-49DE-BCA2-0F3330A7DE9F}"/>
                  </a:ext>
                </a:extLst>
              </p:cNvPr>
              <p:cNvSpPr>
                <a:spLocks noChangeArrowheads="1"/>
              </p:cNvSpPr>
              <p:nvPr/>
            </p:nvSpPr>
            <p:spPr bwMode="auto">
              <a:xfrm>
                <a:off x="2942837" y="3048144"/>
                <a:ext cx="60485" cy="55224"/>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2" name="Rectangle 81">
                <a:extLst>
                  <a:ext uri="{FF2B5EF4-FFF2-40B4-BE49-F238E27FC236}">
                    <a16:creationId xmlns:a16="http://schemas.microsoft.com/office/drawing/2014/main" id="{D219152E-134D-4721-BFA9-2519D86E52CD}"/>
                  </a:ext>
                </a:extLst>
              </p:cNvPr>
              <p:cNvSpPr>
                <a:spLocks noChangeArrowheads="1"/>
              </p:cNvSpPr>
              <p:nvPr/>
            </p:nvSpPr>
            <p:spPr bwMode="auto">
              <a:xfrm>
                <a:off x="2898193" y="3816026"/>
                <a:ext cx="60485" cy="55224"/>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3" name="Rectangle 82">
                <a:extLst>
                  <a:ext uri="{FF2B5EF4-FFF2-40B4-BE49-F238E27FC236}">
                    <a16:creationId xmlns:a16="http://schemas.microsoft.com/office/drawing/2014/main" id="{46335C2C-9783-4EEC-A258-F5399ED4F994}"/>
                  </a:ext>
                </a:extLst>
              </p:cNvPr>
              <p:cNvSpPr>
                <a:spLocks noChangeArrowheads="1"/>
              </p:cNvSpPr>
              <p:nvPr/>
            </p:nvSpPr>
            <p:spPr bwMode="auto">
              <a:xfrm>
                <a:off x="2898193" y="3816026"/>
                <a:ext cx="60485" cy="55224"/>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 name="Rectangle 83">
                <a:extLst>
                  <a:ext uri="{FF2B5EF4-FFF2-40B4-BE49-F238E27FC236}">
                    <a16:creationId xmlns:a16="http://schemas.microsoft.com/office/drawing/2014/main" id="{49F9C73C-1C79-4D3E-9763-D198289ADE6E}"/>
                  </a:ext>
                </a:extLst>
              </p:cNvPr>
              <p:cNvSpPr>
                <a:spLocks noChangeArrowheads="1"/>
              </p:cNvSpPr>
              <p:nvPr/>
            </p:nvSpPr>
            <p:spPr bwMode="auto">
              <a:xfrm>
                <a:off x="2942837" y="3554367"/>
                <a:ext cx="60485" cy="55224"/>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5" name="Rectangle 84">
                <a:extLst>
                  <a:ext uri="{FF2B5EF4-FFF2-40B4-BE49-F238E27FC236}">
                    <a16:creationId xmlns:a16="http://schemas.microsoft.com/office/drawing/2014/main" id="{818DC500-CE36-4ABE-A3DB-FC9DBCCBC5FF}"/>
                  </a:ext>
                </a:extLst>
              </p:cNvPr>
              <p:cNvSpPr>
                <a:spLocks noChangeArrowheads="1"/>
              </p:cNvSpPr>
              <p:nvPr/>
            </p:nvSpPr>
            <p:spPr bwMode="auto">
              <a:xfrm>
                <a:off x="2942837" y="3554367"/>
                <a:ext cx="60485" cy="55224"/>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 name="Rectangle 85">
                <a:extLst>
                  <a:ext uri="{FF2B5EF4-FFF2-40B4-BE49-F238E27FC236}">
                    <a16:creationId xmlns:a16="http://schemas.microsoft.com/office/drawing/2014/main" id="{34A2F953-9BA7-4448-8780-2FE7EBEB8F27}"/>
                  </a:ext>
                </a:extLst>
              </p:cNvPr>
              <p:cNvSpPr>
                <a:spLocks noChangeArrowheads="1"/>
              </p:cNvSpPr>
              <p:nvPr/>
            </p:nvSpPr>
            <p:spPr bwMode="auto">
              <a:xfrm>
                <a:off x="2988920" y="3746338"/>
                <a:ext cx="60485" cy="55224"/>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7" name="Rectangle 86">
                <a:extLst>
                  <a:ext uri="{FF2B5EF4-FFF2-40B4-BE49-F238E27FC236}">
                    <a16:creationId xmlns:a16="http://schemas.microsoft.com/office/drawing/2014/main" id="{79167080-DBA3-4281-A104-C48319EB31A9}"/>
                  </a:ext>
                </a:extLst>
              </p:cNvPr>
              <p:cNvSpPr>
                <a:spLocks noChangeArrowheads="1"/>
              </p:cNvSpPr>
              <p:nvPr/>
            </p:nvSpPr>
            <p:spPr bwMode="auto">
              <a:xfrm>
                <a:off x="2988920" y="3746338"/>
                <a:ext cx="60485" cy="55224"/>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8" name="Rectangle 87">
                <a:extLst>
                  <a:ext uri="{FF2B5EF4-FFF2-40B4-BE49-F238E27FC236}">
                    <a16:creationId xmlns:a16="http://schemas.microsoft.com/office/drawing/2014/main" id="{F5645A77-E67D-48EF-8347-898D8AA7F91D}"/>
                  </a:ext>
                </a:extLst>
              </p:cNvPr>
              <p:cNvSpPr>
                <a:spLocks noChangeArrowheads="1"/>
              </p:cNvSpPr>
              <p:nvPr/>
            </p:nvSpPr>
            <p:spPr bwMode="auto">
              <a:xfrm>
                <a:off x="2942837" y="3422881"/>
                <a:ext cx="60485" cy="55224"/>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9" name="Rectangle 88">
                <a:extLst>
                  <a:ext uri="{FF2B5EF4-FFF2-40B4-BE49-F238E27FC236}">
                    <a16:creationId xmlns:a16="http://schemas.microsoft.com/office/drawing/2014/main" id="{67C994F7-0366-4391-8499-935EA6FBA6A2}"/>
                  </a:ext>
                </a:extLst>
              </p:cNvPr>
              <p:cNvSpPr>
                <a:spLocks noChangeArrowheads="1"/>
              </p:cNvSpPr>
              <p:nvPr/>
            </p:nvSpPr>
            <p:spPr bwMode="auto">
              <a:xfrm>
                <a:off x="2942837" y="3422881"/>
                <a:ext cx="60485" cy="55224"/>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80" name="Group 179">
                <a:extLst>
                  <a:ext uri="{FF2B5EF4-FFF2-40B4-BE49-F238E27FC236}">
                    <a16:creationId xmlns:a16="http://schemas.microsoft.com/office/drawing/2014/main" id="{3F051434-AA87-4CA9-B09E-461192D76B21}"/>
                  </a:ext>
                </a:extLst>
              </p:cNvPr>
              <p:cNvGrpSpPr/>
              <p:nvPr/>
            </p:nvGrpSpPr>
            <p:grpSpPr>
              <a:xfrm>
                <a:off x="1823867" y="2832324"/>
                <a:ext cx="1162173" cy="184666"/>
                <a:chOff x="1823867" y="2849258"/>
                <a:chExt cx="1162173" cy="184666"/>
              </a:xfrm>
            </p:grpSpPr>
            <p:sp>
              <p:nvSpPr>
                <p:cNvPr id="181" name="Line 102">
                  <a:extLst>
                    <a:ext uri="{FF2B5EF4-FFF2-40B4-BE49-F238E27FC236}">
                      <a16:creationId xmlns:a16="http://schemas.microsoft.com/office/drawing/2014/main" id="{D3D6C1F8-674F-4C5C-AB4A-649DD1C4B389}"/>
                    </a:ext>
                  </a:extLst>
                </p:cNvPr>
                <p:cNvSpPr>
                  <a:spLocks noChangeShapeType="1"/>
                </p:cNvSpPr>
                <p:nvPr/>
              </p:nvSpPr>
              <p:spPr bwMode="auto">
                <a:xfrm>
                  <a:off x="1823867" y="3006610"/>
                  <a:ext cx="1162173" cy="0"/>
                </a:xfrm>
                <a:prstGeom prst="line">
                  <a:avLst/>
                </a:prstGeom>
                <a:noFill/>
                <a:ln w="158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 name="Rectangle 103">
                  <a:extLst>
                    <a:ext uri="{FF2B5EF4-FFF2-40B4-BE49-F238E27FC236}">
                      <a16:creationId xmlns:a16="http://schemas.microsoft.com/office/drawing/2014/main" id="{28547265-7751-4378-BB10-C28E246CC234}"/>
                    </a:ext>
                  </a:extLst>
                </p:cNvPr>
                <p:cNvSpPr>
                  <a:spLocks noChangeArrowheads="1"/>
                </p:cNvSpPr>
                <p:nvPr/>
              </p:nvSpPr>
              <p:spPr bwMode="auto">
                <a:xfrm>
                  <a:off x="2381192" y="2849258"/>
                  <a:ext cx="5931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i="0" u="none" strike="noStrike" cap="none" normalizeH="0" baseline="0" dirty="0">
                      <a:ln>
                        <a:noFill/>
                      </a:ln>
                      <a:solidFill>
                        <a:srgbClr val="000000"/>
                      </a:solidFill>
                      <a:effectLst/>
                      <a:latin typeface="Arial" panose="020B0604020202020204" pitchFamily="34" charset="0"/>
                    </a:rPr>
                    <a:t>*</a:t>
                  </a:r>
                  <a:endParaRPr kumimoji="0" lang="en-US" altLang="en-US" sz="1200" i="0" u="none" strike="noStrike" cap="none" normalizeH="0" baseline="0" dirty="0">
                    <a:ln>
                      <a:noFill/>
                    </a:ln>
                    <a:solidFill>
                      <a:schemeClr val="tx1"/>
                    </a:solidFill>
                    <a:effectLst/>
                    <a:latin typeface="Arial" panose="020B0604020202020204" pitchFamily="34" charset="0"/>
                  </a:endParaRPr>
                </a:p>
              </p:txBody>
            </p:sp>
          </p:grpSp>
        </p:grpSp>
        <p:sp>
          <p:nvSpPr>
            <p:cNvPr id="105" name="TextBox 104">
              <a:extLst>
                <a:ext uri="{FF2B5EF4-FFF2-40B4-BE49-F238E27FC236}">
                  <a16:creationId xmlns:a16="http://schemas.microsoft.com/office/drawing/2014/main" id="{0D0CCB4B-595C-4007-BAE3-0DDC55ECA93D}"/>
                </a:ext>
              </a:extLst>
            </p:cNvPr>
            <p:cNvSpPr txBox="1"/>
            <p:nvPr/>
          </p:nvSpPr>
          <p:spPr>
            <a:xfrm rot="16200000">
              <a:off x="2885672" y="1375446"/>
              <a:ext cx="536378" cy="230832"/>
            </a:xfrm>
            <a:prstGeom prst="rect">
              <a:avLst/>
            </a:prstGeom>
            <a:noFill/>
          </p:spPr>
          <p:txBody>
            <a:bodyPr wrap="none" rtlCol="0">
              <a:spAutoFit/>
            </a:bodyPr>
            <a:lstStyle/>
            <a:p>
              <a:r>
                <a:rPr lang="en-US" sz="900" dirty="0">
                  <a:latin typeface="Arial" panose="020B0604020202020204" pitchFamily="34" charset="0"/>
                  <a:cs typeface="Arial" panose="020B0604020202020204" pitchFamily="34" charset="0"/>
                </a:rPr>
                <a:t>Fat (g)</a:t>
              </a:r>
            </a:p>
          </p:txBody>
        </p:sp>
      </p:grpSp>
      <p:sp>
        <p:nvSpPr>
          <p:cNvPr id="281" name="TextBox 280">
            <a:extLst>
              <a:ext uri="{FF2B5EF4-FFF2-40B4-BE49-F238E27FC236}">
                <a16:creationId xmlns:a16="http://schemas.microsoft.com/office/drawing/2014/main" id="{4D9AA88D-F5E1-42BE-AEFF-6E64E7A5D3D4}"/>
              </a:ext>
            </a:extLst>
          </p:cNvPr>
          <p:cNvSpPr txBox="1"/>
          <p:nvPr/>
        </p:nvSpPr>
        <p:spPr>
          <a:xfrm>
            <a:off x="580039" y="689890"/>
            <a:ext cx="1422184" cy="261610"/>
          </a:xfrm>
          <a:prstGeom prst="rect">
            <a:avLst/>
          </a:prstGeom>
          <a:noFill/>
        </p:spPr>
        <p:txBody>
          <a:bodyPr wrap="none" rtlCol="0">
            <a:spAutoFit/>
          </a:bodyPr>
          <a:lstStyle/>
          <a:p>
            <a:r>
              <a:rPr lang="en-US" sz="1100" b="1" dirty="0">
                <a:latin typeface="Arial" panose="020B0604020202020204" pitchFamily="34" charset="0"/>
                <a:cs typeface="Arial" panose="020B0604020202020204" pitchFamily="34" charset="0"/>
              </a:rPr>
              <a:t>Total Body Weight</a:t>
            </a:r>
          </a:p>
        </p:txBody>
      </p:sp>
      <p:sp>
        <p:nvSpPr>
          <p:cNvPr id="282" name="TextBox 281">
            <a:extLst>
              <a:ext uri="{FF2B5EF4-FFF2-40B4-BE49-F238E27FC236}">
                <a16:creationId xmlns:a16="http://schemas.microsoft.com/office/drawing/2014/main" id="{FEDC7D84-2FD6-41C6-95EF-358BACAC5EF8}"/>
              </a:ext>
            </a:extLst>
          </p:cNvPr>
          <p:cNvSpPr txBox="1"/>
          <p:nvPr/>
        </p:nvSpPr>
        <p:spPr>
          <a:xfrm>
            <a:off x="2450393" y="693380"/>
            <a:ext cx="1279517" cy="261610"/>
          </a:xfrm>
          <a:prstGeom prst="rect">
            <a:avLst/>
          </a:prstGeom>
          <a:noFill/>
        </p:spPr>
        <p:txBody>
          <a:bodyPr wrap="none" rtlCol="0">
            <a:spAutoFit/>
          </a:bodyPr>
          <a:lstStyle/>
          <a:p>
            <a:r>
              <a:rPr lang="en-US" sz="1100" b="1" dirty="0">
                <a:latin typeface="Arial" panose="020B0604020202020204" pitchFamily="34" charset="0"/>
                <a:cs typeface="Arial" panose="020B0604020202020204" pitchFamily="34" charset="0"/>
              </a:rPr>
              <a:t>Total Fat Weight</a:t>
            </a:r>
          </a:p>
        </p:txBody>
      </p:sp>
      <p:grpSp>
        <p:nvGrpSpPr>
          <p:cNvPr id="594" name="Group 593">
            <a:extLst>
              <a:ext uri="{FF2B5EF4-FFF2-40B4-BE49-F238E27FC236}">
                <a16:creationId xmlns:a16="http://schemas.microsoft.com/office/drawing/2014/main" id="{3DB16773-F1CE-4E2A-AA9A-A10D18700E75}"/>
              </a:ext>
            </a:extLst>
          </p:cNvPr>
          <p:cNvGrpSpPr/>
          <p:nvPr/>
        </p:nvGrpSpPr>
        <p:grpSpPr>
          <a:xfrm>
            <a:off x="292637" y="4367926"/>
            <a:ext cx="1688154" cy="1351051"/>
            <a:chOff x="313828" y="2560173"/>
            <a:chExt cx="1688154" cy="1351051"/>
          </a:xfrm>
        </p:grpSpPr>
        <p:grpSp>
          <p:nvGrpSpPr>
            <p:cNvPr id="194" name="Group 193">
              <a:extLst>
                <a:ext uri="{FF2B5EF4-FFF2-40B4-BE49-F238E27FC236}">
                  <a16:creationId xmlns:a16="http://schemas.microsoft.com/office/drawing/2014/main" id="{67E78EAE-0F91-4A0D-A32E-118D38E0F8AB}"/>
                </a:ext>
              </a:extLst>
            </p:cNvPr>
            <p:cNvGrpSpPr/>
            <p:nvPr/>
          </p:nvGrpSpPr>
          <p:grpSpPr>
            <a:xfrm>
              <a:off x="313828" y="2830545"/>
              <a:ext cx="1662653" cy="1080679"/>
              <a:chOff x="6390866" y="4206548"/>
              <a:chExt cx="1669211" cy="1044225"/>
            </a:xfrm>
          </p:grpSpPr>
          <p:grpSp>
            <p:nvGrpSpPr>
              <p:cNvPr id="195" name="Group 194">
                <a:extLst>
                  <a:ext uri="{FF2B5EF4-FFF2-40B4-BE49-F238E27FC236}">
                    <a16:creationId xmlns:a16="http://schemas.microsoft.com/office/drawing/2014/main" id="{934C96BB-5D40-4E5C-875D-81FBD069CBAF}"/>
                  </a:ext>
                </a:extLst>
              </p:cNvPr>
              <p:cNvGrpSpPr/>
              <p:nvPr/>
            </p:nvGrpSpPr>
            <p:grpSpPr>
              <a:xfrm>
                <a:off x="6627813" y="4206548"/>
                <a:ext cx="1432264" cy="1044225"/>
                <a:chOff x="6627813" y="3617913"/>
                <a:chExt cx="1596494" cy="1823452"/>
              </a:xfrm>
            </p:grpSpPr>
            <p:grpSp>
              <p:nvGrpSpPr>
                <p:cNvPr id="197" name="Group 196">
                  <a:extLst>
                    <a:ext uri="{FF2B5EF4-FFF2-40B4-BE49-F238E27FC236}">
                      <a16:creationId xmlns:a16="http://schemas.microsoft.com/office/drawing/2014/main" id="{6710A2D1-5BD4-4EDF-B6AC-FC16B5377EF5}"/>
                    </a:ext>
                  </a:extLst>
                </p:cNvPr>
                <p:cNvGrpSpPr/>
                <p:nvPr/>
              </p:nvGrpSpPr>
              <p:grpSpPr>
                <a:xfrm>
                  <a:off x="6627813" y="3617913"/>
                  <a:ext cx="115416" cy="1651873"/>
                  <a:chOff x="6627813" y="3617913"/>
                  <a:chExt cx="115416" cy="1651873"/>
                </a:xfrm>
              </p:grpSpPr>
              <p:sp>
                <p:nvSpPr>
                  <p:cNvPr id="277" name="Rectangle 406">
                    <a:extLst>
                      <a:ext uri="{FF2B5EF4-FFF2-40B4-BE49-F238E27FC236}">
                        <a16:creationId xmlns:a16="http://schemas.microsoft.com/office/drawing/2014/main" id="{E7A53FE3-7160-4EB6-B170-5F4843EDAD9D}"/>
                      </a:ext>
                    </a:extLst>
                  </p:cNvPr>
                  <p:cNvSpPr>
                    <a:spLocks noChangeArrowheads="1"/>
                  </p:cNvSpPr>
                  <p:nvPr/>
                </p:nvSpPr>
                <p:spPr bwMode="auto">
                  <a:xfrm>
                    <a:off x="6627813" y="5146675"/>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u="none" strike="noStrike" cap="none" normalizeH="0" baseline="0">
                        <a:ln>
                          <a:noFill/>
                        </a:ln>
                        <a:solidFill>
                          <a:srgbClr val="000000"/>
                        </a:solidFill>
                        <a:effectLst/>
                        <a:latin typeface="Arial" panose="020B0604020202020204" pitchFamily="34" charset="0"/>
                      </a:rPr>
                      <a:t>20</a:t>
                    </a:r>
                    <a:endParaRPr kumimoji="0" lang="en-US" altLang="en-US" sz="800" u="none" strike="noStrike" cap="none" normalizeH="0" baseline="0">
                      <a:ln>
                        <a:noFill/>
                      </a:ln>
                      <a:solidFill>
                        <a:schemeClr val="tx1"/>
                      </a:solidFill>
                      <a:effectLst/>
                      <a:latin typeface="Arial" panose="020B0604020202020204" pitchFamily="34" charset="0"/>
                    </a:endParaRPr>
                  </a:p>
                </p:txBody>
              </p:sp>
              <p:sp>
                <p:nvSpPr>
                  <p:cNvPr id="278" name="Rectangle 407">
                    <a:extLst>
                      <a:ext uri="{FF2B5EF4-FFF2-40B4-BE49-F238E27FC236}">
                        <a16:creationId xmlns:a16="http://schemas.microsoft.com/office/drawing/2014/main" id="{C0DC1699-5178-4947-ABC2-58DCC6154069}"/>
                      </a:ext>
                    </a:extLst>
                  </p:cNvPr>
                  <p:cNvSpPr>
                    <a:spLocks noChangeArrowheads="1"/>
                  </p:cNvSpPr>
                  <p:nvPr/>
                </p:nvSpPr>
                <p:spPr bwMode="auto">
                  <a:xfrm>
                    <a:off x="6627813" y="4637088"/>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u="none" strike="noStrike" cap="none" normalizeH="0" baseline="0">
                        <a:ln>
                          <a:noFill/>
                        </a:ln>
                        <a:solidFill>
                          <a:srgbClr val="000000"/>
                        </a:solidFill>
                        <a:effectLst/>
                        <a:latin typeface="Arial" panose="020B0604020202020204" pitchFamily="34" charset="0"/>
                      </a:rPr>
                      <a:t>25</a:t>
                    </a:r>
                    <a:endParaRPr kumimoji="0" lang="en-US" altLang="en-US" sz="800" u="none" strike="noStrike" cap="none" normalizeH="0" baseline="0">
                      <a:ln>
                        <a:noFill/>
                      </a:ln>
                      <a:solidFill>
                        <a:schemeClr val="tx1"/>
                      </a:solidFill>
                      <a:effectLst/>
                      <a:latin typeface="Arial" panose="020B0604020202020204" pitchFamily="34" charset="0"/>
                    </a:endParaRPr>
                  </a:p>
                </p:txBody>
              </p:sp>
              <p:sp>
                <p:nvSpPr>
                  <p:cNvPr id="279" name="Rectangle 408">
                    <a:extLst>
                      <a:ext uri="{FF2B5EF4-FFF2-40B4-BE49-F238E27FC236}">
                        <a16:creationId xmlns:a16="http://schemas.microsoft.com/office/drawing/2014/main" id="{70A0DF8B-B0ED-4400-ADE1-942892E5A622}"/>
                      </a:ext>
                    </a:extLst>
                  </p:cNvPr>
                  <p:cNvSpPr>
                    <a:spLocks noChangeArrowheads="1"/>
                  </p:cNvSpPr>
                  <p:nvPr/>
                </p:nvSpPr>
                <p:spPr bwMode="auto">
                  <a:xfrm>
                    <a:off x="6627813" y="4127500"/>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u="none" strike="noStrike" cap="none" normalizeH="0" baseline="0">
                        <a:ln>
                          <a:noFill/>
                        </a:ln>
                        <a:solidFill>
                          <a:srgbClr val="000000"/>
                        </a:solidFill>
                        <a:effectLst/>
                        <a:latin typeface="Arial" panose="020B0604020202020204" pitchFamily="34" charset="0"/>
                      </a:rPr>
                      <a:t>30</a:t>
                    </a:r>
                    <a:endParaRPr kumimoji="0" lang="en-US" altLang="en-US" sz="800" u="none" strike="noStrike" cap="none" normalizeH="0" baseline="0">
                      <a:ln>
                        <a:noFill/>
                      </a:ln>
                      <a:solidFill>
                        <a:schemeClr val="tx1"/>
                      </a:solidFill>
                      <a:effectLst/>
                      <a:latin typeface="Arial" panose="020B0604020202020204" pitchFamily="34" charset="0"/>
                    </a:endParaRPr>
                  </a:p>
                </p:txBody>
              </p:sp>
              <p:sp>
                <p:nvSpPr>
                  <p:cNvPr id="280" name="Rectangle 409">
                    <a:extLst>
                      <a:ext uri="{FF2B5EF4-FFF2-40B4-BE49-F238E27FC236}">
                        <a16:creationId xmlns:a16="http://schemas.microsoft.com/office/drawing/2014/main" id="{CE9C2CEA-FE46-4539-BCE2-E21C7485D3CA}"/>
                      </a:ext>
                    </a:extLst>
                  </p:cNvPr>
                  <p:cNvSpPr>
                    <a:spLocks noChangeArrowheads="1"/>
                  </p:cNvSpPr>
                  <p:nvPr/>
                </p:nvSpPr>
                <p:spPr bwMode="auto">
                  <a:xfrm>
                    <a:off x="6627813" y="3617913"/>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u="none" strike="noStrike" cap="none" normalizeH="0" baseline="0">
                        <a:ln>
                          <a:noFill/>
                        </a:ln>
                        <a:solidFill>
                          <a:srgbClr val="000000"/>
                        </a:solidFill>
                        <a:effectLst/>
                        <a:latin typeface="Arial" panose="020B0604020202020204" pitchFamily="34" charset="0"/>
                      </a:rPr>
                      <a:t>35</a:t>
                    </a:r>
                    <a:endParaRPr kumimoji="0" lang="en-US" altLang="en-US" sz="800" u="none" strike="noStrike" cap="none" normalizeH="0" baseline="0">
                      <a:ln>
                        <a:noFill/>
                      </a:ln>
                      <a:solidFill>
                        <a:schemeClr val="tx1"/>
                      </a:solidFill>
                      <a:effectLst/>
                      <a:latin typeface="Arial" panose="020B0604020202020204" pitchFamily="34" charset="0"/>
                    </a:endParaRPr>
                  </a:p>
                </p:txBody>
              </p:sp>
            </p:grpSp>
            <p:sp>
              <p:nvSpPr>
                <p:cNvPr id="198" name="Rectangle 389">
                  <a:extLst>
                    <a:ext uri="{FF2B5EF4-FFF2-40B4-BE49-F238E27FC236}">
                      <a16:creationId xmlns:a16="http://schemas.microsoft.com/office/drawing/2014/main" id="{E8C8F223-EAD6-4E5C-A7E4-104E6DC9CEF5}"/>
                    </a:ext>
                  </a:extLst>
                </p:cNvPr>
                <p:cNvSpPr>
                  <a:spLocks noChangeArrowheads="1"/>
                </p:cNvSpPr>
                <p:nvPr/>
              </p:nvSpPr>
              <p:spPr bwMode="auto">
                <a:xfrm>
                  <a:off x="6926667" y="4421188"/>
                  <a:ext cx="198738" cy="7953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90">
                  <a:extLst>
                    <a:ext uri="{FF2B5EF4-FFF2-40B4-BE49-F238E27FC236}">
                      <a16:creationId xmlns:a16="http://schemas.microsoft.com/office/drawing/2014/main" id="{BB8739BF-CC59-411A-A1D4-FEE5A72F4F5F}"/>
                    </a:ext>
                  </a:extLst>
                </p:cNvPr>
                <p:cNvSpPr>
                  <a:spLocks/>
                </p:cNvSpPr>
                <p:nvPr/>
              </p:nvSpPr>
              <p:spPr bwMode="auto">
                <a:xfrm>
                  <a:off x="6919847" y="4421188"/>
                  <a:ext cx="212377" cy="793750"/>
                </a:xfrm>
                <a:custGeom>
                  <a:avLst/>
                  <a:gdLst>
                    <a:gd name="T0" fmla="*/ 15 w 437"/>
                    <a:gd name="T1" fmla="*/ 1000 h 1000"/>
                    <a:gd name="T2" fmla="*/ 15 w 437"/>
                    <a:gd name="T3" fmla="*/ 0 h 1000"/>
                    <a:gd name="T4" fmla="*/ 0 w 437"/>
                    <a:gd name="T5" fmla="*/ 0 h 1000"/>
                    <a:gd name="T6" fmla="*/ 437 w 437"/>
                    <a:gd name="T7" fmla="*/ 0 h 1000"/>
                    <a:gd name="T8" fmla="*/ 422 w 437"/>
                    <a:gd name="T9" fmla="*/ 0 h 1000"/>
                    <a:gd name="T10" fmla="*/ 422 w 437"/>
                    <a:gd name="T11" fmla="*/ 1000 h 1000"/>
                  </a:gdLst>
                  <a:ahLst/>
                  <a:cxnLst>
                    <a:cxn ang="0">
                      <a:pos x="T0" y="T1"/>
                    </a:cxn>
                    <a:cxn ang="0">
                      <a:pos x="T2" y="T3"/>
                    </a:cxn>
                    <a:cxn ang="0">
                      <a:pos x="T4" y="T5"/>
                    </a:cxn>
                    <a:cxn ang="0">
                      <a:pos x="T6" y="T7"/>
                    </a:cxn>
                    <a:cxn ang="0">
                      <a:pos x="T8" y="T9"/>
                    </a:cxn>
                    <a:cxn ang="0">
                      <a:pos x="T10" y="T11"/>
                    </a:cxn>
                  </a:cxnLst>
                  <a:rect l="0" t="0" r="r" b="b"/>
                  <a:pathLst>
                    <a:path w="437" h="1000">
                      <a:moveTo>
                        <a:pt x="15" y="1000"/>
                      </a:moveTo>
                      <a:lnTo>
                        <a:pt x="15" y="0"/>
                      </a:lnTo>
                      <a:lnTo>
                        <a:pt x="0" y="0"/>
                      </a:lnTo>
                      <a:lnTo>
                        <a:pt x="437" y="0"/>
                      </a:lnTo>
                      <a:lnTo>
                        <a:pt x="422" y="0"/>
                      </a:lnTo>
                      <a:lnTo>
                        <a:pt x="422" y="1000"/>
                      </a:lnTo>
                    </a:path>
                  </a:pathLst>
                </a:custGeom>
                <a:noFill/>
                <a:ln w="22225">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0" name="Freeform 391">
                  <a:extLst>
                    <a:ext uri="{FF2B5EF4-FFF2-40B4-BE49-F238E27FC236}">
                      <a16:creationId xmlns:a16="http://schemas.microsoft.com/office/drawing/2014/main" id="{1B20CF34-ED62-468D-9144-F1233E29DD02}"/>
                    </a:ext>
                  </a:extLst>
                </p:cNvPr>
                <p:cNvSpPr>
                  <a:spLocks/>
                </p:cNvSpPr>
                <p:nvPr/>
              </p:nvSpPr>
              <p:spPr bwMode="auto">
                <a:xfrm>
                  <a:off x="6972454" y="4237038"/>
                  <a:ext cx="106189" cy="347663"/>
                </a:xfrm>
                <a:custGeom>
                  <a:avLst/>
                  <a:gdLst>
                    <a:gd name="T0" fmla="*/ 0 w 218"/>
                    <a:gd name="T1" fmla="*/ 0 h 438"/>
                    <a:gd name="T2" fmla="*/ 218 w 218"/>
                    <a:gd name="T3" fmla="*/ 0 h 438"/>
                    <a:gd name="T4" fmla="*/ 109 w 218"/>
                    <a:gd name="T5" fmla="*/ 0 h 438"/>
                    <a:gd name="T6" fmla="*/ 109 w 218"/>
                    <a:gd name="T7" fmla="*/ 438 h 438"/>
                    <a:gd name="T8" fmla="*/ 0 w 218"/>
                    <a:gd name="T9" fmla="*/ 438 h 438"/>
                    <a:gd name="T10" fmla="*/ 218 w 218"/>
                    <a:gd name="T11" fmla="*/ 438 h 438"/>
                  </a:gdLst>
                  <a:ahLst/>
                  <a:cxnLst>
                    <a:cxn ang="0">
                      <a:pos x="T0" y="T1"/>
                    </a:cxn>
                    <a:cxn ang="0">
                      <a:pos x="T2" y="T3"/>
                    </a:cxn>
                    <a:cxn ang="0">
                      <a:pos x="T4" y="T5"/>
                    </a:cxn>
                    <a:cxn ang="0">
                      <a:pos x="T6" y="T7"/>
                    </a:cxn>
                    <a:cxn ang="0">
                      <a:pos x="T8" y="T9"/>
                    </a:cxn>
                    <a:cxn ang="0">
                      <a:pos x="T10" y="T11"/>
                    </a:cxn>
                  </a:cxnLst>
                  <a:rect l="0" t="0" r="r" b="b"/>
                  <a:pathLst>
                    <a:path w="218" h="438">
                      <a:moveTo>
                        <a:pt x="0" y="0"/>
                      </a:moveTo>
                      <a:lnTo>
                        <a:pt x="218" y="0"/>
                      </a:lnTo>
                      <a:lnTo>
                        <a:pt x="109" y="0"/>
                      </a:lnTo>
                      <a:lnTo>
                        <a:pt x="109" y="438"/>
                      </a:lnTo>
                      <a:lnTo>
                        <a:pt x="0" y="438"/>
                      </a:lnTo>
                      <a:lnTo>
                        <a:pt x="218" y="438"/>
                      </a:lnTo>
                    </a:path>
                  </a:pathLst>
                </a:custGeom>
                <a:noFill/>
                <a:ln w="15875">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1" name="Rectangle 392">
                  <a:extLst>
                    <a:ext uri="{FF2B5EF4-FFF2-40B4-BE49-F238E27FC236}">
                      <a16:creationId xmlns:a16="http://schemas.microsoft.com/office/drawing/2014/main" id="{787E7233-1F70-4883-A7E6-C21B79AE4348}"/>
                    </a:ext>
                  </a:extLst>
                </p:cNvPr>
                <p:cNvSpPr>
                  <a:spLocks noChangeArrowheads="1"/>
                </p:cNvSpPr>
                <p:nvPr/>
              </p:nvSpPr>
              <p:spPr bwMode="auto">
                <a:xfrm>
                  <a:off x="7650500" y="4357688"/>
                  <a:ext cx="199712" cy="8588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393">
                  <a:extLst>
                    <a:ext uri="{FF2B5EF4-FFF2-40B4-BE49-F238E27FC236}">
                      <a16:creationId xmlns:a16="http://schemas.microsoft.com/office/drawing/2014/main" id="{3601C71C-0F73-4C15-BE19-8B11CA7CE791}"/>
                    </a:ext>
                  </a:extLst>
                </p:cNvPr>
                <p:cNvSpPr>
                  <a:spLocks/>
                </p:cNvSpPr>
                <p:nvPr/>
              </p:nvSpPr>
              <p:spPr bwMode="auto">
                <a:xfrm>
                  <a:off x="7643681" y="4357688"/>
                  <a:ext cx="212377" cy="857250"/>
                </a:xfrm>
                <a:custGeom>
                  <a:avLst/>
                  <a:gdLst>
                    <a:gd name="T0" fmla="*/ 14 w 436"/>
                    <a:gd name="T1" fmla="*/ 1080 h 1080"/>
                    <a:gd name="T2" fmla="*/ 14 w 436"/>
                    <a:gd name="T3" fmla="*/ 0 h 1080"/>
                    <a:gd name="T4" fmla="*/ 0 w 436"/>
                    <a:gd name="T5" fmla="*/ 0 h 1080"/>
                    <a:gd name="T6" fmla="*/ 436 w 436"/>
                    <a:gd name="T7" fmla="*/ 0 h 1080"/>
                    <a:gd name="T8" fmla="*/ 422 w 436"/>
                    <a:gd name="T9" fmla="*/ 0 h 1080"/>
                    <a:gd name="T10" fmla="*/ 422 w 436"/>
                    <a:gd name="T11" fmla="*/ 1080 h 1080"/>
                  </a:gdLst>
                  <a:ahLst/>
                  <a:cxnLst>
                    <a:cxn ang="0">
                      <a:pos x="T0" y="T1"/>
                    </a:cxn>
                    <a:cxn ang="0">
                      <a:pos x="T2" y="T3"/>
                    </a:cxn>
                    <a:cxn ang="0">
                      <a:pos x="T4" y="T5"/>
                    </a:cxn>
                    <a:cxn ang="0">
                      <a:pos x="T6" y="T7"/>
                    </a:cxn>
                    <a:cxn ang="0">
                      <a:pos x="T8" y="T9"/>
                    </a:cxn>
                    <a:cxn ang="0">
                      <a:pos x="T10" y="T11"/>
                    </a:cxn>
                  </a:cxnLst>
                  <a:rect l="0" t="0" r="r" b="b"/>
                  <a:pathLst>
                    <a:path w="436" h="1080">
                      <a:moveTo>
                        <a:pt x="14" y="1080"/>
                      </a:moveTo>
                      <a:lnTo>
                        <a:pt x="14" y="0"/>
                      </a:lnTo>
                      <a:lnTo>
                        <a:pt x="0" y="0"/>
                      </a:lnTo>
                      <a:lnTo>
                        <a:pt x="436" y="0"/>
                      </a:lnTo>
                      <a:lnTo>
                        <a:pt x="422" y="0"/>
                      </a:lnTo>
                      <a:lnTo>
                        <a:pt x="422" y="1080"/>
                      </a:lnTo>
                    </a:path>
                  </a:pathLst>
                </a:custGeom>
                <a:noFill/>
                <a:ln w="22225">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3" name="Freeform 394">
                  <a:extLst>
                    <a:ext uri="{FF2B5EF4-FFF2-40B4-BE49-F238E27FC236}">
                      <a16:creationId xmlns:a16="http://schemas.microsoft.com/office/drawing/2014/main" id="{E59F7856-9298-4061-85EC-F450FD4ECF0C}"/>
                    </a:ext>
                  </a:extLst>
                </p:cNvPr>
                <p:cNvSpPr>
                  <a:spLocks/>
                </p:cNvSpPr>
                <p:nvPr/>
              </p:nvSpPr>
              <p:spPr bwMode="auto">
                <a:xfrm>
                  <a:off x="7697262" y="4151313"/>
                  <a:ext cx="106189" cy="388938"/>
                </a:xfrm>
                <a:custGeom>
                  <a:avLst/>
                  <a:gdLst>
                    <a:gd name="T0" fmla="*/ 0 w 218"/>
                    <a:gd name="T1" fmla="*/ 0 h 490"/>
                    <a:gd name="T2" fmla="*/ 218 w 218"/>
                    <a:gd name="T3" fmla="*/ 0 h 490"/>
                    <a:gd name="T4" fmla="*/ 109 w 218"/>
                    <a:gd name="T5" fmla="*/ 0 h 490"/>
                    <a:gd name="T6" fmla="*/ 109 w 218"/>
                    <a:gd name="T7" fmla="*/ 490 h 490"/>
                    <a:gd name="T8" fmla="*/ 0 w 218"/>
                    <a:gd name="T9" fmla="*/ 490 h 490"/>
                    <a:gd name="T10" fmla="*/ 218 w 218"/>
                    <a:gd name="T11" fmla="*/ 490 h 490"/>
                  </a:gdLst>
                  <a:ahLst/>
                  <a:cxnLst>
                    <a:cxn ang="0">
                      <a:pos x="T0" y="T1"/>
                    </a:cxn>
                    <a:cxn ang="0">
                      <a:pos x="T2" y="T3"/>
                    </a:cxn>
                    <a:cxn ang="0">
                      <a:pos x="T4" y="T5"/>
                    </a:cxn>
                    <a:cxn ang="0">
                      <a:pos x="T6" y="T7"/>
                    </a:cxn>
                    <a:cxn ang="0">
                      <a:pos x="T8" y="T9"/>
                    </a:cxn>
                    <a:cxn ang="0">
                      <a:pos x="T10" y="T11"/>
                    </a:cxn>
                  </a:cxnLst>
                  <a:rect l="0" t="0" r="r" b="b"/>
                  <a:pathLst>
                    <a:path w="218" h="490">
                      <a:moveTo>
                        <a:pt x="0" y="0"/>
                      </a:moveTo>
                      <a:lnTo>
                        <a:pt x="218" y="0"/>
                      </a:lnTo>
                      <a:lnTo>
                        <a:pt x="109" y="0"/>
                      </a:lnTo>
                      <a:lnTo>
                        <a:pt x="109" y="490"/>
                      </a:lnTo>
                      <a:lnTo>
                        <a:pt x="0" y="490"/>
                      </a:lnTo>
                      <a:lnTo>
                        <a:pt x="218" y="490"/>
                      </a:lnTo>
                    </a:path>
                  </a:pathLst>
                </a:custGeom>
                <a:noFill/>
                <a:ln w="15875">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4" name="Rectangle 395">
                  <a:extLst>
                    <a:ext uri="{FF2B5EF4-FFF2-40B4-BE49-F238E27FC236}">
                      <a16:creationId xmlns:a16="http://schemas.microsoft.com/office/drawing/2014/main" id="{26EBDC1E-3D12-4AEA-9499-36FA3206275D}"/>
                    </a:ext>
                  </a:extLst>
                </p:cNvPr>
                <p:cNvSpPr>
                  <a:spLocks noChangeArrowheads="1"/>
                </p:cNvSpPr>
                <p:nvPr/>
              </p:nvSpPr>
              <p:spPr bwMode="auto">
                <a:xfrm>
                  <a:off x="7182882" y="4475163"/>
                  <a:ext cx="198738" cy="7413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396">
                  <a:extLst>
                    <a:ext uri="{FF2B5EF4-FFF2-40B4-BE49-F238E27FC236}">
                      <a16:creationId xmlns:a16="http://schemas.microsoft.com/office/drawing/2014/main" id="{C5384776-F047-4EC1-965B-9AA39E374758}"/>
                    </a:ext>
                  </a:extLst>
                </p:cNvPr>
                <p:cNvSpPr>
                  <a:spLocks/>
                </p:cNvSpPr>
                <p:nvPr/>
              </p:nvSpPr>
              <p:spPr bwMode="auto">
                <a:xfrm>
                  <a:off x="7176063" y="4475163"/>
                  <a:ext cx="212377" cy="739775"/>
                </a:xfrm>
                <a:custGeom>
                  <a:avLst/>
                  <a:gdLst>
                    <a:gd name="T0" fmla="*/ 15 w 437"/>
                    <a:gd name="T1" fmla="*/ 932 h 932"/>
                    <a:gd name="T2" fmla="*/ 15 w 437"/>
                    <a:gd name="T3" fmla="*/ 0 h 932"/>
                    <a:gd name="T4" fmla="*/ 0 w 437"/>
                    <a:gd name="T5" fmla="*/ 0 h 932"/>
                    <a:gd name="T6" fmla="*/ 437 w 437"/>
                    <a:gd name="T7" fmla="*/ 0 h 932"/>
                    <a:gd name="T8" fmla="*/ 422 w 437"/>
                    <a:gd name="T9" fmla="*/ 0 h 932"/>
                    <a:gd name="T10" fmla="*/ 422 w 437"/>
                    <a:gd name="T11" fmla="*/ 932 h 932"/>
                  </a:gdLst>
                  <a:ahLst/>
                  <a:cxnLst>
                    <a:cxn ang="0">
                      <a:pos x="T0" y="T1"/>
                    </a:cxn>
                    <a:cxn ang="0">
                      <a:pos x="T2" y="T3"/>
                    </a:cxn>
                    <a:cxn ang="0">
                      <a:pos x="T4" y="T5"/>
                    </a:cxn>
                    <a:cxn ang="0">
                      <a:pos x="T6" y="T7"/>
                    </a:cxn>
                    <a:cxn ang="0">
                      <a:pos x="T8" y="T9"/>
                    </a:cxn>
                    <a:cxn ang="0">
                      <a:pos x="T10" y="T11"/>
                    </a:cxn>
                  </a:cxnLst>
                  <a:rect l="0" t="0" r="r" b="b"/>
                  <a:pathLst>
                    <a:path w="437" h="932">
                      <a:moveTo>
                        <a:pt x="15" y="932"/>
                      </a:moveTo>
                      <a:lnTo>
                        <a:pt x="15" y="0"/>
                      </a:lnTo>
                      <a:lnTo>
                        <a:pt x="0" y="0"/>
                      </a:lnTo>
                      <a:lnTo>
                        <a:pt x="437" y="0"/>
                      </a:lnTo>
                      <a:lnTo>
                        <a:pt x="422" y="0"/>
                      </a:lnTo>
                      <a:lnTo>
                        <a:pt x="422" y="932"/>
                      </a:lnTo>
                    </a:path>
                  </a:pathLst>
                </a:custGeom>
                <a:noFill/>
                <a:ln w="2222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6" name="Freeform 397">
                  <a:extLst>
                    <a:ext uri="{FF2B5EF4-FFF2-40B4-BE49-F238E27FC236}">
                      <a16:creationId xmlns:a16="http://schemas.microsoft.com/office/drawing/2014/main" id="{75DF08F1-DFB3-4325-9966-EDA0868C346B}"/>
                    </a:ext>
                  </a:extLst>
                </p:cNvPr>
                <p:cNvSpPr>
                  <a:spLocks/>
                </p:cNvSpPr>
                <p:nvPr/>
              </p:nvSpPr>
              <p:spPr bwMode="auto">
                <a:xfrm>
                  <a:off x="7228670" y="4398963"/>
                  <a:ext cx="106189" cy="128588"/>
                </a:xfrm>
                <a:custGeom>
                  <a:avLst/>
                  <a:gdLst>
                    <a:gd name="T0" fmla="*/ 0 w 219"/>
                    <a:gd name="T1" fmla="*/ 0 h 162"/>
                    <a:gd name="T2" fmla="*/ 219 w 219"/>
                    <a:gd name="T3" fmla="*/ 0 h 162"/>
                    <a:gd name="T4" fmla="*/ 110 w 219"/>
                    <a:gd name="T5" fmla="*/ 0 h 162"/>
                    <a:gd name="T6" fmla="*/ 110 w 219"/>
                    <a:gd name="T7" fmla="*/ 162 h 162"/>
                    <a:gd name="T8" fmla="*/ 0 w 219"/>
                    <a:gd name="T9" fmla="*/ 162 h 162"/>
                    <a:gd name="T10" fmla="*/ 219 w 219"/>
                    <a:gd name="T11" fmla="*/ 162 h 162"/>
                  </a:gdLst>
                  <a:ahLst/>
                  <a:cxnLst>
                    <a:cxn ang="0">
                      <a:pos x="T0" y="T1"/>
                    </a:cxn>
                    <a:cxn ang="0">
                      <a:pos x="T2" y="T3"/>
                    </a:cxn>
                    <a:cxn ang="0">
                      <a:pos x="T4" y="T5"/>
                    </a:cxn>
                    <a:cxn ang="0">
                      <a:pos x="T6" y="T7"/>
                    </a:cxn>
                    <a:cxn ang="0">
                      <a:pos x="T8" y="T9"/>
                    </a:cxn>
                    <a:cxn ang="0">
                      <a:pos x="T10" y="T11"/>
                    </a:cxn>
                  </a:cxnLst>
                  <a:rect l="0" t="0" r="r" b="b"/>
                  <a:pathLst>
                    <a:path w="219" h="162">
                      <a:moveTo>
                        <a:pt x="0" y="0"/>
                      </a:moveTo>
                      <a:lnTo>
                        <a:pt x="219" y="0"/>
                      </a:lnTo>
                      <a:lnTo>
                        <a:pt x="110" y="0"/>
                      </a:lnTo>
                      <a:lnTo>
                        <a:pt x="110" y="162"/>
                      </a:lnTo>
                      <a:lnTo>
                        <a:pt x="0" y="162"/>
                      </a:lnTo>
                      <a:lnTo>
                        <a:pt x="219" y="162"/>
                      </a:lnTo>
                    </a:path>
                  </a:pathLst>
                </a:custGeom>
                <a:noFill/>
                <a:ln w="158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7" name="Rectangle 398">
                  <a:extLst>
                    <a:ext uri="{FF2B5EF4-FFF2-40B4-BE49-F238E27FC236}">
                      <a16:creationId xmlns:a16="http://schemas.microsoft.com/office/drawing/2014/main" id="{A6D683A4-EC69-4C3C-BC8B-23825F6DB101}"/>
                    </a:ext>
                  </a:extLst>
                </p:cNvPr>
                <p:cNvSpPr>
                  <a:spLocks noChangeArrowheads="1"/>
                </p:cNvSpPr>
                <p:nvPr/>
              </p:nvSpPr>
              <p:spPr bwMode="auto">
                <a:xfrm>
                  <a:off x="7905742" y="4551363"/>
                  <a:ext cx="199712" cy="6651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8" name="Freeform 399">
                  <a:extLst>
                    <a:ext uri="{FF2B5EF4-FFF2-40B4-BE49-F238E27FC236}">
                      <a16:creationId xmlns:a16="http://schemas.microsoft.com/office/drawing/2014/main" id="{EB413CDF-5CDC-497B-802E-950754BAADB0}"/>
                    </a:ext>
                  </a:extLst>
                </p:cNvPr>
                <p:cNvSpPr>
                  <a:spLocks/>
                </p:cNvSpPr>
                <p:nvPr/>
              </p:nvSpPr>
              <p:spPr bwMode="auto">
                <a:xfrm>
                  <a:off x="7898923" y="4551363"/>
                  <a:ext cx="212377" cy="663575"/>
                </a:xfrm>
                <a:custGeom>
                  <a:avLst/>
                  <a:gdLst>
                    <a:gd name="T0" fmla="*/ 15 w 437"/>
                    <a:gd name="T1" fmla="*/ 836 h 836"/>
                    <a:gd name="T2" fmla="*/ 15 w 437"/>
                    <a:gd name="T3" fmla="*/ 0 h 836"/>
                    <a:gd name="T4" fmla="*/ 0 w 437"/>
                    <a:gd name="T5" fmla="*/ 0 h 836"/>
                    <a:gd name="T6" fmla="*/ 437 w 437"/>
                    <a:gd name="T7" fmla="*/ 0 h 836"/>
                    <a:gd name="T8" fmla="*/ 422 w 437"/>
                    <a:gd name="T9" fmla="*/ 0 h 836"/>
                    <a:gd name="T10" fmla="*/ 422 w 437"/>
                    <a:gd name="T11" fmla="*/ 836 h 836"/>
                  </a:gdLst>
                  <a:ahLst/>
                  <a:cxnLst>
                    <a:cxn ang="0">
                      <a:pos x="T0" y="T1"/>
                    </a:cxn>
                    <a:cxn ang="0">
                      <a:pos x="T2" y="T3"/>
                    </a:cxn>
                    <a:cxn ang="0">
                      <a:pos x="T4" y="T5"/>
                    </a:cxn>
                    <a:cxn ang="0">
                      <a:pos x="T6" y="T7"/>
                    </a:cxn>
                    <a:cxn ang="0">
                      <a:pos x="T8" y="T9"/>
                    </a:cxn>
                    <a:cxn ang="0">
                      <a:pos x="T10" y="T11"/>
                    </a:cxn>
                  </a:cxnLst>
                  <a:rect l="0" t="0" r="r" b="b"/>
                  <a:pathLst>
                    <a:path w="437" h="836">
                      <a:moveTo>
                        <a:pt x="15" y="836"/>
                      </a:moveTo>
                      <a:lnTo>
                        <a:pt x="15" y="0"/>
                      </a:lnTo>
                      <a:lnTo>
                        <a:pt x="0" y="0"/>
                      </a:lnTo>
                      <a:lnTo>
                        <a:pt x="437" y="0"/>
                      </a:lnTo>
                      <a:lnTo>
                        <a:pt x="422" y="0"/>
                      </a:lnTo>
                      <a:lnTo>
                        <a:pt x="422" y="836"/>
                      </a:lnTo>
                    </a:path>
                  </a:pathLst>
                </a:custGeom>
                <a:noFill/>
                <a:ln w="2222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9" name="Freeform 400">
                  <a:extLst>
                    <a:ext uri="{FF2B5EF4-FFF2-40B4-BE49-F238E27FC236}">
                      <a16:creationId xmlns:a16="http://schemas.microsoft.com/office/drawing/2014/main" id="{A81E77F1-4841-4333-A9FA-3EC7E6A00CC8}"/>
                    </a:ext>
                  </a:extLst>
                </p:cNvPr>
                <p:cNvSpPr>
                  <a:spLocks/>
                </p:cNvSpPr>
                <p:nvPr/>
              </p:nvSpPr>
              <p:spPr bwMode="auto">
                <a:xfrm>
                  <a:off x="7952504" y="4510088"/>
                  <a:ext cx="106189" cy="60325"/>
                </a:xfrm>
                <a:custGeom>
                  <a:avLst/>
                  <a:gdLst>
                    <a:gd name="T0" fmla="*/ 0 w 219"/>
                    <a:gd name="T1" fmla="*/ 0 h 77"/>
                    <a:gd name="T2" fmla="*/ 219 w 219"/>
                    <a:gd name="T3" fmla="*/ 0 h 77"/>
                    <a:gd name="T4" fmla="*/ 109 w 219"/>
                    <a:gd name="T5" fmla="*/ 0 h 77"/>
                    <a:gd name="T6" fmla="*/ 109 w 219"/>
                    <a:gd name="T7" fmla="*/ 77 h 77"/>
                    <a:gd name="T8" fmla="*/ 0 w 219"/>
                    <a:gd name="T9" fmla="*/ 77 h 77"/>
                    <a:gd name="T10" fmla="*/ 219 w 219"/>
                    <a:gd name="T11" fmla="*/ 77 h 77"/>
                  </a:gdLst>
                  <a:ahLst/>
                  <a:cxnLst>
                    <a:cxn ang="0">
                      <a:pos x="T0" y="T1"/>
                    </a:cxn>
                    <a:cxn ang="0">
                      <a:pos x="T2" y="T3"/>
                    </a:cxn>
                    <a:cxn ang="0">
                      <a:pos x="T4" y="T5"/>
                    </a:cxn>
                    <a:cxn ang="0">
                      <a:pos x="T6" y="T7"/>
                    </a:cxn>
                    <a:cxn ang="0">
                      <a:pos x="T8" y="T9"/>
                    </a:cxn>
                    <a:cxn ang="0">
                      <a:pos x="T10" y="T11"/>
                    </a:cxn>
                  </a:cxnLst>
                  <a:rect l="0" t="0" r="r" b="b"/>
                  <a:pathLst>
                    <a:path w="219" h="77">
                      <a:moveTo>
                        <a:pt x="0" y="0"/>
                      </a:moveTo>
                      <a:lnTo>
                        <a:pt x="219" y="0"/>
                      </a:lnTo>
                      <a:lnTo>
                        <a:pt x="109" y="0"/>
                      </a:lnTo>
                      <a:lnTo>
                        <a:pt x="109" y="77"/>
                      </a:lnTo>
                      <a:lnTo>
                        <a:pt x="0" y="77"/>
                      </a:lnTo>
                      <a:lnTo>
                        <a:pt x="219" y="77"/>
                      </a:lnTo>
                    </a:path>
                  </a:pathLst>
                </a:custGeom>
                <a:noFill/>
                <a:ln w="158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0" name="Rectangle 401">
                  <a:extLst>
                    <a:ext uri="{FF2B5EF4-FFF2-40B4-BE49-F238E27FC236}">
                      <a16:creationId xmlns:a16="http://schemas.microsoft.com/office/drawing/2014/main" id="{0C0DD939-1D13-4596-87B6-434200F5B834}"/>
                    </a:ext>
                  </a:extLst>
                </p:cNvPr>
                <p:cNvSpPr>
                  <a:spLocks noChangeArrowheads="1"/>
                </p:cNvSpPr>
                <p:nvPr/>
              </p:nvSpPr>
              <p:spPr bwMode="auto">
                <a:xfrm>
                  <a:off x="6900345" y="5272088"/>
                  <a:ext cx="21740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i="0" u="none" strike="noStrike" cap="none" normalizeH="0" baseline="0" dirty="0">
                      <a:ln>
                        <a:noFill/>
                      </a:ln>
                      <a:solidFill>
                        <a:srgbClr val="000000"/>
                      </a:solidFill>
                      <a:effectLst/>
                      <a:latin typeface="Arial" panose="020B0604020202020204" pitchFamily="34" charset="0"/>
                    </a:rPr>
                    <a:t>Basal</a:t>
                  </a:r>
                  <a:endParaRPr kumimoji="0" lang="en-US" altLang="en-US" sz="1100" i="0" u="none" strike="noStrike" cap="none" normalizeH="0" baseline="0" dirty="0">
                    <a:ln>
                      <a:noFill/>
                    </a:ln>
                    <a:solidFill>
                      <a:schemeClr val="tx1"/>
                    </a:solidFill>
                    <a:effectLst/>
                    <a:latin typeface="Arial" panose="020B0604020202020204" pitchFamily="34" charset="0"/>
                  </a:endParaRPr>
                </a:p>
              </p:txBody>
            </p:sp>
            <p:sp>
              <p:nvSpPr>
                <p:cNvPr id="211" name="Rectangle 402">
                  <a:extLst>
                    <a:ext uri="{FF2B5EF4-FFF2-40B4-BE49-F238E27FC236}">
                      <a16:creationId xmlns:a16="http://schemas.microsoft.com/office/drawing/2014/main" id="{07A7BCA7-7D01-4DAC-89F1-9772ACC6026C}"/>
                    </a:ext>
                  </a:extLst>
                </p:cNvPr>
                <p:cNvSpPr>
                  <a:spLocks noChangeArrowheads="1"/>
                </p:cNvSpPr>
                <p:nvPr/>
              </p:nvSpPr>
              <p:spPr bwMode="auto">
                <a:xfrm>
                  <a:off x="7578391" y="5272088"/>
                  <a:ext cx="3177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i="0" u="none" strike="noStrike" cap="none" normalizeH="0" baseline="0" dirty="0">
                      <a:ln>
                        <a:noFill/>
                      </a:ln>
                      <a:solidFill>
                        <a:srgbClr val="000000"/>
                      </a:solidFill>
                      <a:effectLst/>
                      <a:latin typeface="Arial" panose="020B0604020202020204" pitchFamily="34" charset="0"/>
                    </a:rPr>
                    <a:t>4 weeks</a:t>
                  </a:r>
                  <a:endParaRPr kumimoji="0" lang="en-US" altLang="en-US" sz="1100" i="0" u="none" strike="noStrike" cap="none" normalizeH="0" baseline="0" dirty="0">
                    <a:ln>
                      <a:noFill/>
                    </a:ln>
                    <a:solidFill>
                      <a:schemeClr val="tx1"/>
                    </a:solidFill>
                    <a:effectLst/>
                    <a:latin typeface="Arial" panose="020B0604020202020204" pitchFamily="34" charset="0"/>
                  </a:endParaRPr>
                </a:p>
              </p:txBody>
            </p:sp>
            <p:sp>
              <p:nvSpPr>
                <p:cNvPr id="212" name="Line 403">
                  <a:extLst>
                    <a:ext uri="{FF2B5EF4-FFF2-40B4-BE49-F238E27FC236}">
                      <a16:creationId xmlns:a16="http://schemas.microsoft.com/office/drawing/2014/main" id="{CD5B96B5-4F96-4136-AC4E-884694C0AD74}"/>
                    </a:ext>
                  </a:extLst>
                </p:cNvPr>
                <p:cNvSpPr>
                  <a:spLocks noChangeShapeType="1"/>
                </p:cNvSpPr>
                <p:nvPr/>
              </p:nvSpPr>
              <p:spPr bwMode="auto">
                <a:xfrm>
                  <a:off x="6808788" y="5214938"/>
                  <a:ext cx="1415519" cy="0"/>
                </a:xfrm>
                <a:prstGeom prst="line">
                  <a:avLst/>
                </a:prstGeom>
                <a:noFill/>
                <a:ln w="158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3" name="Line 404">
                  <a:extLst>
                    <a:ext uri="{FF2B5EF4-FFF2-40B4-BE49-F238E27FC236}">
                      <a16:creationId xmlns:a16="http://schemas.microsoft.com/office/drawing/2014/main" id="{95D5B361-344A-4F80-A3CC-91C1CA801192}"/>
                    </a:ext>
                  </a:extLst>
                </p:cNvPr>
                <p:cNvSpPr>
                  <a:spLocks noChangeShapeType="1"/>
                </p:cNvSpPr>
                <p:nvPr/>
              </p:nvSpPr>
              <p:spPr bwMode="auto">
                <a:xfrm flipV="1">
                  <a:off x="7153656" y="5214938"/>
                  <a:ext cx="0" cy="42863"/>
                </a:xfrm>
                <a:prstGeom prst="line">
                  <a:avLst/>
                </a:prstGeom>
                <a:noFill/>
                <a:ln w="158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4" name="Line 405">
                  <a:extLst>
                    <a:ext uri="{FF2B5EF4-FFF2-40B4-BE49-F238E27FC236}">
                      <a16:creationId xmlns:a16="http://schemas.microsoft.com/office/drawing/2014/main" id="{D3CDAD18-5611-4AA9-A25D-BE9355869006}"/>
                    </a:ext>
                  </a:extLst>
                </p:cNvPr>
                <p:cNvSpPr>
                  <a:spLocks noChangeShapeType="1"/>
                </p:cNvSpPr>
                <p:nvPr/>
              </p:nvSpPr>
              <p:spPr bwMode="auto">
                <a:xfrm flipV="1">
                  <a:off x="7878464" y="5214938"/>
                  <a:ext cx="0" cy="42863"/>
                </a:xfrm>
                <a:prstGeom prst="line">
                  <a:avLst/>
                </a:prstGeom>
                <a:noFill/>
                <a:ln w="158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215" name="Group 214">
                  <a:extLst>
                    <a:ext uri="{FF2B5EF4-FFF2-40B4-BE49-F238E27FC236}">
                      <a16:creationId xmlns:a16="http://schemas.microsoft.com/office/drawing/2014/main" id="{9C2A1907-8FC1-4A61-8A03-DE64A97F3CAD}"/>
                    </a:ext>
                  </a:extLst>
                </p:cNvPr>
                <p:cNvGrpSpPr/>
                <p:nvPr/>
              </p:nvGrpSpPr>
              <p:grpSpPr>
                <a:xfrm>
                  <a:off x="6792552" y="3679825"/>
                  <a:ext cx="45719" cy="1543050"/>
                  <a:chOff x="6772276" y="3679825"/>
                  <a:chExt cx="44450" cy="1543050"/>
                </a:xfrm>
              </p:grpSpPr>
              <p:sp>
                <p:nvSpPr>
                  <p:cNvPr id="272" name="Line 410">
                    <a:extLst>
                      <a:ext uri="{FF2B5EF4-FFF2-40B4-BE49-F238E27FC236}">
                        <a16:creationId xmlns:a16="http://schemas.microsoft.com/office/drawing/2014/main" id="{DDB5DAFA-038F-4D35-8A75-DCE4B8FBC50A}"/>
                      </a:ext>
                    </a:extLst>
                  </p:cNvPr>
                  <p:cNvSpPr>
                    <a:spLocks noChangeShapeType="1"/>
                  </p:cNvSpPr>
                  <p:nvPr/>
                </p:nvSpPr>
                <p:spPr bwMode="auto">
                  <a:xfrm flipV="1">
                    <a:off x="6816726" y="3679825"/>
                    <a:ext cx="0" cy="1543050"/>
                  </a:xfrm>
                  <a:prstGeom prst="line">
                    <a:avLst/>
                  </a:prstGeom>
                  <a:noFill/>
                  <a:ln w="158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3" name="Line 411">
                    <a:extLst>
                      <a:ext uri="{FF2B5EF4-FFF2-40B4-BE49-F238E27FC236}">
                        <a16:creationId xmlns:a16="http://schemas.microsoft.com/office/drawing/2014/main" id="{558BEDBD-56F4-4535-B76C-C70133E0ABA5}"/>
                      </a:ext>
                    </a:extLst>
                  </p:cNvPr>
                  <p:cNvSpPr>
                    <a:spLocks noChangeShapeType="1"/>
                  </p:cNvSpPr>
                  <p:nvPr/>
                </p:nvSpPr>
                <p:spPr bwMode="auto">
                  <a:xfrm flipH="1">
                    <a:off x="6772276" y="5214938"/>
                    <a:ext cx="44450" cy="0"/>
                  </a:xfrm>
                  <a:prstGeom prst="line">
                    <a:avLst/>
                  </a:prstGeom>
                  <a:noFill/>
                  <a:ln w="158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4" name="Line 412">
                    <a:extLst>
                      <a:ext uri="{FF2B5EF4-FFF2-40B4-BE49-F238E27FC236}">
                        <a16:creationId xmlns:a16="http://schemas.microsoft.com/office/drawing/2014/main" id="{967E1837-A3C2-43AD-85AF-E1B4F7A8CB31}"/>
                      </a:ext>
                    </a:extLst>
                  </p:cNvPr>
                  <p:cNvSpPr>
                    <a:spLocks noChangeShapeType="1"/>
                  </p:cNvSpPr>
                  <p:nvPr/>
                </p:nvSpPr>
                <p:spPr bwMode="auto">
                  <a:xfrm flipH="1">
                    <a:off x="6772276" y="4705350"/>
                    <a:ext cx="44450" cy="0"/>
                  </a:xfrm>
                  <a:prstGeom prst="line">
                    <a:avLst/>
                  </a:prstGeom>
                  <a:noFill/>
                  <a:ln w="158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5" name="Line 413">
                    <a:extLst>
                      <a:ext uri="{FF2B5EF4-FFF2-40B4-BE49-F238E27FC236}">
                        <a16:creationId xmlns:a16="http://schemas.microsoft.com/office/drawing/2014/main" id="{C10F069A-7122-48DD-8130-85AA8CC81E37}"/>
                      </a:ext>
                    </a:extLst>
                  </p:cNvPr>
                  <p:cNvSpPr>
                    <a:spLocks noChangeShapeType="1"/>
                  </p:cNvSpPr>
                  <p:nvPr/>
                </p:nvSpPr>
                <p:spPr bwMode="auto">
                  <a:xfrm flipH="1">
                    <a:off x="6772276" y="4195763"/>
                    <a:ext cx="44450" cy="0"/>
                  </a:xfrm>
                  <a:prstGeom prst="line">
                    <a:avLst/>
                  </a:prstGeom>
                  <a:noFill/>
                  <a:ln w="158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6" name="Line 414">
                    <a:extLst>
                      <a:ext uri="{FF2B5EF4-FFF2-40B4-BE49-F238E27FC236}">
                        <a16:creationId xmlns:a16="http://schemas.microsoft.com/office/drawing/2014/main" id="{D66FB7D7-8E0C-4E10-AF21-82E6F41244B2}"/>
                      </a:ext>
                    </a:extLst>
                  </p:cNvPr>
                  <p:cNvSpPr>
                    <a:spLocks noChangeShapeType="1"/>
                  </p:cNvSpPr>
                  <p:nvPr/>
                </p:nvSpPr>
                <p:spPr bwMode="auto">
                  <a:xfrm flipH="1">
                    <a:off x="6772276" y="3686175"/>
                    <a:ext cx="44450" cy="0"/>
                  </a:xfrm>
                  <a:prstGeom prst="line">
                    <a:avLst/>
                  </a:prstGeom>
                  <a:noFill/>
                  <a:ln w="158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16" name="Line 415">
                  <a:extLst>
                    <a:ext uri="{FF2B5EF4-FFF2-40B4-BE49-F238E27FC236}">
                      <a16:creationId xmlns:a16="http://schemas.microsoft.com/office/drawing/2014/main" id="{7820CDA2-4AEB-4BBA-A459-02006802A99C}"/>
                    </a:ext>
                  </a:extLst>
                </p:cNvPr>
                <p:cNvSpPr>
                  <a:spLocks noChangeShapeType="1"/>
                </p:cNvSpPr>
                <p:nvPr/>
              </p:nvSpPr>
              <p:spPr bwMode="auto">
                <a:xfrm>
                  <a:off x="7026036" y="4237038"/>
                  <a:ext cx="0" cy="173038"/>
                </a:xfrm>
                <a:prstGeom prst="line">
                  <a:avLst/>
                </a:prstGeom>
                <a:noFill/>
                <a:ln w="15875">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 name="Line 416">
                  <a:extLst>
                    <a:ext uri="{FF2B5EF4-FFF2-40B4-BE49-F238E27FC236}">
                      <a16:creationId xmlns:a16="http://schemas.microsoft.com/office/drawing/2014/main" id="{6D6929BF-318D-4A17-993B-1BBADABEF04B}"/>
                    </a:ext>
                  </a:extLst>
                </p:cNvPr>
                <p:cNvSpPr>
                  <a:spLocks noChangeShapeType="1"/>
                </p:cNvSpPr>
                <p:nvPr/>
              </p:nvSpPr>
              <p:spPr bwMode="auto">
                <a:xfrm>
                  <a:off x="6972454" y="4237038"/>
                  <a:ext cx="106189" cy="0"/>
                </a:xfrm>
                <a:prstGeom prst="line">
                  <a:avLst/>
                </a:prstGeom>
                <a:noFill/>
                <a:ln w="15875">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 name="Line 417">
                  <a:extLst>
                    <a:ext uri="{FF2B5EF4-FFF2-40B4-BE49-F238E27FC236}">
                      <a16:creationId xmlns:a16="http://schemas.microsoft.com/office/drawing/2014/main" id="{5BC148BF-55D3-4DE8-8427-EE891E0A74F6}"/>
                    </a:ext>
                  </a:extLst>
                </p:cNvPr>
                <p:cNvSpPr>
                  <a:spLocks noChangeShapeType="1"/>
                </p:cNvSpPr>
                <p:nvPr/>
              </p:nvSpPr>
              <p:spPr bwMode="auto">
                <a:xfrm>
                  <a:off x="7026036" y="4410075"/>
                  <a:ext cx="0" cy="174625"/>
                </a:xfrm>
                <a:prstGeom prst="line">
                  <a:avLst/>
                </a:prstGeom>
                <a:noFill/>
                <a:ln w="15875">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 name="Line 418">
                  <a:extLst>
                    <a:ext uri="{FF2B5EF4-FFF2-40B4-BE49-F238E27FC236}">
                      <a16:creationId xmlns:a16="http://schemas.microsoft.com/office/drawing/2014/main" id="{3DC82410-E4FB-488E-B46E-694F17281221}"/>
                    </a:ext>
                  </a:extLst>
                </p:cNvPr>
                <p:cNvSpPr>
                  <a:spLocks noChangeShapeType="1"/>
                </p:cNvSpPr>
                <p:nvPr/>
              </p:nvSpPr>
              <p:spPr bwMode="auto">
                <a:xfrm>
                  <a:off x="6972454" y="4584700"/>
                  <a:ext cx="106189" cy="0"/>
                </a:xfrm>
                <a:prstGeom prst="line">
                  <a:avLst/>
                </a:prstGeom>
                <a:noFill/>
                <a:ln w="15875">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 name="Freeform 419">
                  <a:extLst>
                    <a:ext uri="{FF2B5EF4-FFF2-40B4-BE49-F238E27FC236}">
                      <a16:creationId xmlns:a16="http://schemas.microsoft.com/office/drawing/2014/main" id="{AB16567E-ED60-4545-937C-2A8D504CF04C}"/>
                    </a:ext>
                  </a:extLst>
                </p:cNvPr>
                <p:cNvSpPr>
                  <a:spLocks/>
                </p:cNvSpPr>
                <p:nvPr/>
              </p:nvSpPr>
              <p:spPr bwMode="auto">
                <a:xfrm>
                  <a:off x="7007526" y="4300538"/>
                  <a:ext cx="37020" cy="60325"/>
                </a:xfrm>
                <a:custGeom>
                  <a:avLst/>
                  <a:gdLst>
                    <a:gd name="T0" fmla="*/ 77 w 77"/>
                    <a:gd name="T1" fmla="*/ 38 h 77"/>
                    <a:gd name="T2" fmla="*/ 77 w 77"/>
                    <a:gd name="T3" fmla="*/ 46 h 77"/>
                    <a:gd name="T4" fmla="*/ 74 w 77"/>
                    <a:gd name="T5" fmla="*/ 53 h 77"/>
                    <a:gd name="T6" fmla="*/ 71 w 77"/>
                    <a:gd name="T7" fmla="*/ 59 h 77"/>
                    <a:gd name="T8" fmla="*/ 66 w 77"/>
                    <a:gd name="T9" fmla="*/ 66 h 77"/>
                    <a:gd name="T10" fmla="*/ 59 w 77"/>
                    <a:gd name="T11" fmla="*/ 71 h 77"/>
                    <a:gd name="T12" fmla="*/ 53 w 77"/>
                    <a:gd name="T13" fmla="*/ 74 h 77"/>
                    <a:gd name="T14" fmla="*/ 47 w 77"/>
                    <a:gd name="T15" fmla="*/ 77 h 77"/>
                    <a:gd name="T16" fmla="*/ 39 w 77"/>
                    <a:gd name="T17" fmla="*/ 77 h 77"/>
                    <a:gd name="T18" fmla="*/ 31 w 77"/>
                    <a:gd name="T19" fmla="*/ 77 h 77"/>
                    <a:gd name="T20" fmla="*/ 24 w 77"/>
                    <a:gd name="T21" fmla="*/ 74 h 77"/>
                    <a:gd name="T22" fmla="*/ 18 w 77"/>
                    <a:gd name="T23" fmla="*/ 71 h 77"/>
                    <a:gd name="T24" fmla="*/ 11 w 77"/>
                    <a:gd name="T25" fmla="*/ 66 h 77"/>
                    <a:gd name="T26" fmla="*/ 6 w 77"/>
                    <a:gd name="T27" fmla="*/ 59 h 77"/>
                    <a:gd name="T28" fmla="*/ 3 w 77"/>
                    <a:gd name="T29" fmla="*/ 53 h 77"/>
                    <a:gd name="T30" fmla="*/ 2 w 77"/>
                    <a:gd name="T31" fmla="*/ 46 h 77"/>
                    <a:gd name="T32" fmla="*/ 0 w 77"/>
                    <a:gd name="T33" fmla="*/ 42 h 77"/>
                    <a:gd name="T34" fmla="*/ 0 w 77"/>
                    <a:gd name="T35" fmla="*/ 38 h 77"/>
                    <a:gd name="T36" fmla="*/ 0 w 77"/>
                    <a:gd name="T37" fmla="*/ 35 h 77"/>
                    <a:gd name="T38" fmla="*/ 2 w 77"/>
                    <a:gd name="T39" fmla="*/ 30 h 77"/>
                    <a:gd name="T40" fmla="*/ 3 w 77"/>
                    <a:gd name="T41" fmla="*/ 24 h 77"/>
                    <a:gd name="T42" fmla="*/ 6 w 77"/>
                    <a:gd name="T43" fmla="*/ 18 h 77"/>
                    <a:gd name="T44" fmla="*/ 11 w 77"/>
                    <a:gd name="T45" fmla="*/ 11 h 77"/>
                    <a:gd name="T46" fmla="*/ 18 w 77"/>
                    <a:gd name="T47" fmla="*/ 6 h 77"/>
                    <a:gd name="T48" fmla="*/ 24 w 77"/>
                    <a:gd name="T49" fmla="*/ 3 h 77"/>
                    <a:gd name="T50" fmla="*/ 31 w 77"/>
                    <a:gd name="T51" fmla="*/ 2 h 77"/>
                    <a:gd name="T52" fmla="*/ 35 w 77"/>
                    <a:gd name="T53" fmla="*/ 0 h 77"/>
                    <a:gd name="T54" fmla="*/ 39 w 77"/>
                    <a:gd name="T55" fmla="*/ 0 h 77"/>
                    <a:gd name="T56" fmla="*/ 42 w 77"/>
                    <a:gd name="T57" fmla="*/ 0 h 77"/>
                    <a:gd name="T58" fmla="*/ 47 w 77"/>
                    <a:gd name="T59" fmla="*/ 2 h 77"/>
                    <a:gd name="T60" fmla="*/ 53 w 77"/>
                    <a:gd name="T61" fmla="*/ 3 h 77"/>
                    <a:gd name="T62" fmla="*/ 59 w 77"/>
                    <a:gd name="T63" fmla="*/ 6 h 77"/>
                    <a:gd name="T64" fmla="*/ 66 w 77"/>
                    <a:gd name="T65" fmla="*/ 11 h 77"/>
                    <a:gd name="T66" fmla="*/ 71 w 77"/>
                    <a:gd name="T67" fmla="*/ 18 h 77"/>
                    <a:gd name="T68" fmla="*/ 74 w 77"/>
                    <a:gd name="T69" fmla="*/ 24 h 77"/>
                    <a:gd name="T70" fmla="*/ 77 w 77"/>
                    <a:gd name="T71" fmla="*/ 30 h 77"/>
                    <a:gd name="T72" fmla="*/ 77 w 77"/>
                    <a:gd name="T73" fmla="*/ 3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7" h="77">
                      <a:moveTo>
                        <a:pt x="77" y="38"/>
                      </a:moveTo>
                      <a:lnTo>
                        <a:pt x="77" y="46"/>
                      </a:lnTo>
                      <a:lnTo>
                        <a:pt x="74" y="53"/>
                      </a:lnTo>
                      <a:lnTo>
                        <a:pt x="71" y="59"/>
                      </a:lnTo>
                      <a:lnTo>
                        <a:pt x="66" y="66"/>
                      </a:lnTo>
                      <a:lnTo>
                        <a:pt x="59" y="71"/>
                      </a:lnTo>
                      <a:lnTo>
                        <a:pt x="53" y="74"/>
                      </a:lnTo>
                      <a:lnTo>
                        <a:pt x="47" y="77"/>
                      </a:lnTo>
                      <a:lnTo>
                        <a:pt x="39" y="77"/>
                      </a:lnTo>
                      <a:lnTo>
                        <a:pt x="31" y="77"/>
                      </a:lnTo>
                      <a:lnTo>
                        <a:pt x="24" y="74"/>
                      </a:lnTo>
                      <a:lnTo>
                        <a:pt x="18" y="71"/>
                      </a:lnTo>
                      <a:lnTo>
                        <a:pt x="11" y="66"/>
                      </a:lnTo>
                      <a:lnTo>
                        <a:pt x="6" y="59"/>
                      </a:lnTo>
                      <a:lnTo>
                        <a:pt x="3" y="53"/>
                      </a:lnTo>
                      <a:lnTo>
                        <a:pt x="2" y="46"/>
                      </a:lnTo>
                      <a:lnTo>
                        <a:pt x="0" y="42"/>
                      </a:lnTo>
                      <a:lnTo>
                        <a:pt x="0" y="38"/>
                      </a:lnTo>
                      <a:lnTo>
                        <a:pt x="0" y="35"/>
                      </a:lnTo>
                      <a:lnTo>
                        <a:pt x="2" y="30"/>
                      </a:lnTo>
                      <a:lnTo>
                        <a:pt x="3" y="24"/>
                      </a:lnTo>
                      <a:lnTo>
                        <a:pt x="6" y="18"/>
                      </a:lnTo>
                      <a:lnTo>
                        <a:pt x="11" y="11"/>
                      </a:lnTo>
                      <a:lnTo>
                        <a:pt x="18" y="6"/>
                      </a:lnTo>
                      <a:lnTo>
                        <a:pt x="24" y="3"/>
                      </a:lnTo>
                      <a:lnTo>
                        <a:pt x="31" y="2"/>
                      </a:lnTo>
                      <a:lnTo>
                        <a:pt x="35" y="0"/>
                      </a:lnTo>
                      <a:lnTo>
                        <a:pt x="39" y="0"/>
                      </a:lnTo>
                      <a:lnTo>
                        <a:pt x="42" y="0"/>
                      </a:lnTo>
                      <a:lnTo>
                        <a:pt x="47" y="2"/>
                      </a:lnTo>
                      <a:lnTo>
                        <a:pt x="53" y="3"/>
                      </a:lnTo>
                      <a:lnTo>
                        <a:pt x="59" y="6"/>
                      </a:lnTo>
                      <a:lnTo>
                        <a:pt x="66" y="11"/>
                      </a:lnTo>
                      <a:lnTo>
                        <a:pt x="71" y="18"/>
                      </a:lnTo>
                      <a:lnTo>
                        <a:pt x="74" y="24"/>
                      </a:lnTo>
                      <a:lnTo>
                        <a:pt x="77" y="30"/>
                      </a:lnTo>
                      <a:lnTo>
                        <a:pt x="77" y="38"/>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1" name="Freeform 420">
                  <a:extLst>
                    <a:ext uri="{FF2B5EF4-FFF2-40B4-BE49-F238E27FC236}">
                      <a16:creationId xmlns:a16="http://schemas.microsoft.com/office/drawing/2014/main" id="{2CF3B6E6-B7BE-4011-873C-0795B9B7B9E6}"/>
                    </a:ext>
                  </a:extLst>
                </p:cNvPr>
                <p:cNvSpPr>
                  <a:spLocks/>
                </p:cNvSpPr>
                <p:nvPr/>
              </p:nvSpPr>
              <p:spPr bwMode="auto">
                <a:xfrm>
                  <a:off x="7007526" y="4300538"/>
                  <a:ext cx="37020" cy="60325"/>
                </a:xfrm>
                <a:custGeom>
                  <a:avLst/>
                  <a:gdLst>
                    <a:gd name="T0" fmla="*/ 77 w 77"/>
                    <a:gd name="T1" fmla="*/ 38 h 77"/>
                    <a:gd name="T2" fmla="*/ 77 w 77"/>
                    <a:gd name="T3" fmla="*/ 46 h 77"/>
                    <a:gd name="T4" fmla="*/ 74 w 77"/>
                    <a:gd name="T5" fmla="*/ 53 h 77"/>
                    <a:gd name="T6" fmla="*/ 71 w 77"/>
                    <a:gd name="T7" fmla="*/ 59 h 77"/>
                    <a:gd name="T8" fmla="*/ 66 w 77"/>
                    <a:gd name="T9" fmla="*/ 66 h 77"/>
                    <a:gd name="T10" fmla="*/ 59 w 77"/>
                    <a:gd name="T11" fmla="*/ 71 h 77"/>
                    <a:gd name="T12" fmla="*/ 53 w 77"/>
                    <a:gd name="T13" fmla="*/ 74 h 77"/>
                    <a:gd name="T14" fmla="*/ 47 w 77"/>
                    <a:gd name="T15" fmla="*/ 77 h 77"/>
                    <a:gd name="T16" fmla="*/ 39 w 77"/>
                    <a:gd name="T17" fmla="*/ 77 h 77"/>
                    <a:gd name="T18" fmla="*/ 31 w 77"/>
                    <a:gd name="T19" fmla="*/ 77 h 77"/>
                    <a:gd name="T20" fmla="*/ 24 w 77"/>
                    <a:gd name="T21" fmla="*/ 74 h 77"/>
                    <a:gd name="T22" fmla="*/ 18 w 77"/>
                    <a:gd name="T23" fmla="*/ 71 h 77"/>
                    <a:gd name="T24" fmla="*/ 11 w 77"/>
                    <a:gd name="T25" fmla="*/ 66 h 77"/>
                    <a:gd name="T26" fmla="*/ 6 w 77"/>
                    <a:gd name="T27" fmla="*/ 59 h 77"/>
                    <a:gd name="T28" fmla="*/ 3 w 77"/>
                    <a:gd name="T29" fmla="*/ 53 h 77"/>
                    <a:gd name="T30" fmla="*/ 2 w 77"/>
                    <a:gd name="T31" fmla="*/ 46 h 77"/>
                    <a:gd name="T32" fmla="*/ 0 w 77"/>
                    <a:gd name="T33" fmla="*/ 42 h 77"/>
                    <a:gd name="T34" fmla="*/ 0 w 77"/>
                    <a:gd name="T35" fmla="*/ 38 h 77"/>
                    <a:gd name="T36" fmla="*/ 0 w 77"/>
                    <a:gd name="T37" fmla="*/ 35 h 77"/>
                    <a:gd name="T38" fmla="*/ 2 w 77"/>
                    <a:gd name="T39" fmla="*/ 30 h 77"/>
                    <a:gd name="T40" fmla="*/ 3 w 77"/>
                    <a:gd name="T41" fmla="*/ 24 h 77"/>
                    <a:gd name="T42" fmla="*/ 6 w 77"/>
                    <a:gd name="T43" fmla="*/ 18 h 77"/>
                    <a:gd name="T44" fmla="*/ 11 w 77"/>
                    <a:gd name="T45" fmla="*/ 11 h 77"/>
                    <a:gd name="T46" fmla="*/ 18 w 77"/>
                    <a:gd name="T47" fmla="*/ 6 h 77"/>
                    <a:gd name="T48" fmla="*/ 24 w 77"/>
                    <a:gd name="T49" fmla="*/ 3 h 77"/>
                    <a:gd name="T50" fmla="*/ 31 w 77"/>
                    <a:gd name="T51" fmla="*/ 2 h 77"/>
                    <a:gd name="T52" fmla="*/ 35 w 77"/>
                    <a:gd name="T53" fmla="*/ 0 h 77"/>
                    <a:gd name="T54" fmla="*/ 39 w 77"/>
                    <a:gd name="T55" fmla="*/ 0 h 77"/>
                    <a:gd name="T56" fmla="*/ 42 w 77"/>
                    <a:gd name="T57" fmla="*/ 0 h 77"/>
                    <a:gd name="T58" fmla="*/ 47 w 77"/>
                    <a:gd name="T59" fmla="*/ 2 h 77"/>
                    <a:gd name="T60" fmla="*/ 53 w 77"/>
                    <a:gd name="T61" fmla="*/ 3 h 77"/>
                    <a:gd name="T62" fmla="*/ 59 w 77"/>
                    <a:gd name="T63" fmla="*/ 6 h 77"/>
                    <a:gd name="T64" fmla="*/ 66 w 77"/>
                    <a:gd name="T65" fmla="*/ 11 h 77"/>
                    <a:gd name="T66" fmla="*/ 71 w 77"/>
                    <a:gd name="T67" fmla="*/ 18 h 77"/>
                    <a:gd name="T68" fmla="*/ 74 w 77"/>
                    <a:gd name="T69" fmla="*/ 24 h 77"/>
                    <a:gd name="T70" fmla="*/ 77 w 77"/>
                    <a:gd name="T71" fmla="*/ 30 h 77"/>
                    <a:gd name="T72" fmla="*/ 77 w 77"/>
                    <a:gd name="T73" fmla="*/ 3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7" h="77">
                      <a:moveTo>
                        <a:pt x="77" y="38"/>
                      </a:moveTo>
                      <a:lnTo>
                        <a:pt x="77" y="46"/>
                      </a:lnTo>
                      <a:lnTo>
                        <a:pt x="74" y="53"/>
                      </a:lnTo>
                      <a:lnTo>
                        <a:pt x="71" y="59"/>
                      </a:lnTo>
                      <a:lnTo>
                        <a:pt x="66" y="66"/>
                      </a:lnTo>
                      <a:lnTo>
                        <a:pt x="59" y="71"/>
                      </a:lnTo>
                      <a:lnTo>
                        <a:pt x="53" y="74"/>
                      </a:lnTo>
                      <a:lnTo>
                        <a:pt x="47" y="77"/>
                      </a:lnTo>
                      <a:lnTo>
                        <a:pt x="39" y="77"/>
                      </a:lnTo>
                      <a:lnTo>
                        <a:pt x="31" y="77"/>
                      </a:lnTo>
                      <a:lnTo>
                        <a:pt x="24" y="74"/>
                      </a:lnTo>
                      <a:lnTo>
                        <a:pt x="18" y="71"/>
                      </a:lnTo>
                      <a:lnTo>
                        <a:pt x="11" y="66"/>
                      </a:lnTo>
                      <a:lnTo>
                        <a:pt x="6" y="59"/>
                      </a:lnTo>
                      <a:lnTo>
                        <a:pt x="3" y="53"/>
                      </a:lnTo>
                      <a:lnTo>
                        <a:pt x="2" y="46"/>
                      </a:lnTo>
                      <a:lnTo>
                        <a:pt x="0" y="42"/>
                      </a:lnTo>
                      <a:lnTo>
                        <a:pt x="0" y="38"/>
                      </a:lnTo>
                      <a:lnTo>
                        <a:pt x="0" y="35"/>
                      </a:lnTo>
                      <a:lnTo>
                        <a:pt x="2" y="30"/>
                      </a:lnTo>
                      <a:lnTo>
                        <a:pt x="3" y="24"/>
                      </a:lnTo>
                      <a:lnTo>
                        <a:pt x="6" y="18"/>
                      </a:lnTo>
                      <a:lnTo>
                        <a:pt x="11" y="11"/>
                      </a:lnTo>
                      <a:lnTo>
                        <a:pt x="18" y="6"/>
                      </a:lnTo>
                      <a:lnTo>
                        <a:pt x="24" y="3"/>
                      </a:lnTo>
                      <a:lnTo>
                        <a:pt x="31" y="2"/>
                      </a:lnTo>
                      <a:lnTo>
                        <a:pt x="35" y="0"/>
                      </a:lnTo>
                      <a:lnTo>
                        <a:pt x="39" y="0"/>
                      </a:lnTo>
                      <a:lnTo>
                        <a:pt x="42" y="0"/>
                      </a:lnTo>
                      <a:lnTo>
                        <a:pt x="47" y="2"/>
                      </a:lnTo>
                      <a:lnTo>
                        <a:pt x="53" y="3"/>
                      </a:lnTo>
                      <a:lnTo>
                        <a:pt x="59" y="6"/>
                      </a:lnTo>
                      <a:lnTo>
                        <a:pt x="66" y="11"/>
                      </a:lnTo>
                      <a:lnTo>
                        <a:pt x="71" y="18"/>
                      </a:lnTo>
                      <a:lnTo>
                        <a:pt x="74" y="24"/>
                      </a:lnTo>
                      <a:lnTo>
                        <a:pt x="77" y="30"/>
                      </a:lnTo>
                      <a:lnTo>
                        <a:pt x="77" y="38"/>
                      </a:lnTo>
                    </a:path>
                  </a:pathLst>
                </a:custGeom>
                <a:noFill/>
                <a:ln w="1588">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2" name="Freeform 421">
                  <a:extLst>
                    <a:ext uri="{FF2B5EF4-FFF2-40B4-BE49-F238E27FC236}">
                      <a16:creationId xmlns:a16="http://schemas.microsoft.com/office/drawing/2014/main" id="{04C7A02E-0E18-4AEA-A0BC-6CAF45FC190C}"/>
                    </a:ext>
                  </a:extLst>
                </p:cNvPr>
                <p:cNvSpPr>
                  <a:spLocks/>
                </p:cNvSpPr>
                <p:nvPr/>
              </p:nvSpPr>
              <p:spPr bwMode="auto">
                <a:xfrm>
                  <a:off x="7007526" y="4711700"/>
                  <a:ext cx="37020" cy="61913"/>
                </a:xfrm>
                <a:custGeom>
                  <a:avLst/>
                  <a:gdLst>
                    <a:gd name="T0" fmla="*/ 77 w 77"/>
                    <a:gd name="T1" fmla="*/ 39 h 77"/>
                    <a:gd name="T2" fmla="*/ 77 w 77"/>
                    <a:gd name="T3" fmla="*/ 47 h 77"/>
                    <a:gd name="T4" fmla="*/ 74 w 77"/>
                    <a:gd name="T5" fmla="*/ 53 h 77"/>
                    <a:gd name="T6" fmla="*/ 71 w 77"/>
                    <a:gd name="T7" fmla="*/ 59 h 77"/>
                    <a:gd name="T8" fmla="*/ 66 w 77"/>
                    <a:gd name="T9" fmla="*/ 66 h 77"/>
                    <a:gd name="T10" fmla="*/ 59 w 77"/>
                    <a:gd name="T11" fmla="*/ 71 h 77"/>
                    <a:gd name="T12" fmla="*/ 53 w 77"/>
                    <a:gd name="T13" fmla="*/ 74 h 77"/>
                    <a:gd name="T14" fmla="*/ 47 w 77"/>
                    <a:gd name="T15" fmla="*/ 77 h 77"/>
                    <a:gd name="T16" fmla="*/ 39 w 77"/>
                    <a:gd name="T17" fmla="*/ 77 h 77"/>
                    <a:gd name="T18" fmla="*/ 31 w 77"/>
                    <a:gd name="T19" fmla="*/ 77 h 77"/>
                    <a:gd name="T20" fmla="*/ 24 w 77"/>
                    <a:gd name="T21" fmla="*/ 74 h 77"/>
                    <a:gd name="T22" fmla="*/ 18 w 77"/>
                    <a:gd name="T23" fmla="*/ 71 h 77"/>
                    <a:gd name="T24" fmla="*/ 11 w 77"/>
                    <a:gd name="T25" fmla="*/ 66 h 77"/>
                    <a:gd name="T26" fmla="*/ 6 w 77"/>
                    <a:gd name="T27" fmla="*/ 59 h 77"/>
                    <a:gd name="T28" fmla="*/ 3 w 77"/>
                    <a:gd name="T29" fmla="*/ 53 h 77"/>
                    <a:gd name="T30" fmla="*/ 2 w 77"/>
                    <a:gd name="T31" fmla="*/ 47 h 77"/>
                    <a:gd name="T32" fmla="*/ 0 w 77"/>
                    <a:gd name="T33" fmla="*/ 42 h 77"/>
                    <a:gd name="T34" fmla="*/ 0 w 77"/>
                    <a:gd name="T35" fmla="*/ 39 h 77"/>
                    <a:gd name="T36" fmla="*/ 0 w 77"/>
                    <a:gd name="T37" fmla="*/ 35 h 77"/>
                    <a:gd name="T38" fmla="*/ 2 w 77"/>
                    <a:gd name="T39" fmla="*/ 31 h 77"/>
                    <a:gd name="T40" fmla="*/ 3 w 77"/>
                    <a:gd name="T41" fmla="*/ 24 h 77"/>
                    <a:gd name="T42" fmla="*/ 6 w 77"/>
                    <a:gd name="T43" fmla="*/ 18 h 77"/>
                    <a:gd name="T44" fmla="*/ 11 w 77"/>
                    <a:gd name="T45" fmla="*/ 11 h 77"/>
                    <a:gd name="T46" fmla="*/ 18 w 77"/>
                    <a:gd name="T47" fmla="*/ 7 h 77"/>
                    <a:gd name="T48" fmla="*/ 24 w 77"/>
                    <a:gd name="T49" fmla="*/ 3 h 77"/>
                    <a:gd name="T50" fmla="*/ 31 w 77"/>
                    <a:gd name="T51" fmla="*/ 2 h 77"/>
                    <a:gd name="T52" fmla="*/ 35 w 77"/>
                    <a:gd name="T53" fmla="*/ 0 h 77"/>
                    <a:gd name="T54" fmla="*/ 39 w 77"/>
                    <a:gd name="T55" fmla="*/ 0 h 77"/>
                    <a:gd name="T56" fmla="*/ 42 w 77"/>
                    <a:gd name="T57" fmla="*/ 0 h 77"/>
                    <a:gd name="T58" fmla="*/ 47 w 77"/>
                    <a:gd name="T59" fmla="*/ 2 h 77"/>
                    <a:gd name="T60" fmla="*/ 53 w 77"/>
                    <a:gd name="T61" fmla="*/ 3 h 77"/>
                    <a:gd name="T62" fmla="*/ 59 w 77"/>
                    <a:gd name="T63" fmla="*/ 7 h 77"/>
                    <a:gd name="T64" fmla="*/ 66 w 77"/>
                    <a:gd name="T65" fmla="*/ 11 h 77"/>
                    <a:gd name="T66" fmla="*/ 71 w 77"/>
                    <a:gd name="T67" fmla="*/ 18 h 77"/>
                    <a:gd name="T68" fmla="*/ 74 w 77"/>
                    <a:gd name="T69" fmla="*/ 24 h 77"/>
                    <a:gd name="T70" fmla="*/ 77 w 77"/>
                    <a:gd name="T71" fmla="*/ 31 h 77"/>
                    <a:gd name="T72" fmla="*/ 77 w 77"/>
                    <a:gd name="T73" fmla="*/ 39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7" h="77">
                      <a:moveTo>
                        <a:pt x="77" y="39"/>
                      </a:moveTo>
                      <a:lnTo>
                        <a:pt x="77" y="47"/>
                      </a:lnTo>
                      <a:lnTo>
                        <a:pt x="74" y="53"/>
                      </a:lnTo>
                      <a:lnTo>
                        <a:pt x="71" y="59"/>
                      </a:lnTo>
                      <a:lnTo>
                        <a:pt x="66" y="66"/>
                      </a:lnTo>
                      <a:lnTo>
                        <a:pt x="59" y="71"/>
                      </a:lnTo>
                      <a:lnTo>
                        <a:pt x="53" y="74"/>
                      </a:lnTo>
                      <a:lnTo>
                        <a:pt x="47" y="77"/>
                      </a:lnTo>
                      <a:lnTo>
                        <a:pt x="39" y="77"/>
                      </a:lnTo>
                      <a:lnTo>
                        <a:pt x="31" y="77"/>
                      </a:lnTo>
                      <a:lnTo>
                        <a:pt x="24" y="74"/>
                      </a:lnTo>
                      <a:lnTo>
                        <a:pt x="18" y="71"/>
                      </a:lnTo>
                      <a:lnTo>
                        <a:pt x="11" y="66"/>
                      </a:lnTo>
                      <a:lnTo>
                        <a:pt x="6" y="59"/>
                      </a:lnTo>
                      <a:lnTo>
                        <a:pt x="3" y="53"/>
                      </a:lnTo>
                      <a:lnTo>
                        <a:pt x="2" y="47"/>
                      </a:lnTo>
                      <a:lnTo>
                        <a:pt x="0" y="42"/>
                      </a:lnTo>
                      <a:lnTo>
                        <a:pt x="0" y="39"/>
                      </a:lnTo>
                      <a:lnTo>
                        <a:pt x="0" y="35"/>
                      </a:lnTo>
                      <a:lnTo>
                        <a:pt x="2" y="31"/>
                      </a:lnTo>
                      <a:lnTo>
                        <a:pt x="3" y="24"/>
                      </a:lnTo>
                      <a:lnTo>
                        <a:pt x="6" y="18"/>
                      </a:lnTo>
                      <a:lnTo>
                        <a:pt x="11" y="11"/>
                      </a:lnTo>
                      <a:lnTo>
                        <a:pt x="18" y="7"/>
                      </a:lnTo>
                      <a:lnTo>
                        <a:pt x="24" y="3"/>
                      </a:lnTo>
                      <a:lnTo>
                        <a:pt x="31" y="2"/>
                      </a:lnTo>
                      <a:lnTo>
                        <a:pt x="35" y="0"/>
                      </a:lnTo>
                      <a:lnTo>
                        <a:pt x="39" y="0"/>
                      </a:lnTo>
                      <a:lnTo>
                        <a:pt x="42" y="0"/>
                      </a:lnTo>
                      <a:lnTo>
                        <a:pt x="47" y="2"/>
                      </a:lnTo>
                      <a:lnTo>
                        <a:pt x="53" y="3"/>
                      </a:lnTo>
                      <a:lnTo>
                        <a:pt x="59" y="7"/>
                      </a:lnTo>
                      <a:lnTo>
                        <a:pt x="66" y="11"/>
                      </a:lnTo>
                      <a:lnTo>
                        <a:pt x="71" y="18"/>
                      </a:lnTo>
                      <a:lnTo>
                        <a:pt x="74" y="24"/>
                      </a:lnTo>
                      <a:lnTo>
                        <a:pt x="77" y="31"/>
                      </a:lnTo>
                      <a:lnTo>
                        <a:pt x="77" y="39"/>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3" name="Freeform 422">
                  <a:extLst>
                    <a:ext uri="{FF2B5EF4-FFF2-40B4-BE49-F238E27FC236}">
                      <a16:creationId xmlns:a16="http://schemas.microsoft.com/office/drawing/2014/main" id="{232A511C-3CA4-48CC-8AA5-72694E0685BD}"/>
                    </a:ext>
                  </a:extLst>
                </p:cNvPr>
                <p:cNvSpPr>
                  <a:spLocks/>
                </p:cNvSpPr>
                <p:nvPr/>
              </p:nvSpPr>
              <p:spPr bwMode="auto">
                <a:xfrm>
                  <a:off x="7007526" y="4711700"/>
                  <a:ext cx="37020" cy="61913"/>
                </a:xfrm>
                <a:custGeom>
                  <a:avLst/>
                  <a:gdLst>
                    <a:gd name="T0" fmla="*/ 77 w 77"/>
                    <a:gd name="T1" fmla="*/ 39 h 77"/>
                    <a:gd name="T2" fmla="*/ 77 w 77"/>
                    <a:gd name="T3" fmla="*/ 47 h 77"/>
                    <a:gd name="T4" fmla="*/ 74 w 77"/>
                    <a:gd name="T5" fmla="*/ 53 h 77"/>
                    <a:gd name="T6" fmla="*/ 71 w 77"/>
                    <a:gd name="T7" fmla="*/ 59 h 77"/>
                    <a:gd name="T8" fmla="*/ 66 w 77"/>
                    <a:gd name="T9" fmla="*/ 66 h 77"/>
                    <a:gd name="T10" fmla="*/ 59 w 77"/>
                    <a:gd name="T11" fmla="*/ 71 h 77"/>
                    <a:gd name="T12" fmla="*/ 53 w 77"/>
                    <a:gd name="T13" fmla="*/ 74 h 77"/>
                    <a:gd name="T14" fmla="*/ 47 w 77"/>
                    <a:gd name="T15" fmla="*/ 77 h 77"/>
                    <a:gd name="T16" fmla="*/ 39 w 77"/>
                    <a:gd name="T17" fmla="*/ 77 h 77"/>
                    <a:gd name="T18" fmla="*/ 31 w 77"/>
                    <a:gd name="T19" fmla="*/ 77 h 77"/>
                    <a:gd name="T20" fmla="*/ 24 w 77"/>
                    <a:gd name="T21" fmla="*/ 74 h 77"/>
                    <a:gd name="T22" fmla="*/ 18 w 77"/>
                    <a:gd name="T23" fmla="*/ 71 h 77"/>
                    <a:gd name="T24" fmla="*/ 11 w 77"/>
                    <a:gd name="T25" fmla="*/ 66 h 77"/>
                    <a:gd name="T26" fmla="*/ 6 w 77"/>
                    <a:gd name="T27" fmla="*/ 59 h 77"/>
                    <a:gd name="T28" fmla="*/ 3 w 77"/>
                    <a:gd name="T29" fmla="*/ 53 h 77"/>
                    <a:gd name="T30" fmla="*/ 2 w 77"/>
                    <a:gd name="T31" fmla="*/ 47 h 77"/>
                    <a:gd name="T32" fmla="*/ 0 w 77"/>
                    <a:gd name="T33" fmla="*/ 42 h 77"/>
                    <a:gd name="T34" fmla="*/ 0 w 77"/>
                    <a:gd name="T35" fmla="*/ 39 h 77"/>
                    <a:gd name="T36" fmla="*/ 0 w 77"/>
                    <a:gd name="T37" fmla="*/ 35 h 77"/>
                    <a:gd name="T38" fmla="*/ 2 w 77"/>
                    <a:gd name="T39" fmla="*/ 31 h 77"/>
                    <a:gd name="T40" fmla="*/ 3 w 77"/>
                    <a:gd name="T41" fmla="*/ 24 h 77"/>
                    <a:gd name="T42" fmla="*/ 6 w 77"/>
                    <a:gd name="T43" fmla="*/ 18 h 77"/>
                    <a:gd name="T44" fmla="*/ 11 w 77"/>
                    <a:gd name="T45" fmla="*/ 11 h 77"/>
                    <a:gd name="T46" fmla="*/ 18 w 77"/>
                    <a:gd name="T47" fmla="*/ 7 h 77"/>
                    <a:gd name="T48" fmla="*/ 24 w 77"/>
                    <a:gd name="T49" fmla="*/ 3 h 77"/>
                    <a:gd name="T50" fmla="*/ 31 w 77"/>
                    <a:gd name="T51" fmla="*/ 2 h 77"/>
                    <a:gd name="T52" fmla="*/ 35 w 77"/>
                    <a:gd name="T53" fmla="*/ 0 h 77"/>
                    <a:gd name="T54" fmla="*/ 39 w 77"/>
                    <a:gd name="T55" fmla="*/ 0 h 77"/>
                    <a:gd name="T56" fmla="*/ 42 w 77"/>
                    <a:gd name="T57" fmla="*/ 0 h 77"/>
                    <a:gd name="T58" fmla="*/ 47 w 77"/>
                    <a:gd name="T59" fmla="*/ 2 h 77"/>
                    <a:gd name="T60" fmla="*/ 53 w 77"/>
                    <a:gd name="T61" fmla="*/ 3 h 77"/>
                    <a:gd name="T62" fmla="*/ 59 w 77"/>
                    <a:gd name="T63" fmla="*/ 7 h 77"/>
                    <a:gd name="T64" fmla="*/ 66 w 77"/>
                    <a:gd name="T65" fmla="*/ 11 h 77"/>
                    <a:gd name="T66" fmla="*/ 71 w 77"/>
                    <a:gd name="T67" fmla="*/ 18 h 77"/>
                    <a:gd name="T68" fmla="*/ 74 w 77"/>
                    <a:gd name="T69" fmla="*/ 24 h 77"/>
                    <a:gd name="T70" fmla="*/ 77 w 77"/>
                    <a:gd name="T71" fmla="*/ 31 h 77"/>
                    <a:gd name="T72" fmla="*/ 77 w 77"/>
                    <a:gd name="T73" fmla="*/ 39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7" h="77">
                      <a:moveTo>
                        <a:pt x="77" y="39"/>
                      </a:moveTo>
                      <a:lnTo>
                        <a:pt x="77" y="47"/>
                      </a:lnTo>
                      <a:lnTo>
                        <a:pt x="74" y="53"/>
                      </a:lnTo>
                      <a:lnTo>
                        <a:pt x="71" y="59"/>
                      </a:lnTo>
                      <a:lnTo>
                        <a:pt x="66" y="66"/>
                      </a:lnTo>
                      <a:lnTo>
                        <a:pt x="59" y="71"/>
                      </a:lnTo>
                      <a:lnTo>
                        <a:pt x="53" y="74"/>
                      </a:lnTo>
                      <a:lnTo>
                        <a:pt x="47" y="77"/>
                      </a:lnTo>
                      <a:lnTo>
                        <a:pt x="39" y="77"/>
                      </a:lnTo>
                      <a:lnTo>
                        <a:pt x="31" y="77"/>
                      </a:lnTo>
                      <a:lnTo>
                        <a:pt x="24" y="74"/>
                      </a:lnTo>
                      <a:lnTo>
                        <a:pt x="18" y="71"/>
                      </a:lnTo>
                      <a:lnTo>
                        <a:pt x="11" y="66"/>
                      </a:lnTo>
                      <a:lnTo>
                        <a:pt x="6" y="59"/>
                      </a:lnTo>
                      <a:lnTo>
                        <a:pt x="3" y="53"/>
                      </a:lnTo>
                      <a:lnTo>
                        <a:pt x="2" y="47"/>
                      </a:lnTo>
                      <a:lnTo>
                        <a:pt x="0" y="42"/>
                      </a:lnTo>
                      <a:lnTo>
                        <a:pt x="0" y="39"/>
                      </a:lnTo>
                      <a:lnTo>
                        <a:pt x="0" y="35"/>
                      </a:lnTo>
                      <a:lnTo>
                        <a:pt x="2" y="31"/>
                      </a:lnTo>
                      <a:lnTo>
                        <a:pt x="3" y="24"/>
                      </a:lnTo>
                      <a:lnTo>
                        <a:pt x="6" y="18"/>
                      </a:lnTo>
                      <a:lnTo>
                        <a:pt x="11" y="11"/>
                      </a:lnTo>
                      <a:lnTo>
                        <a:pt x="18" y="7"/>
                      </a:lnTo>
                      <a:lnTo>
                        <a:pt x="24" y="3"/>
                      </a:lnTo>
                      <a:lnTo>
                        <a:pt x="31" y="2"/>
                      </a:lnTo>
                      <a:lnTo>
                        <a:pt x="35" y="0"/>
                      </a:lnTo>
                      <a:lnTo>
                        <a:pt x="39" y="0"/>
                      </a:lnTo>
                      <a:lnTo>
                        <a:pt x="42" y="0"/>
                      </a:lnTo>
                      <a:lnTo>
                        <a:pt x="47" y="2"/>
                      </a:lnTo>
                      <a:lnTo>
                        <a:pt x="53" y="3"/>
                      </a:lnTo>
                      <a:lnTo>
                        <a:pt x="59" y="7"/>
                      </a:lnTo>
                      <a:lnTo>
                        <a:pt x="66" y="11"/>
                      </a:lnTo>
                      <a:lnTo>
                        <a:pt x="71" y="18"/>
                      </a:lnTo>
                      <a:lnTo>
                        <a:pt x="74" y="24"/>
                      </a:lnTo>
                      <a:lnTo>
                        <a:pt x="77" y="31"/>
                      </a:lnTo>
                      <a:lnTo>
                        <a:pt x="77" y="39"/>
                      </a:lnTo>
                    </a:path>
                  </a:pathLst>
                </a:custGeom>
                <a:noFill/>
                <a:ln w="1588">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4" name="Freeform 423">
                  <a:extLst>
                    <a:ext uri="{FF2B5EF4-FFF2-40B4-BE49-F238E27FC236}">
                      <a16:creationId xmlns:a16="http://schemas.microsoft.com/office/drawing/2014/main" id="{85BBF122-DC81-406E-A017-105911AC09CB}"/>
                    </a:ext>
                  </a:extLst>
                </p:cNvPr>
                <p:cNvSpPr>
                  <a:spLocks/>
                </p:cNvSpPr>
                <p:nvPr/>
              </p:nvSpPr>
              <p:spPr bwMode="auto">
                <a:xfrm>
                  <a:off x="7007526" y="4127500"/>
                  <a:ext cx="37020" cy="60325"/>
                </a:xfrm>
                <a:custGeom>
                  <a:avLst/>
                  <a:gdLst>
                    <a:gd name="T0" fmla="*/ 77 w 77"/>
                    <a:gd name="T1" fmla="*/ 38 h 77"/>
                    <a:gd name="T2" fmla="*/ 77 w 77"/>
                    <a:gd name="T3" fmla="*/ 46 h 77"/>
                    <a:gd name="T4" fmla="*/ 74 w 77"/>
                    <a:gd name="T5" fmla="*/ 53 h 77"/>
                    <a:gd name="T6" fmla="*/ 71 w 77"/>
                    <a:gd name="T7" fmla="*/ 59 h 77"/>
                    <a:gd name="T8" fmla="*/ 66 w 77"/>
                    <a:gd name="T9" fmla="*/ 66 h 77"/>
                    <a:gd name="T10" fmla="*/ 59 w 77"/>
                    <a:gd name="T11" fmla="*/ 70 h 77"/>
                    <a:gd name="T12" fmla="*/ 53 w 77"/>
                    <a:gd name="T13" fmla="*/ 74 h 77"/>
                    <a:gd name="T14" fmla="*/ 47 w 77"/>
                    <a:gd name="T15" fmla="*/ 77 h 77"/>
                    <a:gd name="T16" fmla="*/ 39 w 77"/>
                    <a:gd name="T17" fmla="*/ 77 h 77"/>
                    <a:gd name="T18" fmla="*/ 31 w 77"/>
                    <a:gd name="T19" fmla="*/ 77 h 77"/>
                    <a:gd name="T20" fmla="*/ 24 w 77"/>
                    <a:gd name="T21" fmla="*/ 74 h 77"/>
                    <a:gd name="T22" fmla="*/ 18 w 77"/>
                    <a:gd name="T23" fmla="*/ 70 h 77"/>
                    <a:gd name="T24" fmla="*/ 11 w 77"/>
                    <a:gd name="T25" fmla="*/ 66 h 77"/>
                    <a:gd name="T26" fmla="*/ 6 w 77"/>
                    <a:gd name="T27" fmla="*/ 59 h 77"/>
                    <a:gd name="T28" fmla="*/ 3 w 77"/>
                    <a:gd name="T29" fmla="*/ 53 h 77"/>
                    <a:gd name="T30" fmla="*/ 2 w 77"/>
                    <a:gd name="T31" fmla="*/ 46 h 77"/>
                    <a:gd name="T32" fmla="*/ 0 w 77"/>
                    <a:gd name="T33" fmla="*/ 41 h 77"/>
                    <a:gd name="T34" fmla="*/ 0 w 77"/>
                    <a:gd name="T35" fmla="*/ 38 h 77"/>
                    <a:gd name="T36" fmla="*/ 0 w 77"/>
                    <a:gd name="T37" fmla="*/ 35 h 77"/>
                    <a:gd name="T38" fmla="*/ 2 w 77"/>
                    <a:gd name="T39" fmla="*/ 30 h 77"/>
                    <a:gd name="T40" fmla="*/ 3 w 77"/>
                    <a:gd name="T41" fmla="*/ 24 h 77"/>
                    <a:gd name="T42" fmla="*/ 6 w 77"/>
                    <a:gd name="T43" fmla="*/ 17 h 77"/>
                    <a:gd name="T44" fmla="*/ 11 w 77"/>
                    <a:gd name="T45" fmla="*/ 11 h 77"/>
                    <a:gd name="T46" fmla="*/ 18 w 77"/>
                    <a:gd name="T47" fmla="*/ 6 h 77"/>
                    <a:gd name="T48" fmla="*/ 24 w 77"/>
                    <a:gd name="T49" fmla="*/ 3 h 77"/>
                    <a:gd name="T50" fmla="*/ 31 w 77"/>
                    <a:gd name="T51" fmla="*/ 1 h 77"/>
                    <a:gd name="T52" fmla="*/ 35 w 77"/>
                    <a:gd name="T53" fmla="*/ 0 h 77"/>
                    <a:gd name="T54" fmla="*/ 39 w 77"/>
                    <a:gd name="T55" fmla="*/ 0 h 77"/>
                    <a:gd name="T56" fmla="*/ 42 w 77"/>
                    <a:gd name="T57" fmla="*/ 0 h 77"/>
                    <a:gd name="T58" fmla="*/ 47 w 77"/>
                    <a:gd name="T59" fmla="*/ 1 h 77"/>
                    <a:gd name="T60" fmla="*/ 53 w 77"/>
                    <a:gd name="T61" fmla="*/ 3 h 77"/>
                    <a:gd name="T62" fmla="*/ 59 w 77"/>
                    <a:gd name="T63" fmla="*/ 6 h 77"/>
                    <a:gd name="T64" fmla="*/ 66 w 77"/>
                    <a:gd name="T65" fmla="*/ 11 h 77"/>
                    <a:gd name="T66" fmla="*/ 71 w 77"/>
                    <a:gd name="T67" fmla="*/ 17 h 77"/>
                    <a:gd name="T68" fmla="*/ 74 w 77"/>
                    <a:gd name="T69" fmla="*/ 24 h 77"/>
                    <a:gd name="T70" fmla="*/ 77 w 77"/>
                    <a:gd name="T71" fmla="*/ 30 h 77"/>
                    <a:gd name="T72" fmla="*/ 77 w 77"/>
                    <a:gd name="T73" fmla="*/ 3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7" h="77">
                      <a:moveTo>
                        <a:pt x="77" y="38"/>
                      </a:moveTo>
                      <a:lnTo>
                        <a:pt x="77" y="46"/>
                      </a:lnTo>
                      <a:lnTo>
                        <a:pt x="74" y="53"/>
                      </a:lnTo>
                      <a:lnTo>
                        <a:pt x="71" y="59"/>
                      </a:lnTo>
                      <a:lnTo>
                        <a:pt x="66" y="66"/>
                      </a:lnTo>
                      <a:lnTo>
                        <a:pt x="59" y="70"/>
                      </a:lnTo>
                      <a:lnTo>
                        <a:pt x="53" y="74"/>
                      </a:lnTo>
                      <a:lnTo>
                        <a:pt x="47" y="77"/>
                      </a:lnTo>
                      <a:lnTo>
                        <a:pt x="39" y="77"/>
                      </a:lnTo>
                      <a:lnTo>
                        <a:pt x="31" y="77"/>
                      </a:lnTo>
                      <a:lnTo>
                        <a:pt x="24" y="74"/>
                      </a:lnTo>
                      <a:lnTo>
                        <a:pt x="18" y="70"/>
                      </a:lnTo>
                      <a:lnTo>
                        <a:pt x="11" y="66"/>
                      </a:lnTo>
                      <a:lnTo>
                        <a:pt x="6" y="59"/>
                      </a:lnTo>
                      <a:lnTo>
                        <a:pt x="3" y="53"/>
                      </a:lnTo>
                      <a:lnTo>
                        <a:pt x="2" y="46"/>
                      </a:lnTo>
                      <a:lnTo>
                        <a:pt x="0" y="41"/>
                      </a:lnTo>
                      <a:lnTo>
                        <a:pt x="0" y="38"/>
                      </a:lnTo>
                      <a:lnTo>
                        <a:pt x="0" y="35"/>
                      </a:lnTo>
                      <a:lnTo>
                        <a:pt x="2" y="30"/>
                      </a:lnTo>
                      <a:lnTo>
                        <a:pt x="3" y="24"/>
                      </a:lnTo>
                      <a:lnTo>
                        <a:pt x="6" y="17"/>
                      </a:lnTo>
                      <a:lnTo>
                        <a:pt x="11" y="11"/>
                      </a:lnTo>
                      <a:lnTo>
                        <a:pt x="18" y="6"/>
                      </a:lnTo>
                      <a:lnTo>
                        <a:pt x="24" y="3"/>
                      </a:lnTo>
                      <a:lnTo>
                        <a:pt x="31" y="1"/>
                      </a:lnTo>
                      <a:lnTo>
                        <a:pt x="35" y="0"/>
                      </a:lnTo>
                      <a:lnTo>
                        <a:pt x="39" y="0"/>
                      </a:lnTo>
                      <a:lnTo>
                        <a:pt x="42" y="0"/>
                      </a:lnTo>
                      <a:lnTo>
                        <a:pt x="47" y="1"/>
                      </a:lnTo>
                      <a:lnTo>
                        <a:pt x="53" y="3"/>
                      </a:lnTo>
                      <a:lnTo>
                        <a:pt x="59" y="6"/>
                      </a:lnTo>
                      <a:lnTo>
                        <a:pt x="66" y="11"/>
                      </a:lnTo>
                      <a:lnTo>
                        <a:pt x="71" y="17"/>
                      </a:lnTo>
                      <a:lnTo>
                        <a:pt x="74" y="24"/>
                      </a:lnTo>
                      <a:lnTo>
                        <a:pt x="77" y="30"/>
                      </a:lnTo>
                      <a:lnTo>
                        <a:pt x="77" y="38"/>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5" name="Freeform 424">
                  <a:extLst>
                    <a:ext uri="{FF2B5EF4-FFF2-40B4-BE49-F238E27FC236}">
                      <a16:creationId xmlns:a16="http://schemas.microsoft.com/office/drawing/2014/main" id="{1543CE94-F5B2-40FC-A242-E48B4E5C699D}"/>
                    </a:ext>
                  </a:extLst>
                </p:cNvPr>
                <p:cNvSpPr>
                  <a:spLocks/>
                </p:cNvSpPr>
                <p:nvPr/>
              </p:nvSpPr>
              <p:spPr bwMode="auto">
                <a:xfrm>
                  <a:off x="7007526" y="4127500"/>
                  <a:ext cx="37020" cy="60325"/>
                </a:xfrm>
                <a:custGeom>
                  <a:avLst/>
                  <a:gdLst>
                    <a:gd name="T0" fmla="*/ 77 w 77"/>
                    <a:gd name="T1" fmla="*/ 38 h 77"/>
                    <a:gd name="T2" fmla="*/ 77 w 77"/>
                    <a:gd name="T3" fmla="*/ 46 h 77"/>
                    <a:gd name="T4" fmla="*/ 74 w 77"/>
                    <a:gd name="T5" fmla="*/ 53 h 77"/>
                    <a:gd name="T6" fmla="*/ 71 w 77"/>
                    <a:gd name="T7" fmla="*/ 59 h 77"/>
                    <a:gd name="T8" fmla="*/ 66 w 77"/>
                    <a:gd name="T9" fmla="*/ 66 h 77"/>
                    <a:gd name="T10" fmla="*/ 59 w 77"/>
                    <a:gd name="T11" fmla="*/ 70 h 77"/>
                    <a:gd name="T12" fmla="*/ 53 w 77"/>
                    <a:gd name="T13" fmla="*/ 74 h 77"/>
                    <a:gd name="T14" fmla="*/ 47 w 77"/>
                    <a:gd name="T15" fmla="*/ 77 h 77"/>
                    <a:gd name="T16" fmla="*/ 39 w 77"/>
                    <a:gd name="T17" fmla="*/ 77 h 77"/>
                    <a:gd name="T18" fmla="*/ 31 w 77"/>
                    <a:gd name="T19" fmla="*/ 77 h 77"/>
                    <a:gd name="T20" fmla="*/ 24 w 77"/>
                    <a:gd name="T21" fmla="*/ 74 h 77"/>
                    <a:gd name="T22" fmla="*/ 18 w 77"/>
                    <a:gd name="T23" fmla="*/ 70 h 77"/>
                    <a:gd name="T24" fmla="*/ 11 w 77"/>
                    <a:gd name="T25" fmla="*/ 66 h 77"/>
                    <a:gd name="T26" fmla="*/ 6 w 77"/>
                    <a:gd name="T27" fmla="*/ 59 h 77"/>
                    <a:gd name="T28" fmla="*/ 3 w 77"/>
                    <a:gd name="T29" fmla="*/ 53 h 77"/>
                    <a:gd name="T30" fmla="*/ 2 w 77"/>
                    <a:gd name="T31" fmla="*/ 46 h 77"/>
                    <a:gd name="T32" fmla="*/ 0 w 77"/>
                    <a:gd name="T33" fmla="*/ 41 h 77"/>
                    <a:gd name="T34" fmla="*/ 0 w 77"/>
                    <a:gd name="T35" fmla="*/ 38 h 77"/>
                    <a:gd name="T36" fmla="*/ 0 w 77"/>
                    <a:gd name="T37" fmla="*/ 35 h 77"/>
                    <a:gd name="T38" fmla="*/ 2 w 77"/>
                    <a:gd name="T39" fmla="*/ 30 h 77"/>
                    <a:gd name="T40" fmla="*/ 3 w 77"/>
                    <a:gd name="T41" fmla="*/ 24 h 77"/>
                    <a:gd name="T42" fmla="*/ 6 w 77"/>
                    <a:gd name="T43" fmla="*/ 17 h 77"/>
                    <a:gd name="T44" fmla="*/ 11 w 77"/>
                    <a:gd name="T45" fmla="*/ 11 h 77"/>
                    <a:gd name="T46" fmla="*/ 18 w 77"/>
                    <a:gd name="T47" fmla="*/ 6 h 77"/>
                    <a:gd name="T48" fmla="*/ 24 w 77"/>
                    <a:gd name="T49" fmla="*/ 3 h 77"/>
                    <a:gd name="T50" fmla="*/ 31 w 77"/>
                    <a:gd name="T51" fmla="*/ 1 h 77"/>
                    <a:gd name="T52" fmla="*/ 35 w 77"/>
                    <a:gd name="T53" fmla="*/ 0 h 77"/>
                    <a:gd name="T54" fmla="*/ 39 w 77"/>
                    <a:gd name="T55" fmla="*/ 0 h 77"/>
                    <a:gd name="T56" fmla="*/ 42 w 77"/>
                    <a:gd name="T57" fmla="*/ 0 h 77"/>
                    <a:gd name="T58" fmla="*/ 47 w 77"/>
                    <a:gd name="T59" fmla="*/ 1 h 77"/>
                    <a:gd name="T60" fmla="*/ 53 w 77"/>
                    <a:gd name="T61" fmla="*/ 3 h 77"/>
                    <a:gd name="T62" fmla="*/ 59 w 77"/>
                    <a:gd name="T63" fmla="*/ 6 h 77"/>
                    <a:gd name="T64" fmla="*/ 66 w 77"/>
                    <a:gd name="T65" fmla="*/ 11 h 77"/>
                    <a:gd name="T66" fmla="*/ 71 w 77"/>
                    <a:gd name="T67" fmla="*/ 17 h 77"/>
                    <a:gd name="T68" fmla="*/ 74 w 77"/>
                    <a:gd name="T69" fmla="*/ 24 h 77"/>
                    <a:gd name="T70" fmla="*/ 77 w 77"/>
                    <a:gd name="T71" fmla="*/ 30 h 77"/>
                    <a:gd name="T72" fmla="*/ 77 w 77"/>
                    <a:gd name="T73" fmla="*/ 3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7" h="77">
                      <a:moveTo>
                        <a:pt x="77" y="38"/>
                      </a:moveTo>
                      <a:lnTo>
                        <a:pt x="77" y="46"/>
                      </a:lnTo>
                      <a:lnTo>
                        <a:pt x="74" y="53"/>
                      </a:lnTo>
                      <a:lnTo>
                        <a:pt x="71" y="59"/>
                      </a:lnTo>
                      <a:lnTo>
                        <a:pt x="66" y="66"/>
                      </a:lnTo>
                      <a:lnTo>
                        <a:pt x="59" y="70"/>
                      </a:lnTo>
                      <a:lnTo>
                        <a:pt x="53" y="74"/>
                      </a:lnTo>
                      <a:lnTo>
                        <a:pt x="47" y="77"/>
                      </a:lnTo>
                      <a:lnTo>
                        <a:pt x="39" y="77"/>
                      </a:lnTo>
                      <a:lnTo>
                        <a:pt x="31" y="77"/>
                      </a:lnTo>
                      <a:lnTo>
                        <a:pt x="24" y="74"/>
                      </a:lnTo>
                      <a:lnTo>
                        <a:pt x="18" y="70"/>
                      </a:lnTo>
                      <a:lnTo>
                        <a:pt x="11" y="66"/>
                      </a:lnTo>
                      <a:lnTo>
                        <a:pt x="6" y="59"/>
                      </a:lnTo>
                      <a:lnTo>
                        <a:pt x="3" y="53"/>
                      </a:lnTo>
                      <a:lnTo>
                        <a:pt x="2" y="46"/>
                      </a:lnTo>
                      <a:lnTo>
                        <a:pt x="0" y="41"/>
                      </a:lnTo>
                      <a:lnTo>
                        <a:pt x="0" y="38"/>
                      </a:lnTo>
                      <a:lnTo>
                        <a:pt x="0" y="35"/>
                      </a:lnTo>
                      <a:lnTo>
                        <a:pt x="2" y="30"/>
                      </a:lnTo>
                      <a:lnTo>
                        <a:pt x="3" y="24"/>
                      </a:lnTo>
                      <a:lnTo>
                        <a:pt x="6" y="17"/>
                      </a:lnTo>
                      <a:lnTo>
                        <a:pt x="11" y="11"/>
                      </a:lnTo>
                      <a:lnTo>
                        <a:pt x="18" y="6"/>
                      </a:lnTo>
                      <a:lnTo>
                        <a:pt x="24" y="3"/>
                      </a:lnTo>
                      <a:lnTo>
                        <a:pt x="31" y="1"/>
                      </a:lnTo>
                      <a:lnTo>
                        <a:pt x="35" y="0"/>
                      </a:lnTo>
                      <a:lnTo>
                        <a:pt x="39" y="0"/>
                      </a:lnTo>
                      <a:lnTo>
                        <a:pt x="42" y="0"/>
                      </a:lnTo>
                      <a:lnTo>
                        <a:pt x="47" y="1"/>
                      </a:lnTo>
                      <a:lnTo>
                        <a:pt x="53" y="3"/>
                      </a:lnTo>
                      <a:lnTo>
                        <a:pt x="59" y="6"/>
                      </a:lnTo>
                      <a:lnTo>
                        <a:pt x="66" y="11"/>
                      </a:lnTo>
                      <a:lnTo>
                        <a:pt x="71" y="17"/>
                      </a:lnTo>
                      <a:lnTo>
                        <a:pt x="74" y="24"/>
                      </a:lnTo>
                      <a:lnTo>
                        <a:pt x="77" y="30"/>
                      </a:lnTo>
                      <a:lnTo>
                        <a:pt x="77" y="38"/>
                      </a:lnTo>
                    </a:path>
                  </a:pathLst>
                </a:custGeom>
                <a:noFill/>
                <a:ln w="1588">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6" name="Line 425">
                  <a:extLst>
                    <a:ext uri="{FF2B5EF4-FFF2-40B4-BE49-F238E27FC236}">
                      <a16:creationId xmlns:a16="http://schemas.microsoft.com/office/drawing/2014/main" id="{577C8B53-6084-4922-85C5-7D5CD679FAF5}"/>
                    </a:ext>
                  </a:extLst>
                </p:cNvPr>
                <p:cNvSpPr>
                  <a:spLocks noChangeShapeType="1"/>
                </p:cNvSpPr>
                <p:nvPr/>
              </p:nvSpPr>
              <p:spPr bwMode="auto">
                <a:xfrm>
                  <a:off x="7749869" y="4151313"/>
                  <a:ext cx="0" cy="195263"/>
                </a:xfrm>
                <a:prstGeom prst="line">
                  <a:avLst/>
                </a:prstGeom>
                <a:noFill/>
                <a:ln w="15875">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7" name="Line 426">
                  <a:extLst>
                    <a:ext uri="{FF2B5EF4-FFF2-40B4-BE49-F238E27FC236}">
                      <a16:creationId xmlns:a16="http://schemas.microsoft.com/office/drawing/2014/main" id="{B3DD0404-B48B-414F-89B4-DFE3C393D116}"/>
                    </a:ext>
                  </a:extLst>
                </p:cNvPr>
                <p:cNvSpPr>
                  <a:spLocks noChangeShapeType="1"/>
                </p:cNvSpPr>
                <p:nvPr/>
              </p:nvSpPr>
              <p:spPr bwMode="auto">
                <a:xfrm>
                  <a:off x="7697262" y="4151313"/>
                  <a:ext cx="106189" cy="0"/>
                </a:xfrm>
                <a:prstGeom prst="line">
                  <a:avLst/>
                </a:prstGeom>
                <a:noFill/>
                <a:ln w="15875">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8" name="Line 427">
                  <a:extLst>
                    <a:ext uri="{FF2B5EF4-FFF2-40B4-BE49-F238E27FC236}">
                      <a16:creationId xmlns:a16="http://schemas.microsoft.com/office/drawing/2014/main" id="{1F78F2F7-F687-4AC3-A58C-386D333DF882}"/>
                    </a:ext>
                  </a:extLst>
                </p:cNvPr>
                <p:cNvSpPr>
                  <a:spLocks noChangeShapeType="1"/>
                </p:cNvSpPr>
                <p:nvPr/>
              </p:nvSpPr>
              <p:spPr bwMode="auto">
                <a:xfrm>
                  <a:off x="7749869" y="4346575"/>
                  <a:ext cx="0" cy="193675"/>
                </a:xfrm>
                <a:prstGeom prst="line">
                  <a:avLst/>
                </a:prstGeom>
                <a:noFill/>
                <a:ln w="15875">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9" name="Line 428">
                  <a:extLst>
                    <a:ext uri="{FF2B5EF4-FFF2-40B4-BE49-F238E27FC236}">
                      <a16:creationId xmlns:a16="http://schemas.microsoft.com/office/drawing/2014/main" id="{A1EEA4CE-6100-4C11-A46A-D8EB8B3CFB48}"/>
                    </a:ext>
                  </a:extLst>
                </p:cNvPr>
                <p:cNvSpPr>
                  <a:spLocks noChangeShapeType="1"/>
                </p:cNvSpPr>
                <p:nvPr/>
              </p:nvSpPr>
              <p:spPr bwMode="auto">
                <a:xfrm>
                  <a:off x="7697262" y="4540250"/>
                  <a:ext cx="106189" cy="0"/>
                </a:xfrm>
                <a:prstGeom prst="line">
                  <a:avLst/>
                </a:prstGeom>
                <a:noFill/>
                <a:ln w="15875">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0" name="Freeform 429">
                  <a:extLst>
                    <a:ext uri="{FF2B5EF4-FFF2-40B4-BE49-F238E27FC236}">
                      <a16:creationId xmlns:a16="http://schemas.microsoft.com/office/drawing/2014/main" id="{422117FE-E075-4569-B453-77A67BB01EBA}"/>
                    </a:ext>
                  </a:extLst>
                </p:cNvPr>
                <p:cNvSpPr>
                  <a:spLocks/>
                </p:cNvSpPr>
                <p:nvPr/>
              </p:nvSpPr>
              <p:spPr bwMode="auto">
                <a:xfrm>
                  <a:off x="7703107" y="4108450"/>
                  <a:ext cx="37020" cy="60325"/>
                </a:xfrm>
                <a:custGeom>
                  <a:avLst/>
                  <a:gdLst>
                    <a:gd name="T0" fmla="*/ 77 w 77"/>
                    <a:gd name="T1" fmla="*/ 38 h 77"/>
                    <a:gd name="T2" fmla="*/ 77 w 77"/>
                    <a:gd name="T3" fmla="*/ 46 h 77"/>
                    <a:gd name="T4" fmla="*/ 74 w 77"/>
                    <a:gd name="T5" fmla="*/ 53 h 77"/>
                    <a:gd name="T6" fmla="*/ 70 w 77"/>
                    <a:gd name="T7" fmla="*/ 59 h 77"/>
                    <a:gd name="T8" fmla="*/ 66 w 77"/>
                    <a:gd name="T9" fmla="*/ 65 h 77"/>
                    <a:gd name="T10" fmla="*/ 59 w 77"/>
                    <a:gd name="T11" fmla="*/ 70 h 77"/>
                    <a:gd name="T12" fmla="*/ 53 w 77"/>
                    <a:gd name="T13" fmla="*/ 73 h 77"/>
                    <a:gd name="T14" fmla="*/ 46 w 77"/>
                    <a:gd name="T15" fmla="*/ 77 h 77"/>
                    <a:gd name="T16" fmla="*/ 38 w 77"/>
                    <a:gd name="T17" fmla="*/ 77 h 77"/>
                    <a:gd name="T18" fmla="*/ 30 w 77"/>
                    <a:gd name="T19" fmla="*/ 77 h 77"/>
                    <a:gd name="T20" fmla="*/ 24 w 77"/>
                    <a:gd name="T21" fmla="*/ 73 h 77"/>
                    <a:gd name="T22" fmla="*/ 18 w 77"/>
                    <a:gd name="T23" fmla="*/ 70 h 77"/>
                    <a:gd name="T24" fmla="*/ 11 w 77"/>
                    <a:gd name="T25" fmla="*/ 65 h 77"/>
                    <a:gd name="T26" fmla="*/ 6 w 77"/>
                    <a:gd name="T27" fmla="*/ 59 h 77"/>
                    <a:gd name="T28" fmla="*/ 3 w 77"/>
                    <a:gd name="T29" fmla="*/ 53 h 77"/>
                    <a:gd name="T30" fmla="*/ 1 w 77"/>
                    <a:gd name="T31" fmla="*/ 46 h 77"/>
                    <a:gd name="T32" fmla="*/ 0 w 77"/>
                    <a:gd name="T33" fmla="*/ 41 h 77"/>
                    <a:gd name="T34" fmla="*/ 0 w 77"/>
                    <a:gd name="T35" fmla="*/ 38 h 77"/>
                    <a:gd name="T36" fmla="*/ 0 w 77"/>
                    <a:gd name="T37" fmla="*/ 35 h 77"/>
                    <a:gd name="T38" fmla="*/ 1 w 77"/>
                    <a:gd name="T39" fmla="*/ 30 h 77"/>
                    <a:gd name="T40" fmla="*/ 3 w 77"/>
                    <a:gd name="T41" fmla="*/ 24 h 77"/>
                    <a:gd name="T42" fmla="*/ 6 w 77"/>
                    <a:gd name="T43" fmla="*/ 17 h 77"/>
                    <a:gd name="T44" fmla="*/ 11 w 77"/>
                    <a:gd name="T45" fmla="*/ 11 h 77"/>
                    <a:gd name="T46" fmla="*/ 18 w 77"/>
                    <a:gd name="T47" fmla="*/ 6 h 77"/>
                    <a:gd name="T48" fmla="*/ 24 w 77"/>
                    <a:gd name="T49" fmla="*/ 3 h 77"/>
                    <a:gd name="T50" fmla="*/ 30 w 77"/>
                    <a:gd name="T51" fmla="*/ 1 h 77"/>
                    <a:gd name="T52" fmla="*/ 35 w 77"/>
                    <a:gd name="T53" fmla="*/ 0 h 77"/>
                    <a:gd name="T54" fmla="*/ 38 w 77"/>
                    <a:gd name="T55" fmla="*/ 0 h 77"/>
                    <a:gd name="T56" fmla="*/ 42 w 77"/>
                    <a:gd name="T57" fmla="*/ 0 h 77"/>
                    <a:gd name="T58" fmla="*/ 46 w 77"/>
                    <a:gd name="T59" fmla="*/ 1 h 77"/>
                    <a:gd name="T60" fmla="*/ 53 w 77"/>
                    <a:gd name="T61" fmla="*/ 3 h 77"/>
                    <a:gd name="T62" fmla="*/ 59 w 77"/>
                    <a:gd name="T63" fmla="*/ 6 h 77"/>
                    <a:gd name="T64" fmla="*/ 66 w 77"/>
                    <a:gd name="T65" fmla="*/ 11 h 77"/>
                    <a:gd name="T66" fmla="*/ 70 w 77"/>
                    <a:gd name="T67" fmla="*/ 17 h 77"/>
                    <a:gd name="T68" fmla="*/ 74 w 77"/>
                    <a:gd name="T69" fmla="*/ 24 h 77"/>
                    <a:gd name="T70" fmla="*/ 77 w 77"/>
                    <a:gd name="T71" fmla="*/ 30 h 77"/>
                    <a:gd name="T72" fmla="*/ 77 w 77"/>
                    <a:gd name="T73" fmla="*/ 3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7" h="77">
                      <a:moveTo>
                        <a:pt x="77" y="38"/>
                      </a:moveTo>
                      <a:lnTo>
                        <a:pt x="77" y="46"/>
                      </a:lnTo>
                      <a:lnTo>
                        <a:pt x="74" y="53"/>
                      </a:lnTo>
                      <a:lnTo>
                        <a:pt x="70" y="59"/>
                      </a:lnTo>
                      <a:lnTo>
                        <a:pt x="66" y="65"/>
                      </a:lnTo>
                      <a:lnTo>
                        <a:pt x="59" y="70"/>
                      </a:lnTo>
                      <a:lnTo>
                        <a:pt x="53" y="73"/>
                      </a:lnTo>
                      <a:lnTo>
                        <a:pt x="46" y="77"/>
                      </a:lnTo>
                      <a:lnTo>
                        <a:pt x="38" y="77"/>
                      </a:lnTo>
                      <a:lnTo>
                        <a:pt x="30" y="77"/>
                      </a:lnTo>
                      <a:lnTo>
                        <a:pt x="24" y="73"/>
                      </a:lnTo>
                      <a:lnTo>
                        <a:pt x="18" y="70"/>
                      </a:lnTo>
                      <a:lnTo>
                        <a:pt x="11" y="65"/>
                      </a:lnTo>
                      <a:lnTo>
                        <a:pt x="6" y="59"/>
                      </a:lnTo>
                      <a:lnTo>
                        <a:pt x="3" y="53"/>
                      </a:lnTo>
                      <a:lnTo>
                        <a:pt x="1" y="46"/>
                      </a:lnTo>
                      <a:lnTo>
                        <a:pt x="0" y="41"/>
                      </a:lnTo>
                      <a:lnTo>
                        <a:pt x="0" y="38"/>
                      </a:lnTo>
                      <a:lnTo>
                        <a:pt x="0" y="35"/>
                      </a:lnTo>
                      <a:lnTo>
                        <a:pt x="1" y="30"/>
                      </a:lnTo>
                      <a:lnTo>
                        <a:pt x="3" y="24"/>
                      </a:lnTo>
                      <a:lnTo>
                        <a:pt x="6" y="17"/>
                      </a:lnTo>
                      <a:lnTo>
                        <a:pt x="11" y="11"/>
                      </a:lnTo>
                      <a:lnTo>
                        <a:pt x="18" y="6"/>
                      </a:lnTo>
                      <a:lnTo>
                        <a:pt x="24" y="3"/>
                      </a:lnTo>
                      <a:lnTo>
                        <a:pt x="30" y="1"/>
                      </a:lnTo>
                      <a:lnTo>
                        <a:pt x="35" y="0"/>
                      </a:lnTo>
                      <a:lnTo>
                        <a:pt x="38" y="0"/>
                      </a:lnTo>
                      <a:lnTo>
                        <a:pt x="42" y="0"/>
                      </a:lnTo>
                      <a:lnTo>
                        <a:pt x="46" y="1"/>
                      </a:lnTo>
                      <a:lnTo>
                        <a:pt x="53" y="3"/>
                      </a:lnTo>
                      <a:lnTo>
                        <a:pt x="59" y="6"/>
                      </a:lnTo>
                      <a:lnTo>
                        <a:pt x="66" y="11"/>
                      </a:lnTo>
                      <a:lnTo>
                        <a:pt x="70" y="17"/>
                      </a:lnTo>
                      <a:lnTo>
                        <a:pt x="74" y="24"/>
                      </a:lnTo>
                      <a:lnTo>
                        <a:pt x="77" y="30"/>
                      </a:lnTo>
                      <a:lnTo>
                        <a:pt x="77" y="38"/>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1" name="Freeform 430">
                  <a:extLst>
                    <a:ext uri="{FF2B5EF4-FFF2-40B4-BE49-F238E27FC236}">
                      <a16:creationId xmlns:a16="http://schemas.microsoft.com/office/drawing/2014/main" id="{9964357D-47BF-45ED-9A08-700697B2605B}"/>
                    </a:ext>
                  </a:extLst>
                </p:cNvPr>
                <p:cNvSpPr>
                  <a:spLocks/>
                </p:cNvSpPr>
                <p:nvPr/>
              </p:nvSpPr>
              <p:spPr bwMode="auto">
                <a:xfrm>
                  <a:off x="7703107" y="4108450"/>
                  <a:ext cx="37020" cy="60325"/>
                </a:xfrm>
                <a:custGeom>
                  <a:avLst/>
                  <a:gdLst>
                    <a:gd name="T0" fmla="*/ 77 w 77"/>
                    <a:gd name="T1" fmla="*/ 38 h 77"/>
                    <a:gd name="T2" fmla="*/ 77 w 77"/>
                    <a:gd name="T3" fmla="*/ 46 h 77"/>
                    <a:gd name="T4" fmla="*/ 74 w 77"/>
                    <a:gd name="T5" fmla="*/ 53 h 77"/>
                    <a:gd name="T6" fmla="*/ 70 w 77"/>
                    <a:gd name="T7" fmla="*/ 59 h 77"/>
                    <a:gd name="T8" fmla="*/ 66 w 77"/>
                    <a:gd name="T9" fmla="*/ 65 h 77"/>
                    <a:gd name="T10" fmla="*/ 59 w 77"/>
                    <a:gd name="T11" fmla="*/ 70 h 77"/>
                    <a:gd name="T12" fmla="*/ 53 w 77"/>
                    <a:gd name="T13" fmla="*/ 73 h 77"/>
                    <a:gd name="T14" fmla="*/ 46 w 77"/>
                    <a:gd name="T15" fmla="*/ 77 h 77"/>
                    <a:gd name="T16" fmla="*/ 38 w 77"/>
                    <a:gd name="T17" fmla="*/ 77 h 77"/>
                    <a:gd name="T18" fmla="*/ 30 w 77"/>
                    <a:gd name="T19" fmla="*/ 77 h 77"/>
                    <a:gd name="T20" fmla="*/ 24 w 77"/>
                    <a:gd name="T21" fmla="*/ 73 h 77"/>
                    <a:gd name="T22" fmla="*/ 18 w 77"/>
                    <a:gd name="T23" fmla="*/ 70 h 77"/>
                    <a:gd name="T24" fmla="*/ 11 w 77"/>
                    <a:gd name="T25" fmla="*/ 65 h 77"/>
                    <a:gd name="T26" fmla="*/ 6 w 77"/>
                    <a:gd name="T27" fmla="*/ 59 h 77"/>
                    <a:gd name="T28" fmla="*/ 3 w 77"/>
                    <a:gd name="T29" fmla="*/ 53 h 77"/>
                    <a:gd name="T30" fmla="*/ 1 w 77"/>
                    <a:gd name="T31" fmla="*/ 46 h 77"/>
                    <a:gd name="T32" fmla="*/ 0 w 77"/>
                    <a:gd name="T33" fmla="*/ 41 h 77"/>
                    <a:gd name="T34" fmla="*/ 0 w 77"/>
                    <a:gd name="T35" fmla="*/ 38 h 77"/>
                    <a:gd name="T36" fmla="*/ 0 w 77"/>
                    <a:gd name="T37" fmla="*/ 35 h 77"/>
                    <a:gd name="T38" fmla="*/ 1 w 77"/>
                    <a:gd name="T39" fmla="*/ 30 h 77"/>
                    <a:gd name="T40" fmla="*/ 3 w 77"/>
                    <a:gd name="T41" fmla="*/ 24 h 77"/>
                    <a:gd name="T42" fmla="*/ 6 w 77"/>
                    <a:gd name="T43" fmla="*/ 17 h 77"/>
                    <a:gd name="T44" fmla="*/ 11 w 77"/>
                    <a:gd name="T45" fmla="*/ 11 h 77"/>
                    <a:gd name="T46" fmla="*/ 18 w 77"/>
                    <a:gd name="T47" fmla="*/ 6 h 77"/>
                    <a:gd name="T48" fmla="*/ 24 w 77"/>
                    <a:gd name="T49" fmla="*/ 3 h 77"/>
                    <a:gd name="T50" fmla="*/ 30 w 77"/>
                    <a:gd name="T51" fmla="*/ 1 h 77"/>
                    <a:gd name="T52" fmla="*/ 35 w 77"/>
                    <a:gd name="T53" fmla="*/ 0 h 77"/>
                    <a:gd name="T54" fmla="*/ 38 w 77"/>
                    <a:gd name="T55" fmla="*/ 0 h 77"/>
                    <a:gd name="T56" fmla="*/ 42 w 77"/>
                    <a:gd name="T57" fmla="*/ 0 h 77"/>
                    <a:gd name="T58" fmla="*/ 46 w 77"/>
                    <a:gd name="T59" fmla="*/ 1 h 77"/>
                    <a:gd name="T60" fmla="*/ 53 w 77"/>
                    <a:gd name="T61" fmla="*/ 3 h 77"/>
                    <a:gd name="T62" fmla="*/ 59 w 77"/>
                    <a:gd name="T63" fmla="*/ 6 h 77"/>
                    <a:gd name="T64" fmla="*/ 66 w 77"/>
                    <a:gd name="T65" fmla="*/ 11 h 77"/>
                    <a:gd name="T66" fmla="*/ 70 w 77"/>
                    <a:gd name="T67" fmla="*/ 17 h 77"/>
                    <a:gd name="T68" fmla="*/ 74 w 77"/>
                    <a:gd name="T69" fmla="*/ 24 h 77"/>
                    <a:gd name="T70" fmla="*/ 77 w 77"/>
                    <a:gd name="T71" fmla="*/ 30 h 77"/>
                    <a:gd name="T72" fmla="*/ 77 w 77"/>
                    <a:gd name="T73" fmla="*/ 3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7" h="77">
                      <a:moveTo>
                        <a:pt x="77" y="38"/>
                      </a:moveTo>
                      <a:lnTo>
                        <a:pt x="77" y="46"/>
                      </a:lnTo>
                      <a:lnTo>
                        <a:pt x="74" y="53"/>
                      </a:lnTo>
                      <a:lnTo>
                        <a:pt x="70" y="59"/>
                      </a:lnTo>
                      <a:lnTo>
                        <a:pt x="66" y="65"/>
                      </a:lnTo>
                      <a:lnTo>
                        <a:pt x="59" y="70"/>
                      </a:lnTo>
                      <a:lnTo>
                        <a:pt x="53" y="73"/>
                      </a:lnTo>
                      <a:lnTo>
                        <a:pt x="46" y="77"/>
                      </a:lnTo>
                      <a:lnTo>
                        <a:pt x="38" y="77"/>
                      </a:lnTo>
                      <a:lnTo>
                        <a:pt x="30" y="77"/>
                      </a:lnTo>
                      <a:lnTo>
                        <a:pt x="24" y="73"/>
                      </a:lnTo>
                      <a:lnTo>
                        <a:pt x="18" y="70"/>
                      </a:lnTo>
                      <a:lnTo>
                        <a:pt x="11" y="65"/>
                      </a:lnTo>
                      <a:lnTo>
                        <a:pt x="6" y="59"/>
                      </a:lnTo>
                      <a:lnTo>
                        <a:pt x="3" y="53"/>
                      </a:lnTo>
                      <a:lnTo>
                        <a:pt x="1" y="46"/>
                      </a:lnTo>
                      <a:lnTo>
                        <a:pt x="0" y="41"/>
                      </a:lnTo>
                      <a:lnTo>
                        <a:pt x="0" y="38"/>
                      </a:lnTo>
                      <a:lnTo>
                        <a:pt x="0" y="35"/>
                      </a:lnTo>
                      <a:lnTo>
                        <a:pt x="1" y="30"/>
                      </a:lnTo>
                      <a:lnTo>
                        <a:pt x="3" y="24"/>
                      </a:lnTo>
                      <a:lnTo>
                        <a:pt x="6" y="17"/>
                      </a:lnTo>
                      <a:lnTo>
                        <a:pt x="11" y="11"/>
                      </a:lnTo>
                      <a:lnTo>
                        <a:pt x="18" y="6"/>
                      </a:lnTo>
                      <a:lnTo>
                        <a:pt x="24" y="3"/>
                      </a:lnTo>
                      <a:lnTo>
                        <a:pt x="30" y="1"/>
                      </a:lnTo>
                      <a:lnTo>
                        <a:pt x="35" y="0"/>
                      </a:lnTo>
                      <a:lnTo>
                        <a:pt x="38" y="0"/>
                      </a:lnTo>
                      <a:lnTo>
                        <a:pt x="42" y="0"/>
                      </a:lnTo>
                      <a:lnTo>
                        <a:pt x="46" y="1"/>
                      </a:lnTo>
                      <a:lnTo>
                        <a:pt x="53" y="3"/>
                      </a:lnTo>
                      <a:lnTo>
                        <a:pt x="59" y="6"/>
                      </a:lnTo>
                      <a:lnTo>
                        <a:pt x="66" y="11"/>
                      </a:lnTo>
                      <a:lnTo>
                        <a:pt x="70" y="17"/>
                      </a:lnTo>
                      <a:lnTo>
                        <a:pt x="74" y="24"/>
                      </a:lnTo>
                      <a:lnTo>
                        <a:pt x="77" y="30"/>
                      </a:lnTo>
                      <a:lnTo>
                        <a:pt x="77" y="38"/>
                      </a:lnTo>
                    </a:path>
                  </a:pathLst>
                </a:custGeom>
                <a:noFill/>
                <a:ln w="1588">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2" name="Freeform 431">
                  <a:extLst>
                    <a:ext uri="{FF2B5EF4-FFF2-40B4-BE49-F238E27FC236}">
                      <a16:creationId xmlns:a16="http://schemas.microsoft.com/office/drawing/2014/main" id="{3F5F0AD9-0117-4535-9AD2-B6C6F33C1FA5}"/>
                    </a:ext>
                  </a:extLst>
                </p:cNvPr>
                <p:cNvSpPr>
                  <a:spLocks/>
                </p:cNvSpPr>
                <p:nvPr/>
              </p:nvSpPr>
              <p:spPr bwMode="auto">
                <a:xfrm>
                  <a:off x="7731360" y="4702175"/>
                  <a:ext cx="37020" cy="61913"/>
                </a:xfrm>
                <a:custGeom>
                  <a:avLst/>
                  <a:gdLst>
                    <a:gd name="T0" fmla="*/ 77 w 77"/>
                    <a:gd name="T1" fmla="*/ 38 h 77"/>
                    <a:gd name="T2" fmla="*/ 77 w 77"/>
                    <a:gd name="T3" fmla="*/ 46 h 77"/>
                    <a:gd name="T4" fmla="*/ 73 w 77"/>
                    <a:gd name="T5" fmla="*/ 53 h 77"/>
                    <a:gd name="T6" fmla="*/ 70 w 77"/>
                    <a:gd name="T7" fmla="*/ 59 h 77"/>
                    <a:gd name="T8" fmla="*/ 65 w 77"/>
                    <a:gd name="T9" fmla="*/ 66 h 77"/>
                    <a:gd name="T10" fmla="*/ 59 w 77"/>
                    <a:gd name="T11" fmla="*/ 70 h 77"/>
                    <a:gd name="T12" fmla="*/ 53 w 77"/>
                    <a:gd name="T13" fmla="*/ 74 h 77"/>
                    <a:gd name="T14" fmla="*/ 46 w 77"/>
                    <a:gd name="T15" fmla="*/ 77 h 77"/>
                    <a:gd name="T16" fmla="*/ 38 w 77"/>
                    <a:gd name="T17" fmla="*/ 77 h 77"/>
                    <a:gd name="T18" fmla="*/ 30 w 77"/>
                    <a:gd name="T19" fmla="*/ 77 h 77"/>
                    <a:gd name="T20" fmla="*/ 24 w 77"/>
                    <a:gd name="T21" fmla="*/ 74 h 77"/>
                    <a:gd name="T22" fmla="*/ 17 w 77"/>
                    <a:gd name="T23" fmla="*/ 70 h 77"/>
                    <a:gd name="T24" fmla="*/ 11 w 77"/>
                    <a:gd name="T25" fmla="*/ 66 h 77"/>
                    <a:gd name="T26" fmla="*/ 6 w 77"/>
                    <a:gd name="T27" fmla="*/ 59 h 77"/>
                    <a:gd name="T28" fmla="*/ 3 w 77"/>
                    <a:gd name="T29" fmla="*/ 53 h 77"/>
                    <a:gd name="T30" fmla="*/ 1 w 77"/>
                    <a:gd name="T31" fmla="*/ 46 h 77"/>
                    <a:gd name="T32" fmla="*/ 0 w 77"/>
                    <a:gd name="T33" fmla="*/ 42 h 77"/>
                    <a:gd name="T34" fmla="*/ 0 w 77"/>
                    <a:gd name="T35" fmla="*/ 38 h 77"/>
                    <a:gd name="T36" fmla="*/ 0 w 77"/>
                    <a:gd name="T37" fmla="*/ 35 h 77"/>
                    <a:gd name="T38" fmla="*/ 1 w 77"/>
                    <a:gd name="T39" fmla="*/ 30 h 77"/>
                    <a:gd name="T40" fmla="*/ 3 w 77"/>
                    <a:gd name="T41" fmla="*/ 24 h 77"/>
                    <a:gd name="T42" fmla="*/ 6 w 77"/>
                    <a:gd name="T43" fmla="*/ 18 h 77"/>
                    <a:gd name="T44" fmla="*/ 11 w 77"/>
                    <a:gd name="T45" fmla="*/ 11 h 77"/>
                    <a:gd name="T46" fmla="*/ 17 w 77"/>
                    <a:gd name="T47" fmla="*/ 6 h 77"/>
                    <a:gd name="T48" fmla="*/ 24 w 77"/>
                    <a:gd name="T49" fmla="*/ 3 h 77"/>
                    <a:gd name="T50" fmla="*/ 30 w 77"/>
                    <a:gd name="T51" fmla="*/ 1 h 77"/>
                    <a:gd name="T52" fmla="*/ 35 w 77"/>
                    <a:gd name="T53" fmla="*/ 0 h 77"/>
                    <a:gd name="T54" fmla="*/ 38 w 77"/>
                    <a:gd name="T55" fmla="*/ 0 h 77"/>
                    <a:gd name="T56" fmla="*/ 41 w 77"/>
                    <a:gd name="T57" fmla="*/ 0 h 77"/>
                    <a:gd name="T58" fmla="*/ 46 w 77"/>
                    <a:gd name="T59" fmla="*/ 1 h 77"/>
                    <a:gd name="T60" fmla="*/ 53 w 77"/>
                    <a:gd name="T61" fmla="*/ 3 h 77"/>
                    <a:gd name="T62" fmla="*/ 59 w 77"/>
                    <a:gd name="T63" fmla="*/ 6 h 77"/>
                    <a:gd name="T64" fmla="*/ 65 w 77"/>
                    <a:gd name="T65" fmla="*/ 11 h 77"/>
                    <a:gd name="T66" fmla="*/ 70 w 77"/>
                    <a:gd name="T67" fmla="*/ 18 h 77"/>
                    <a:gd name="T68" fmla="*/ 73 w 77"/>
                    <a:gd name="T69" fmla="*/ 24 h 77"/>
                    <a:gd name="T70" fmla="*/ 77 w 77"/>
                    <a:gd name="T71" fmla="*/ 30 h 77"/>
                    <a:gd name="T72" fmla="*/ 77 w 77"/>
                    <a:gd name="T73" fmla="*/ 3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7" h="77">
                      <a:moveTo>
                        <a:pt x="77" y="38"/>
                      </a:moveTo>
                      <a:lnTo>
                        <a:pt x="77" y="46"/>
                      </a:lnTo>
                      <a:lnTo>
                        <a:pt x="73" y="53"/>
                      </a:lnTo>
                      <a:lnTo>
                        <a:pt x="70" y="59"/>
                      </a:lnTo>
                      <a:lnTo>
                        <a:pt x="65" y="66"/>
                      </a:lnTo>
                      <a:lnTo>
                        <a:pt x="59" y="70"/>
                      </a:lnTo>
                      <a:lnTo>
                        <a:pt x="53" y="74"/>
                      </a:lnTo>
                      <a:lnTo>
                        <a:pt x="46" y="77"/>
                      </a:lnTo>
                      <a:lnTo>
                        <a:pt x="38" y="77"/>
                      </a:lnTo>
                      <a:lnTo>
                        <a:pt x="30" y="77"/>
                      </a:lnTo>
                      <a:lnTo>
                        <a:pt x="24" y="74"/>
                      </a:lnTo>
                      <a:lnTo>
                        <a:pt x="17" y="70"/>
                      </a:lnTo>
                      <a:lnTo>
                        <a:pt x="11" y="66"/>
                      </a:lnTo>
                      <a:lnTo>
                        <a:pt x="6" y="59"/>
                      </a:lnTo>
                      <a:lnTo>
                        <a:pt x="3" y="53"/>
                      </a:lnTo>
                      <a:lnTo>
                        <a:pt x="1" y="46"/>
                      </a:lnTo>
                      <a:lnTo>
                        <a:pt x="0" y="42"/>
                      </a:lnTo>
                      <a:lnTo>
                        <a:pt x="0" y="38"/>
                      </a:lnTo>
                      <a:lnTo>
                        <a:pt x="0" y="35"/>
                      </a:lnTo>
                      <a:lnTo>
                        <a:pt x="1" y="30"/>
                      </a:lnTo>
                      <a:lnTo>
                        <a:pt x="3" y="24"/>
                      </a:lnTo>
                      <a:lnTo>
                        <a:pt x="6" y="18"/>
                      </a:lnTo>
                      <a:lnTo>
                        <a:pt x="11" y="11"/>
                      </a:lnTo>
                      <a:lnTo>
                        <a:pt x="17" y="6"/>
                      </a:lnTo>
                      <a:lnTo>
                        <a:pt x="24" y="3"/>
                      </a:lnTo>
                      <a:lnTo>
                        <a:pt x="30" y="1"/>
                      </a:lnTo>
                      <a:lnTo>
                        <a:pt x="35" y="0"/>
                      </a:lnTo>
                      <a:lnTo>
                        <a:pt x="38" y="0"/>
                      </a:lnTo>
                      <a:lnTo>
                        <a:pt x="41" y="0"/>
                      </a:lnTo>
                      <a:lnTo>
                        <a:pt x="46" y="1"/>
                      </a:lnTo>
                      <a:lnTo>
                        <a:pt x="53" y="3"/>
                      </a:lnTo>
                      <a:lnTo>
                        <a:pt x="59" y="6"/>
                      </a:lnTo>
                      <a:lnTo>
                        <a:pt x="65" y="11"/>
                      </a:lnTo>
                      <a:lnTo>
                        <a:pt x="70" y="18"/>
                      </a:lnTo>
                      <a:lnTo>
                        <a:pt x="73" y="24"/>
                      </a:lnTo>
                      <a:lnTo>
                        <a:pt x="77" y="30"/>
                      </a:lnTo>
                      <a:lnTo>
                        <a:pt x="77" y="38"/>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3" name="Freeform 432">
                  <a:extLst>
                    <a:ext uri="{FF2B5EF4-FFF2-40B4-BE49-F238E27FC236}">
                      <a16:creationId xmlns:a16="http://schemas.microsoft.com/office/drawing/2014/main" id="{21742F2E-7D6A-4A93-8D01-C1DDDF2B0438}"/>
                    </a:ext>
                  </a:extLst>
                </p:cNvPr>
                <p:cNvSpPr>
                  <a:spLocks/>
                </p:cNvSpPr>
                <p:nvPr/>
              </p:nvSpPr>
              <p:spPr bwMode="auto">
                <a:xfrm>
                  <a:off x="7731360" y="4702175"/>
                  <a:ext cx="37020" cy="61913"/>
                </a:xfrm>
                <a:custGeom>
                  <a:avLst/>
                  <a:gdLst>
                    <a:gd name="T0" fmla="*/ 77 w 77"/>
                    <a:gd name="T1" fmla="*/ 38 h 77"/>
                    <a:gd name="T2" fmla="*/ 77 w 77"/>
                    <a:gd name="T3" fmla="*/ 46 h 77"/>
                    <a:gd name="T4" fmla="*/ 73 w 77"/>
                    <a:gd name="T5" fmla="*/ 53 h 77"/>
                    <a:gd name="T6" fmla="*/ 70 w 77"/>
                    <a:gd name="T7" fmla="*/ 59 h 77"/>
                    <a:gd name="T8" fmla="*/ 65 w 77"/>
                    <a:gd name="T9" fmla="*/ 66 h 77"/>
                    <a:gd name="T10" fmla="*/ 59 w 77"/>
                    <a:gd name="T11" fmla="*/ 70 h 77"/>
                    <a:gd name="T12" fmla="*/ 53 w 77"/>
                    <a:gd name="T13" fmla="*/ 74 h 77"/>
                    <a:gd name="T14" fmla="*/ 46 w 77"/>
                    <a:gd name="T15" fmla="*/ 77 h 77"/>
                    <a:gd name="T16" fmla="*/ 38 w 77"/>
                    <a:gd name="T17" fmla="*/ 77 h 77"/>
                    <a:gd name="T18" fmla="*/ 30 w 77"/>
                    <a:gd name="T19" fmla="*/ 77 h 77"/>
                    <a:gd name="T20" fmla="*/ 24 w 77"/>
                    <a:gd name="T21" fmla="*/ 74 h 77"/>
                    <a:gd name="T22" fmla="*/ 17 w 77"/>
                    <a:gd name="T23" fmla="*/ 70 h 77"/>
                    <a:gd name="T24" fmla="*/ 11 w 77"/>
                    <a:gd name="T25" fmla="*/ 66 h 77"/>
                    <a:gd name="T26" fmla="*/ 6 w 77"/>
                    <a:gd name="T27" fmla="*/ 59 h 77"/>
                    <a:gd name="T28" fmla="*/ 3 w 77"/>
                    <a:gd name="T29" fmla="*/ 53 h 77"/>
                    <a:gd name="T30" fmla="*/ 1 w 77"/>
                    <a:gd name="T31" fmla="*/ 46 h 77"/>
                    <a:gd name="T32" fmla="*/ 0 w 77"/>
                    <a:gd name="T33" fmla="*/ 42 h 77"/>
                    <a:gd name="T34" fmla="*/ 0 w 77"/>
                    <a:gd name="T35" fmla="*/ 38 h 77"/>
                    <a:gd name="T36" fmla="*/ 0 w 77"/>
                    <a:gd name="T37" fmla="*/ 35 h 77"/>
                    <a:gd name="T38" fmla="*/ 1 w 77"/>
                    <a:gd name="T39" fmla="*/ 30 h 77"/>
                    <a:gd name="T40" fmla="*/ 3 w 77"/>
                    <a:gd name="T41" fmla="*/ 24 h 77"/>
                    <a:gd name="T42" fmla="*/ 6 w 77"/>
                    <a:gd name="T43" fmla="*/ 18 h 77"/>
                    <a:gd name="T44" fmla="*/ 11 w 77"/>
                    <a:gd name="T45" fmla="*/ 11 h 77"/>
                    <a:gd name="T46" fmla="*/ 17 w 77"/>
                    <a:gd name="T47" fmla="*/ 6 h 77"/>
                    <a:gd name="T48" fmla="*/ 24 w 77"/>
                    <a:gd name="T49" fmla="*/ 3 h 77"/>
                    <a:gd name="T50" fmla="*/ 30 w 77"/>
                    <a:gd name="T51" fmla="*/ 1 h 77"/>
                    <a:gd name="T52" fmla="*/ 35 w 77"/>
                    <a:gd name="T53" fmla="*/ 0 h 77"/>
                    <a:gd name="T54" fmla="*/ 38 w 77"/>
                    <a:gd name="T55" fmla="*/ 0 h 77"/>
                    <a:gd name="T56" fmla="*/ 41 w 77"/>
                    <a:gd name="T57" fmla="*/ 0 h 77"/>
                    <a:gd name="T58" fmla="*/ 46 w 77"/>
                    <a:gd name="T59" fmla="*/ 1 h 77"/>
                    <a:gd name="T60" fmla="*/ 53 w 77"/>
                    <a:gd name="T61" fmla="*/ 3 h 77"/>
                    <a:gd name="T62" fmla="*/ 59 w 77"/>
                    <a:gd name="T63" fmla="*/ 6 h 77"/>
                    <a:gd name="T64" fmla="*/ 65 w 77"/>
                    <a:gd name="T65" fmla="*/ 11 h 77"/>
                    <a:gd name="T66" fmla="*/ 70 w 77"/>
                    <a:gd name="T67" fmla="*/ 18 h 77"/>
                    <a:gd name="T68" fmla="*/ 73 w 77"/>
                    <a:gd name="T69" fmla="*/ 24 h 77"/>
                    <a:gd name="T70" fmla="*/ 77 w 77"/>
                    <a:gd name="T71" fmla="*/ 30 h 77"/>
                    <a:gd name="T72" fmla="*/ 77 w 77"/>
                    <a:gd name="T73" fmla="*/ 3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7" h="77">
                      <a:moveTo>
                        <a:pt x="77" y="38"/>
                      </a:moveTo>
                      <a:lnTo>
                        <a:pt x="77" y="46"/>
                      </a:lnTo>
                      <a:lnTo>
                        <a:pt x="73" y="53"/>
                      </a:lnTo>
                      <a:lnTo>
                        <a:pt x="70" y="59"/>
                      </a:lnTo>
                      <a:lnTo>
                        <a:pt x="65" y="66"/>
                      </a:lnTo>
                      <a:lnTo>
                        <a:pt x="59" y="70"/>
                      </a:lnTo>
                      <a:lnTo>
                        <a:pt x="53" y="74"/>
                      </a:lnTo>
                      <a:lnTo>
                        <a:pt x="46" y="77"/>
                      </a:lnTo>
                      <a:lnTo>
                        <a:pt x="38" y="77"/>
                      </a:lnTo>
                      <a:lnTo>
                        <a:pt x="30" y="77"/>
                      </a:lnTo>
                      <a:lnTo>
                        <a:pt x="24" y="74"/>
                      </a:lnTo>
                      <a:lnTo>
                        <a:pt x="17" y="70"/>
                      </a:lnTo>
                      <a:lnTo>
                        <a:pt x="11" y="66"/>
                      </a:lnTo>
                      <a:lnTo>
                        <a:pt x="6" y="59"/>
                      </a:lnTo>
                      <a:lnTo>
                        <a:pt x="3" y="53"/>
                      </a:lnTo>
                      <a:lnTo>
                        <a:pt x="1" y="46"/>
                      </a:lnTo>
                      <a:lnTo>
                        <a:pt x="0" y="42"/>
                      </a:lnTo>
                      <a:lnTo>
                        <a:pt x="0" y="38"/>
                      </a:lnTo>
                      <a:lnTo>
                        <a:pt x="0" y="35"/>
                      </a:lnTo>
                      <a:lnTo>
                        <a:pt x="1" y="30"/>
                      </a:lnTo>
                      <a:lnTo>
                        <a:pt x="3" y="24"/>
                      </a:lnTo>
                      <a:lnTo>
                        <a:pt x="6" y="18"/>
                      </a:lnTo>
                      <a:lnTo>
                        <a:pt x="11" y="11"/>
                      </a:lnTo>
                      <a:lnTo>
                        <a:pt x="17" y="6"/>
                      </a:lnTo>
                      <a:lnTo>
                        <a:pt x="24" y="3"/>
                      </a:lnTo>
                      <a:lnTo>
                        <a:pt x="30" y="1"/>
                      </a:lnTo>
                      <a:lnTo>
                        <a:pt x="35" y="0"/>
                      </a:lnTo>
                      <a:lnTo>
                        <a:pt x="38" y="0"/>
                      </a:lnTo>
                      <a:lnTo>
                        <a:pt x="41" y="0"/>
                      </a:lnTo>
                      <a:lnTo>
                        <a:pt x="46" y="1"/>
                      </a:lnTo>
                      <a:lnTo>
                        <a:pt x="53" y="3"/>
                      </a:lnTo>
                      <a:lnTo>
                        <a:pt x="59" y="6"/>
                      </a:lnTo>
                      <a:lnTo>
                        <a:pt x="65" y="11"/>
                      </a:lnTo>
                      <a:lnTo>
                        <a:pt x="70" y="18"/>
                      </a:lnTo>
                      <a:lnTo>
                        <a:pt x="73" y="24"/>
                      </a:lnTo>
                      <a:lnTo>
                        <a:pt x="77" y="30"/>
                      </a:lnTo>
                      <a:lnTo>
                        <a:pt x="77" y="38"/>
                      </a:lnTo>
                    </a:path>
                  </a:pathLst>
                </a:custGeom>
                <a:noFill/>
                <a:ln w="1588">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4" name="Freeform 433">
                  <a:extLst>
                    <a:ext uri="{FF2B5EF4-FFF2-40B4-BE49-F238E27FC236}">
                      <a16:creationId xmlns:a16="http://schemas.microsoft.com/office/drawing/2014/main" id="{769E92EC-A322-45B0-81F6-840EECE5C9DB}"/>
                    </a:ext>
                  </a:extLst>
                </p:cNvPr>
                <p:cNvSpPr>
                  <a:spLocks/>
                </p:cNvSpPr>
                <p:nvPr/>
              </p:nvSpPr>
              <p:spPr bwMode="auto">
                <a:xfrm>
                  <a:off x="7759611" y="4135438"/>
                  <a:ext cx="37020" cy="60325"/>
                </a:xfrm>
                <a:custGeom>
                  <a:avLst/>
                  <a:gdLst>
                    <a:gd name="T0" fmla="*/ 77 w 77"/>
                    <a:gd name="T1" fmla="*/ 39 h 77"/>
                    <a:gd name="T2" fmla="*/ 77 w 77"/>
                    <a:gd name="T3" fmla="*/ 47 h 77"/>
                    <a:gd name="T4" fmla="*/ 74 w 77"/>
                    <a:gd name="T5" fmla="*/ 53 h 77"/>
                    <a:gd name="T6" fmla="*/ 71 w 77"/>
                    <a:gd name="T7" fmla="*/ 60 h 77"/>
                    <a:gd name="T8" fmla="*/ 66 w 77"/>
                    <a:gd name="T9" fmla="*/ 66 h 77"/>
                    <a:gd name="T10" fmla="*/ 60 w 77"/>
                    <a:gd name="T11" fmla="*/ 71 h 77"/>
                    <a:gd name="T12" fmla="*/ 53 w 77"/>
                    <a:gd name="T13" fmla="*/ 74 h 77"/>
                    <a:gd name="T14" fmla="*/ 47 w 77"/>
                    <a:gd name="T15" fmla="*/ 77 h 77"/>
                    <a:gd name="T16" fmla="*/ 39 w 77"/>
                    <a:gd name="T17" fmla="*/ 77 h 77"/>
                    <a:gd name="T18" fmla="*/ 31 w 77"/>
                    <a:gd name="T19" fmla="*/ 77 h 77"/>
                    <a:gd name="T20" fmla="*/ 24 w 77"/>
                    <a:gd name="T21" fmla="*/ 74 h 77"/>
                    <a:gd name="T22" fmla="*/ 18 w 77"/>
                    <a:gd name="T23" fmla="*/ 71 h 77"/>
                    <a:gd name="T24" fmla="*/ 12 w 77"/>
                    <a:gd name="T25" fmla="*/ 66 h 77"/>
                    <a:gd name="T26" fmla="*/ 7 w 77"/>
                    <a:gd name="T27" fmla="*/ 60 h 77"/>
                    <a:gd name="T28" fmla="*/ 4 w 77"/>
                    <a:gd name="T29" fmla="*/ 53 h 77"/>
                    <a:gd name="T30" fmla="*/ 2 w 77"/>
                    <a:gd name="T31" fmla="*/ 47 h 77"/>
                    <a:gd name="T32" fmla="*/ 0 w 77"/>
                    <a:gd name="T33" fmla="*/ 42 h 77"/>
                    <a:gd name="T34" fmla="*/ 0 w 77"/>
                    <a:gd name="T35" fmla="*/ 39 h 77"/>
                    <a:gd name="T36" fmla="*/ 0 w 77"/>
                    <a:gd name="T37" fmla="*/ 36 h 77"/>
                    <a:gd name="T38" fmla="*/ 2 w 77"/>
                    <a:gd name="T39" fmla="*/ 31 h 77"/>
                    <a:gd name="T40" fmla="*/ 4 w 77"/>
                    <a:gd name="T41" fmla="*/ 24 h 77"/>
                    <a:gd name="T42" fmla="*/ 7 w 77"/>
                    <a:gd name="T43" fmla="*/ 18 h 77"/>
                    <a:gd name="T44" fmla="*/ 12 w 77"/>
                    <a:gd name="T45" fmla="*/ 12 h 77"/>
                    <a:gd name="T46" fmla="*/ 18 w 77"/>
                    <a:gd name="T47" fmla="*/ 7 h 77"/>
                    <a:gd name="T48" fmla="*/ 24 w 77"/>
                    <a:gd name="T49" fmla="*/ 4 h 77"/>
                    <a:gd name="T50" fmla="*/ 31 w 77"/>
                    <a:gd name="T51" fmla="*/ 2 h 77"/>
                    <a:gd name="T52" fmla="*/ 36 w 77"/>
                    <a:gd name="T53" fmla="*/ 0 h 77"/>
                    <a:gd name="T54" fmla="*/ 39 w 77"/>
                    <a:gd name="T55" fmla="*/ 0 h 77"/>
                    <a:gd name="T56" fmla="*/ 42 w 77"/>
                    <a:gd name="T57" fmla="*/ 0 h 77"/>
                    <a:gd name="T58" fmla="*/ 47 w 77"/>
                    <a:gd name="T59" fmla="*/ 2 h 77"/>
                    <a:gd name="T60" fmla="*/ 53 w 77"/>
                    <a:gd name="T61" fmla="*/ 4 h 77"/>
                    <a:gd name="T62" fmla="*/ 60 w 77"/>
                    <a:gd name="T63" fmla="*/ 7 h 77"/>
                    <a:gd name="T64" fmla="*/ 66 w 77"/>
                    <a:gd name="T65" fmla="*/ 12 h 77"/>
                    <a:gd name="T66" fmla="*/ 71 w 77"/>
                    <a:gd name="T67" fmla="*/ 18 h 77"/>
                    <a:gd name="T68" fmla="*/ 74 w 77"/>
                    <a:gd name="T69" fmla="*/ 24 h 77"/>
                    <a:gd name="T70" fmla="*/ 77 w 77"/>
                    <a:gd name="T71" fmla="*/ 31 h 77"/>
                    <a:gd name="T72" fmla="*/ 77 w 77"/>
                    <a:gd name="T73" fmla="*/ 39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7" h="77">
                      <a:moveTo>
                        <a:pt x="77" y="39"/>
                      </a:moveTo>
                      <a:lnTo>
                        <a:pt x="77" y="47"/>
                      </a:lnTo>
                      <a:lnTo>
                        <a:pt x="74" y="53"/>
                      </a:lnTo>
                      <a:lnTo>
                        <a:pt x="71" y="60"/>
                      </a:lnTo>
                      <a:lnTo>
                        <a:pt x="66" y="66"/>
                      </a:lnTo>
                      <a:lnTo>
                        <a:pt x="60" y="71"/>
                      </a:lnTo>
                      <a:lnTo>
                        <a:pt x="53" y="74"/>
                      </a:lnTo>
                      <a:lnTo>
                        <a:pt x="47" y="77"/>
                      </a:lnTo>
                      <a:lnTo>
                        <a:pt x="39" y="77"/>
                      </a:lnTo>
                      <a:lnTo>
                        <a:pt x="31" y="77"/>
                      </a:lnTo>
                      <a:lnTo>
                        <a:pt x="24" y="74"/>
                      </a:lnTo>
                      <a:lnTo>
                        <a:pt x="18" y="71"/>
                      </a:lnTo>
                      <a:lnTo>
                        <a:pt x="12" y="66"/>
                      </a:lnTo>
                      <a:lnTo>
                        <a:pt x="7" y="60"/>
                      </a:lnTo>
                      <a:lnTo>
                        <a:pt x="4" y="53"/>
                      </a:lnTo>
                      <a:lnTo>
                        <a:pt x="2" y="47"/>
                      </a:lnTo>
                      <a:lnTo>
                        <a:pt x="0" y="42"/>
                      </a:lnTo>
                      <a:lnTo>
                        <a:pt x="0" y="39"/>
                      </a:lnTo>
                      <a:lnTo>
                        <a:pt x="0" y="36"/>
                      </a:lnTo>
                      <a:lnTo>
                        <a:pt x="2" y="31"/>
                      </a:lnTo>
                      <a:lnTo>
                        <a:pt x="4" y="24"/>
                      </a:lnTo>
                      <a:lnTo>
                        <a:pt x="7" y="18"/>
                      </a:lnTo>
                      <a:lnTo>
                        <a:pt x="12" y="12"/>
                      </a:lnTo>
                      <a:lnTo>
                        <a:pt x="18" y="7"/>
                      </a:lnTo>
                      <a:lnTo>
                        <a:pt x="24" y="4"/>
                      </a:lnTo>
                      <a:lnTo>
                        <a:pt x="31" y="2"/>
                      </a:lnTo>
                      <a:lnTo>
                        <a:pt x="36" y="0"/>
                      </a:lnTo>
                      <a:lnTo>
                        <a:pt x="39" y="0"/>
                      </a:lnTo>
                      <a:lnTo>
                        <a:pt x="42" y="0"/>
                      </a:lnTo>
                      <a:lnTo>
                        <a:pt x="47" y="2"/>
                      </a:lnTo>
                      <a:lnTo>
                        <a:pt x="53" y="4"/>
                      </a:lnTo>
                      <a:lnTo>
                        <a:pt x="60" y="7"/>
                      </a:lnTo>
                      <a:lnTo>
                        <a:pt x="66" y="12"/>
                      </a:lnTo>
                      <a:lnTo>
                        <a:pt x="71" y="18"/>
                      </a:lnTo>
                      <a:lnTo>
                        <a:pt x="74" y="24"/>
                      </a:lnTo>
                      <a:lnTo>
                        <a:pt x="77" y="31"/>
                      </a:lnTo>
                      <a:lnTo>
                        <a:pt x="77" y="39"/>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5" name="Freeform 434">
                  <a:extLst>
                    <a:ext uri="{FF2B5EF4-FFF2-40B4-BE49-F238E27FC236}">
                      <a16:creationId xmlns:a16="http://schemas.microsoft.com/office/drawing/2014/main" id="{EFD4F806-E24B-4678-8932-9ED708FFAA78}"/>
                    </a:ext>
                  </a:extLst>
                </p:cNvPr>
                <p:cNvSpPr>
                  <a:spLocks/>
                </p:cNvSpPr>
                <p:nvPr/>
              </p:nvSpPr>
              <p:spPr bwMode="auto">
                <a:xfrm>
                  <a:off x="7759611" y="4135438"/>
                  <a:ext cx="37020" cy="60325"/>
                </a:xfrm>
                <a:custGeom>
                  <a:avLst/>
                  <a:gdLst>
                    <a:gd name="T0" fmla="*/ 77 w 77"/>
                    <a:gd name="T1" fmla="*/ 39 h 77"/>
                    <a:gd name="T2" fmla="*/ 77 w 77"/>
                    <a:gd name="T3" fmla="*/ 47 h 77"/>
                    <a:gd name="T4" fmla="*/ 74 w 77"/>
                    <a:gd name="T5" fmla="*/ 53 h 77"/>
                    <a:gd name="T6" fmla="*/ 71 w 77"/>
                    <a:gd name="T7" fmla="*/ 60 h 77"/>
                    <a:gd name="T8" fmla="*/ 66 w 77"/>
                    <a:gd name="T9" fmla="*/ 66 h 77"/>
                    <a:gd name="T10" fmla="*/ 60 w 77"/>
                    <a:gd name="T11" fmla="*/ 71 h 77"/>
                    <a:gd name="T12" fmla="*/ 53 w 77"/>
                    <a:gd name="T13" fmla="*/ 74 h 77"/>
                    <a:gd name="T14" fmla="*/ 47 w 77"/>
                    <a:gd name="T15" fmla="*/ 77 h 77"/>
                    <a:gd name="T16" fmla="*/ 39 w 77"/>
                    <a:gd name="T17" fmla="*/ 77 h 77"/>
                    <a:gd name="T18" fmla="*/ 31 w 77"/>
                    <a:gd name="T19" fmla="*/ 77 h 77"/>
                    <a:gd name="T20" fmla="*/ 24 w 77"/>
                    <a:gd name="T21" fmla="*/ 74 h 77"/>
                    <a:gd name="T22" fmla="*/ 18 w 77"/>
                    <a:gd name="T23" fmla="*/ 71 h 77"/>
                    <a:gd name="T24" fmla="*/ 12 w 77"/>
                    <a:gd name="T25" fmla="*/ 66 h 77"/>
                    <a:gd name="T26" fmla="*/ 7 w 77"/>
                    <a:gd name="T27" fmla="*/ 60 h 77"/>
                    <a:gd name="T28" fmla="*/ 4 w 77"/>
                    <a:gd name="T29" fmla="*/ 53 h 77"/>
                    <a:gd name="T30" fmla="*/ 2 w 77"/>
                    <a:gd name="T31" fmla="*/ 47 h 77"/>
                    <a:gd name="T32" fmla="*/ 0 w 77"/>
                    <a:gd name="T33" fmla="*/ 42 h 77"/>
                    <a:gd name="T34" fmla="*/ 0 w 77"/>
                    <a:gd name="T35" fmla="*/ 39 h 77"/>
                    <a:gd name="T36" fmla="*/ 0 w 77"/>
                    <a:gd name="T37" fmla="*/ 36 h 77"/>
                    <a:gd name="T38" fmla="*/ 2 w 77"/>
                    <a:gd name="T39" fmla="*/ 31 h 77"/>
                    <a:gd name="T40" fmla="*/ 4 w 77"/>
                    <a:gd name="T41" fmla="*/ 24 h 77"/>
                    <a:gd name="T42" fmla="*/ 7 w 77"/>
                    <a:gd name="T43" fmla="*/ 18 h 77"/>
                    <a:gd name="T44" fmla="*/ 12 w 77"/>
                    <a:gd name="T45" fmla="*/ 12 h 77"/>
                    <a:gd name="T46" fmla="*/ 18 w 77"/>
                    <a:gd name="T47" fmla="*/ 7 h 77"/>
                    <a:gd name="T48" fmla="*/ 24 w 77"/>
                    <a:gd name="T49" fmla="*/ 4 h 77"/>
                    <a:gd name="T50" fmla="*/ 31 w 77"/>
                    <a:gd name="T51" fmla="*/ 2 h 77"/>
                    <a:gd name="T52" fmla="*/ 36 w 77"/>
                    <a:gd name="T53" fmla="*/ 0 h 77"/>
                    <a:gd name="T54" fmla="*/ 39 w 77"/>
                    <a:gd name="T55" fmla="*/ 0 h 77"/>
                    <a:gd name="T56" fmla="*/ 42 w 77"/>
                    <a:gd name="T57" fmla="*/ 0 h 77"/>
                    <a:gd name="T58" fmla="*/ 47 w 77"/>
                    <a:gd name="T59" fmla="*/ 2 h 77"/>
                    <a:gd name="T60" fmla="*/ 53 w 77"/>
                    <a:gd name="T61" fmla="*/ 4 h 77"/>
                    <a:gd name="T62" fmla="*/ 60 w 77"/>
                    <a:gd name="T63" fmla="*/ 7 h 77"/>
                    <a:gd name="T64" fmla="*/ 66 w 77"/>
                    <a:gd name="T65" fmla="*/ 12 h 77"/>
                    <a:gd name="T66" fmla="*/ 71 w 77"/>
                    <a:gd name="T67" fmla="*/ 18 h 77"/>
                    <a:gd name="T68" fmla="*/ 74 w 77"/>
                    <a:gd name="T69" fmla="*/ 24 h 77"/>
                    <a:gd name="T70" fmla="*/ 77 w 77"/>
                    <a:gd name="T71" fmla="*/ 31 h 77"/>
                    <a:gd name="T72" fmla="*/ 77 w 77"/>
                    <a:gd name="T73" fmla="*/ 39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7" h="77">
                      <a:moveTo>
                        <a:pt x="77" y="39"/>
                      </a:moveTo>
                      <a:lnTo>
                        <a:pt x="77" y="47"/>
                      </a:lnTo>
                      <a:lnTo>
                        <a:pt x="74" y="53"/>
                      </a:lnTo>
                      <a:lnTo>
                        <a:pt x="71" y="60"/>
                      </a:lnTo>
                      <a:lnTo>
                        <a:pt x="66" y="66"/>
                      </a:lnTo>
                      <a:lnTo>
                        <a:pt x="60" y="71"/>
                      </a:lnTo>
                      <a:lnTo>
                        <a:pt x="53" y="74"/>
                      </a:lnTo>
                      <a:lnTo>
                        <a:pt x="47" y="77"/>
                      </a:lnTo>
                      <a:lnTo>
                        <a:pt x="39" y="77"/>
                      </a:lnTo>
                      <a:lnTo>
                        <a:pt x="31" y="77"/>
                      </a:lnTo>
                      <a:lnTo>
                        <a:pt x="24" y="74"/>
                      </a:lnTo>
                      <a:lnTo>
                        <a:pt x="18" y="71"/>
                      </a:lnTo>
                      <a:lnTo>
                        <a:pt x="12" y="66"/>
                      </a:lnTo>
                      <a:lnTo>
                        <a:pt x="7" y="60"/>
                      </a:lnTo>
                      <a:lnTo>
                        <a:pt x="4" y="53"/>
                      </a:lnTo>
                      <a:lnTo>
                        <a:pt x="2" y="47"/>
                      </a:lnTo>
                      <a:lnTo>
                        <a:pt x="0" y="42"/>
                      </a:lnTo>
                      <a:lnTo>
                        <a:pt x="0" y="39"/>
                      </a:lnTo>
                      <a:lnTo>
                        <a:pt x="0" y="36"/>
                      </a:lnTo>
                      <a:lnTo>
                        <a:pt x="2" y="31"/>
                      </a:lnTo>
                      <a:lnTo>
                        <a:pt x="4" y="24"/>
                      </a:lnTo>
                      <a:lnTo>
                        <a:pt x="7" y="18"/>
                      </a:lnTo>
                      <a:lnTo>
                        <a:pt x="12" y="12"/>
                      </a:lnTo>
                      <a:lnTo>
                        <a:pt x="18" y="7"/>
                      </a:lnTo>
                      <a:lnTo>
                        <a:pt x="24" y="4"/>
                      </a:lnTo>
                      <a:lnTo>
                        <a:pt x="31" y="2"/>
                      </a:lnTo>
                      <a:lnTo>
                        <a:pt x="36" y="0"/>
                      </a:lnTo>
                      <a:lnTo>
                        <a:pt x="39" y="0"/>
                      </a:lnTo>
                      <a:lnTo>
                        <a:pt x="42" y="0"/>
                      </a:lnTo>
                      <a:lnTo>
                        <a:pt x="47" y="2"/>
                      </a:lnTo>
                      <a:lnTo>
                        <a:pt x="53" y="4"/>
                      </a:lnTo>
                      <a:lnTo>
                        <a:pt x="60" y="7"/>
                      </a:lnTo>
                      <a:lnTo>
                        <a:pt x="66" y="12"/>
                      </a:lnTo>
                      <a:lnTo>
                        <a:pt x="71" y="18"/>
                      </a:lnTo>
                      <a:lnTo>
                        <a:pt x="74" y="24"/>
                      </a:lnTo>
                      <a:lnTo>
                        <a:pt x="77" y="31"/>
                      </a:lnTo>
                      <a:lnTo>
                        <a:pt x="77" y="39"/>
                      </a:lnTo>
                    </a:path>
                  </a:pathLst>
                </a:custGeom>
                <a:noFill/>
                <a:ln w="1588">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6" name="Line 435">
                  <a:extLst>
                    <a:ext uri="{FF2B5EF4-FFF2-40B4-BE49-F238E27FC236}">
                      <a16:creationId xmlns:a16="http://schemas.microsoft.com/office/drawing/2014/main" id="{E2CB6847-6569-4A30-9E0D-7E2F6BDA1FB3}"/>
                    </a:ext>
                  </a:extLst>
                </p:cNvPr>
                <p:cNvSpPr>
                  <a:spLocks noChangeShapeType="1"/>
                </p:cNvSpPr>
                <p:nvPr/>
              </p:nvSpPr>
              <p:spPr bwMode="auto">
                <a:xfrm>
                  <a:off x="7282251" y="4398963"/>
                  <a:ext cx="0" cy="65088"/>
                </a:xfrm>
                <a:prstGeom prst="line">
                  <a:avLst/>
                </a:prstGeom>
                <a:noFill/>
                <a:ln w="15875">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7" name="Line 436">
                  <a:extLst>
                    <a:ext uri="{FF2B5EF4-FFF2-40B4-BE49-F238E27FC236}">
                      <a16:creationId xmlns:a16="http://schemas.microsoft.com/office/drawing/2014/main" id="{9C6C53B2-6C7B-4C32-95C0-CAE613B3A6BB}"/>
                    </a:ext>
                  </a:extLst>
                </p:cNvPr>
                <p:cNvSpPr>
                  <a:spLocks noChangeShapeType="1"/>
                </p:cNvSpPr>
                <p:nvPr/>
              </p:nvSpPr>
              <p:spPr bwMode="auto">
                <a:xfrm>
                  <a:off x="7228670" y="4398963"/>
                  <a:ext cx="106189" cy="0"/>
                </a:xfrm>
                <a:prstGeom prst="line">
                  <a:avLst/>
                </a:prstGeom>
                <a:noFill/>
                <a:ln w="15875">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8" name="Line 437">
                  <a:extLst>
                    <a:ext uri="{FF2B5EF4-FFF2-40B4-BE49-F238E27FC236}">
                      <a16:creationId xmlns:a16="http://schemas.microsoft.com/office/drawing/2014/main" id="{FD8143A8-7FD6-4A86-8A81-25DECAF7C3BF}"/>
                    </a:ext>
                  </a:extLst>
                </p:cNvPr>
                <p:cNvSpPr>
                  <a:spLocks noChangeShapeType="1"/>
                </p:cNvSpPr>
                <p:nvPr/>
              </p:nvSpPr>
              <p:spPr bwMode="auto">
                <a:xfrm>
                  <a:off x="7282251" y="4464050"/>
                  <a:ext cx="0" cy="63500"/>
                </a:xfrm>
                <a:prstGeom prst="line">
                  <a:avLst/>
                </a:prstGeom>
                <a:noFill/>
                <a:ln w="15875">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9" name="Line 438">
                  <a:extLst>
                    <a:ext uri="{FF2B5EF4-FFF2-40B4-BE49-F238E27FC236}">
                      <a16:creationId xmlns:a16="http://schemas.microsoft.com/office/drawing/2014/main" id="{FCFED0AF-FE65-41AE-9A93-79A74E71F27A}"/>
                    </a:ext>
                  </a:extLst>
                </p:cNvPr>
                <p:cNvSpPr>
                  <a:spLocks noChangeShapeType="1"/>
                </p:cNvSpPr>
                <p:nvPr/>
              </p:nvSpPr>
              <p:spPr bwMode="auto">
                <a:xfrm>
                  <a:off x="7228670" y="4527550"/>
                  <a:ext cx="106189" cy="0"/>
                </a:xfrm>
                <a:prstGeom prst="line">
                  <a:avLst/>
                </a:prstGeom>
                <a:noFill/>
                <a:ln w="15875">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0" name="Rectangle 439">
                  <a:extLst>
                    <a:ext uri="{FF2B5EF4-FFF2-40B4-BE49-F238E27FC236}">
                      <a16:creationId xmlns:a16="http://schemas.microsoft.com/office/drawing/2014/main" id="{12AFB0DD-2339-4F04-B451-A4F462F8E9B7}"/>
                    </a:ext>
                  </a:extLst>
                </p:cNvPr>
                <p:cNvSpPr>
                  <a:spLocks noChangeArrowheads="1"/>
                </p:cNvSpPr>
                <p:nvPr/>
              </p:nvSpPr>
              <p:spPr bwMode="auto">
                <a:xfrm>
                  <a:off x="7263742" y="4359275"/>
                  <a:ext cx="37020" cy="603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1" name="Rectangle 440">
                  <a:extLst>
                    <a:ext uri="{FF2B5EF4-FFF2-40B4-BE49-F238E27FC236}">
                      <a16:creationId xmlns:a16="http://schemas.microsoft.com/office/drawing/2014/main" id="{00C1992C-2BFC-4C9B-82A0-9CFA35C8BF85}"/>
                    </a:ext>
                  </a:extLst>
                </p:cNvPr>
                <p:cNvSpPr>
                  <a:spLocks noChangeArrowheads="1"/>
                </p:cNvSpPr>
                <p:nvPr/>
              </p:nvSpPr>
              <p:spPr bwMode="auto">
                <a:xfrm>
                  <a:off x="7263742" y="4359275"/>
                  <a:ext cx="37020" cy="60325"/>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2" name="Rectangle 441">
                  <a:extLst>
                    <a:ext uri="{FF2B5EF4-FFF2-40B4-BE49-F238E27FC236}">
                      <a16:creationId xmlns:a16="http://schemas.microsoft.com/office/drawing/2014/main" id="{D62C555C-3BDE-4022-BA66-0B448AB13F97}"/>
                    </a:ext>
                  </a:extLst>
                </p:cNvPr>
                <p:cNvSpPr>
                  <a:spLocks noChangeArrowheads="1"/>
                </p:cNvSpPr>
                <p:nvPr/>
              </p:nvSpPr>
              <p:spPr bwMode="auto">
                <a:xfrm>
                  <a:off x="7207238" y="4432300"/>
                  <a:ext cx="37020" cy="61913"/>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3" name="Rectangle 442">
                  <a:extLst>
                    <a:ext uri="{FF2B5EF4-FFF2-40B4-BE49-F238E27FC236}">
                      <a16:creationId xmlns:a16="http://schemas.microsoft.com/office/drawing/2014/main" id="{E5C5EF79-64F6-4249-B9FB-3659D86B872E}"/>
                    </a:ext>
                  </a:extLst>
                </p:cNvPr>
                <p:cNvSpPr>
                  <a:spLocks noChangeArrowheads="1"/>
                </p:cNvSpPr>
                <p:nvPr/>
              </p:nvSpPr>
              <p:spPr bwMode="auto">
                <a:xfrm>
                  <a:off x="7207238" y="4432300"/>
                  <a:ext cx="37020" cy="61913"/>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4" name="Rectangle 443">
                  <a:extLst>
                    <a:ext uri="{FF2B5EF4-FFF2-40B4-BE49-F238E27FC236}">
                      <a16:creationId xmlns:a16="http://schemas.microsoft.com/office/drawing/2014/main" id="{B5E8B627-D870-4EED-BA4A-F899725E84A1}"/>
                    </a:ext>
                  </a:extLst>
                </p:cNvPr>
                <p:cNvSpPr>
                  <a:spLocks noChangeArrowheads="1"/>
                </p:cNvSpPr>
                <p:nvPr/>
              </p:nvSpPr>
              <p:spPr bwMode="auto">
                <a:xfrm>
                  <a:off x="7263742" y="4464050"/>
                  <a:ext cx="37020" cy="603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5" name="Rectangle 444">
                  <a:extLst>
                    <a:ext uri="{FF2B5EF4-FFF2-40B4-BE49-F238E27FC236}">
                      <a16:creationId xmlns:a16="http://schemas.microsoft.com/office/drawing/2014/main" id="{3100C49F-B25D-4DDC-A356-A59DF6AF2F07}"/>
                    </a:ext>
                  </a:extLst>
                </p:cNvPr>
                <p:cNvSpPr>
                  <a:spLocks noChangeArrowheads="1"/>
                </p:cNvSpPr>
                <p:nvPr/>
              </p:nvSpPr>
              <p:spPr bwMode="auto">
                <a:xfrm>
                  <a:off x="7263742" y="4464050"/>
                  <a:ext cx="37020" cy="60325"/>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6" name="Rectangle 445">
                  <a:extLst>
                    <a:ext uri="{FF2B5EF4-FFF2-40B4-BE49-F238E27FC236}">
                      <a16:creationId xmlns:a16="http://schemas.microsoft.com/office/drawing/2014/main" id="{C951D915-DEB5-4FEA-AE87-6009990B3EDB}"/>
                    </a:ext>
                  </a:extLst>
                </p:cNvPr>
                <p:cNvSpPr>
                  <a:spLocks noChangeArrowheads="1"/>
                </p:cNvSpPr>
                <p:nvPr/>
              </p:nvSpPr>
              <p:spPr bwMode="auto">
                <a:xfrm>
                  <a:off x="7291019" y="4578350"/>
                  <a:ext cx="37994" cy="603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7" name="Rectangle 446">
                  <a:extLst>
                    <a:ext uri="{FF2B5EF4-FFF2-40B4-BE49-F238E27FC236}">
                      <a16:creationId xmlns:a16="http://schemas.microsoft.com/office/drawing/2014/main" id="{4240B0C7-EFDA-4CBB-B2B2-197456636BAC}"/>
                    </a:ext>
                  </a:extLst>
                </p:cNvPr>
                <p:cNvSpPr>
                  <a:spLocks noChangeArrowheads="1"/>
                </p:cNvSpPr>
                <p:nvPr/>
              </p:nvSpPr>
              <p:spPr bwMode="auto">
                <a:xfrm>
                  <a:off x="7291019" y="4578350"/>
                  <a:ext cx="37994" cy="60325"/>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8" name="Rectangle 447">
                  <a:extLst>
                    <a:ext uri="{FF2B5EF4-FFF2-40B4-BE49-F238E27FC236}">
                      <a16:creationId xmlns:a16="http://schemas.microsoft.com/office/drawing/2014/main" id="{1FF96E58-5E41-4C46-B4F4-2C3524DA640B}"/>
                    </a:ext>
                  </a:extLst>
                </p:cNvPr>
                <p:cNvSpPr>
                  <a:spLocks noChangeArrowheads="1"/>
                </p:cNvSpPr>
                <p:nvPr/>
              </p:nvSpPr>
              <p:spPr bwMode="auto">
                <a:xfrm>
                  <a:off x="7319271" y="4419600"/>
                  <a:ext cx="37994" cy="61913"/>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9" name="Rectangle 448">
                  <a:extLst>
                    <a:ext uri="{FF2B5EF4-FFF2-40B4-BE49-F238E27FC236}">
                      <a16:creationId xmlns:a16="http://schemas.microsoft.com/office/drawing/2014/main" id="{A03FF6A0-7231-4EDF-9B7B-32D0044B529A}"/>
                    </a:ext>
                  </a:extLst>
                </p:cNvPr>
                <p:cNvSpPr>
                  <a:spLocks noChangeArrowheads="1"/>
                </p:cNvSpPr>
                <p:nvPr/>
              </p:nvSpPr>
              <p:spPr bwMode="auto">
                <a:xfrm>
                  <a:off x="7319271" y="4419600"/>
                  <a:ext cx="37994" cy="61913"/>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0" name="Rectangle 449">
                  <a:extLst>
                    <a:ext uri="{FF2B5EF4-FFF2-40B4-BE49-F238E27FC236}">
                      <a16:creationId xmlns:a16="http://schemas.microsoft.com/office/drawing/2014/main" id="{C99C4B97-A699-4658-9384-2EAA511A50B3}"/>
                    </a:ext>
                  </a:extLst>
                </p:cNvPr>
                <p:cNvSpPr>
                  <a:spLocks noChangeArrowheads="1"/>
                </p:cNvSpPr>
                <p:nvPr/>
              </p:nvSpPr>
              <p:spPr bwMode="auto">
                <a:xfrm>
                  <a:off x="7235489" y="4651375"/>
                  <a:ext cx="37020" cy="603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1" name="Rectangle 450">
                  <a:extLst>
                    <a:ext uri="{FF2B5EF4-FFF2-40B4-BE49-F238E27FC236}">
                      <a16:creationId xmlns:a16="http://schemas.microsoft.com/office/drawing/2014/main" id="{B2DAC941-EB55-488B-B383-CFA8D62BCBE0}"/>
                    </a:ext>
                  </a:extLst>
                </p:cNvPr>
                <p:cNvSpPr>
                  <a:spLocks noChangeArrowheads="1"/>
                </p:cNvSpPr>
                <p:nvPr/>
              </p:nvSpPr>
              <p:spPr bwMode="auto">
                <a:xfrm>
                  <a:off x="7235489" y="4651375"/>
                  <a:ext cx="37020" cy="60325"/>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2" name="Rectangle 451">
                  <a:extLst>
                    <a:ext uri="{FF2B5EF4-FFF2-40B4-BE49-F238E27FC236}">
                      <a16:creationId xmlns:a16="http://schemas.microsoft.com/office/drawing/2014/main" id="{E6F3C88E-BFD9-43D4-82A8-27B4BEECB66A}"/>
                    </a:ext>
                  </a:extLst>
                </p:cNvPr>
                <p:cNvSpPr>
                  <a:spLocks noChangeArrowheads="1"/>
                </p:cNvSpPr>
                <p:nvPr/>
              </p:nvSpPr>
              <p:spPr bwMode="auto">
                <a:xfrm>
                  <a:off x="7263742" y="4121150"/>
                  <a:ext cx="37020" cy="603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3" name="Rectangle 452">
                  <a:extLst>
                    <a:ext uri="{FF2B5EF4-FFF2-40B4-BE49-F238E27FC236}">
                      <a16:creationId xmlns:a16="http://schemas.microsoft.com/office/drawing/2014/main" id="{9E61BFB0-BAAC-413D-BB74-489A5FDDDA66}"/>
                    </a:ext>
                  </a:extLst>
                </p:cNvPr>
                <p:cNvSpPr>
                  <a:spLocks noChangeArrowheads="1"/>
                </p:cNvSpPr>
                <p:nvPr/>
              </p:nvSpPr>
              <p:spPr bwMode="auto">
                <a:xfrm>
                  <a:off x="7263742" y="4121150"/>
                  <a:ext cx="37020" cy="60325"/>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4" name="Line 453">
                  <a:extLst>
                    <a:ext uri="{FF2B5EF4-FFF2-40B4-BE49-F238E27FC236}">
                      <a16:creationId xmlns:a16="http://schemas.microsoft.com/office/drawing/2014/main" id="{24FC6510-AC84-4DB0-A3F2-808F0F3AE587}"/>
                    </a:ext>
                  </a:extLst>
                </p:cNvPr>
                <p:cNvSpPr>
                  <a:spLocks noChangeShapeType="1"/>
                </p:cNvSpPr>
                <p:nvPr/>
              </p:nvSpPr>
              <p:spPr bwMode="auto">
                <a:xfrm>
                  <a:off x="8005111" y="4510088"/>
                  <a:ext cx="0" cy="30163"/>
                </a:xfrm>
                <a:prstGeom prst="line">
                  <a:avLst/>
                </a:prstGeom>
                <a:noFill/>
                <a:ln w="15875">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5" name="Line 454">
                  <a:extLst>
                    <a:ext uri="{FF2B5EF4-FFF2-40B4-BE49-F238E27FC236}">
                      <a16:creationId xmlns:a16="http://schemas.microsoft.com/office/drawing/2014/main" id="{E5DC92FE-19F3-4C3D-AE1C-6A7503FFD0F0}"/>
                    </a:ext>
                  </a:extLst>
                </p:cNvPr>
                <p:cNvSpPr>
                  <a:spLocks noChangeShapeType="1"/>
                </p:cNvSpPr>
                <p:nvPr/>
              </p:nvSpPr>
              <p:spPr bwMode="auto">
                <a:xfrm>
                  <a:off x="7952504" y="4510088"/>
                  <a:ext cx="106189" cy="0"/>
                </a:xfrm>
                <a:prstGeom prst="line">
                  <a:avLst/>
                </a:prstGeom>
                <a:noFill/>
                <a:ln w="15875">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6" name="Line 455">
                  <a:extLst>
                    <a:ext uri="{FF2B5EF4-FFF2-40B4-BE49-F238E27FC236}">
                      <a16:creationId xmlns:a16="http://schemas.microsoft.com/office/drawing/2014/main" id="{42ECDD74-F01E-424E-9A00-C75C5800B481}"/>
                    </a:ext>
                  </a:extLst>
                </p:cNvPr>
                <p:cNvSpPr>
                  <a:spLocks noChangeShapeType="1"/>
                </p:cNvSpPr>
                <p:nvPr/>
              </p:nvSpPr>
              <p:spPr bwMode="auto">
                <a:xfrm>
                  <a:off x="8005111" y="4540250"/>
                  <a:ext cx="0" cy="30163"/>
                </a:xfrm>
                <a:prstGeom prst="line">
                  <a:avLst/>
                </a:prstGeom>
                <a:noFill/>
                <a:ln w="15875">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7" name="Line 456">
                  <a:extLst>
                    <a:ext uri="{FF2B5EF4-FFF2-40B4-BE49-F238E27FC236}">
                      <a16:creationId xmlns:a16="http://schemas.microsoft.com/office/drawing/2014/main" id="{AFEC916D-21A2-492A-8A9B-74B7D5E7B153}"/>
                    </a:ext>
                  </a:extLst>
                </p:cNvPr>
                <p:cNvSpPr>
                  <a:spLocks noChangeShapeType="1"/>
                </p:cNvSpPr>
                <p:nvPr/>
              </p:nvSpPr>
              <p:spPr bwMode="auto">
                <a:xfrm>
                  <a:off x="7952504" y="4570413"/>
                  <a:ext cx="106189" cy="0"/>
                </a:xfrm>
                <a:prstGeom prst="line">
                  <a:avLst/>
                </a:prstGeom>
                <a:noFill/>
                <a:ln w="15875">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8" name="Rectangle 457">
                  <a:extLst>
                    <a:ext uri="{FF2B5EF4-FFF2-40B4-BE49-F238E27FC236}">
                      <a16:creationId xmlns:a16="http://schemas.microsoft.com/office/drawing/2014/main" id="{9EBF17B9-7F48-4CD0-9678-0EB5304659E5}"/>
                    </a:ext>
                  </a:extLst>
                </p:cNvPr>
                <p:cNvSpPr>
                  <a:spLocks noChangeArrowheads="1"/>
                </p:cNvSpPr>
                <p:nvPr/>
              </p:nvSpPr>
              <p:spPr bwMode="auto">
                <a:xfrm>
                  <a:off x="7906716" y="4486275"/>
                  <a:ext cx="37994" cy="61913"/>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9" name="Rectangle 458">
                  <a:extLst>
                    <a:ext uri="{FF2B5EF4-FFF2-40B4-BE49-F238E27FC236}">
                      <a16:creationId xmlns:a16="http://schemas.microsoft.com/office/drawing/2014/main" id="{AB648219-0D81-4A89-A539-33E3CD2EF93E}"/>
                    </a:ext>
                  </a:extLst>
                </p:cNvPr>
                <p:cNvSpPr>
                  <a:spLocks noChangeArrowheads="1"/>
                </p:cNvSpPr>
                <p:nvPr/>
              </p:nvSpPr>
              <p:spPr bwMode="auto">
                <a:xfrm>
                  <a:off x="7906716" y="4486275"/>
                  <a:ext cx="37994" cy="61913"/>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0" name="Rectangle 459">
                  <a:extLst>
                    <a:ext uri="{FF2B5EF4-FFF2-40B4-BE49-F238E27FC236}">
                      <a16:creationId xmlns:a16="http://schemas.microsoft.com/office/drawing/2014/main" id="{C3080CC5-BA00-49B6-B4BA-807BF056B5B4}"/>
                    </a:ext>
                  </a:extLst>
                </p:cNvPr>
                <p:cNvSpPr>
                  <a:spLocks noChangeArrowheads="1"/>
                </p:cNvSpPr>
                <p:nvPr/>
              </p:nvSpPr>
              <p:spPr bwMode="auto">
                <a:xfrm>
                  <a:off x="8014853" y="4557713"/>
                  <a:ext cx="37020" cy="603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1" name="Rectangle 460">
                  <a:extLst>
                    <a:ext uri="{FF2B5EF4-FFF2-40B4-BE49-F238E27FC236}">
                      <a16:creationId xmlns:a16="http://schemas.microsoft.com/office/drawing/2014/main" id="{53467D54-D4DF-464D-A2C6-805723D51D6F}"/>
                    </a:ext>
                  </a:extLst>
                </p:cNvPr>
                <p:cNvSpPr>
                  <a:spLocks noChangeArrowheads="1"/>
                </p:cNvSpPr>
                <p:nvPr/>
              </p:nvSpPr>
              <p:spPr bwMode="auto">
                <a:xfrm>
                  <a:off x="8014853" y="4557713"/>
                  <a:ext cx="37020" cy="60325"/>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2" name="Rectangle 461">
                  <a:extLst>
                    <a:ext uri="{FF2B5EF4-FFF2-40B4-BE49-F238E27FC236}">
                      <a16:creationId xmlns:a16="http://schemas.microsoft.com/office/drawing/2014/main" id="{46227E35-D127-47CB-8AFE-C732BCC521CC}"/>
                    </a:ext>
                  </a:extLst>
                </p:cNvPr>
                <p:cNvSpPr>
                  <a:spLocks noChangeArrowheads="1"/>
                </p:cNvSpPr>
                <p:nvPr/>
              </p:nvSpPr>
              <p:spPr bwMode="auto">
                <a:xfrm>
                  <a:off x="8066486" y="4486275"/>
                  <a:ext cx="37020" cy="61913"/>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3" name="Rectangle 462">
                  <a:extLst>
                    <a:ext uri="{FF2B5EF4-FFF2-40B4-BE49-F238E27FC236}">
                      <a16:creationId xmlns:a16="http://schemas.microsoft.com/office/drawing/2014/main" id="{38B4E085-CD6C-4781-855C-6F068FD6CA1A}"/>
                    </a:ext>
                  </a:extLst>
                </p:cNvPr>
                <p:cNvSpPr>
                  <a:spLocks noChangeArrowheads="1"/>
                </p:cNvSpPr>
                <p:nvPr/>
              </p:nvSpPr>
              <p:spPr bwMode="auto">
                <a:xfrm>
                  <a:off x="8066486" y="4486275"/>
                  <a:ext cx="37020" cy="61913"/>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4" name="Rectangle 463">
                  <a:extLst>
                    <a:ext uri="{FF2B5EF4-FFF2-40B4-BE49-F238E27FC236}">
                      <a16:creationId xmlns:a16="http://schemas.microsoft.com/office/drawing/2014/main" id="{208A1680-D10D-4CFB-80E4-03C14ADC6534}"/>
                    </a:ext>
                  </a:extLst>
                </p:cNvPr>
                <p:cNvSpPr>
                  <a:spLocks noChangeArrowheads="1"/>
                </p:cNvSpPr>
                <p:nvPr/>
              </p:nvSpPr>
              <p:spPr bwMode="auto">
                <a:xfrm>
                  <a:off x="8012904" y="4516438"/>
                  <a:ext cx="37994" cy="603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5" name="Rectangle 464">
                  <a:extLst>
                    <a:ext uri="{FF2B5EF4-FFF2-40B4-BE49-F238E27FC236}">
                      <a16:creationId xmlns:a16="http://schemas.microsoft.com/office/drawing/2014/main" id="{2483B5E9-23C0-42D3-8930-CFD28786C0D3}"/>
                    </a:ext>
                  </a:extLst>
                </p:cNvPr>
                <p:cNvSpPr>
                  <a:spLocks noChangeArrowheads="1"/>
                </p:cNvSpPr>
                <p:nvPr/>
              </p:nvSpPr>
              <p:spPr bwMode="auto">
                <a:xfrm>
                  <a:off x="8012904" y="4516438"/>
                  <a:ext cx="37994" cy="60325"/>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6" name="Rectangle 465">
                  <a:extLst>
                    <a:ext uri="{FF2B5EF4-FFF2-40B4-BE49-F238E27FC236}">
                      <a16:creationId xmlns:a16="http://schemas.microsoft.com/office/drawing/2014/main" id="{CCA067D7-A79A-4539-90FF-8CB6DD8AD72D}"/>
                    </a:ext>
                  </a:extLst>
                </p:cNvPr>
                <p:cNvSpPr>
                  <a:spLocks noChangeArrowheads="1"/>
                </p:cNvSpPr>
                <p:nvPr/>
              </p:nvSpPr>
              <p:spPr bwMode="auto">
                <a:xfrm>
                  <a:off x="7986601" y="4384675"/>
                  <a:ext cx="37020" cy="603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7" name="Rectangle 466">
                  <a:extLst>
                    <a:ext uri="{FF2B5EF4-FFF2-40B4-BE49-F238E27FC236}">
                      <a16:creationId xmlns:a16="http://schemas.microsoft.com/office/drawing/2014/main" id="{75D5F19D-1788-4F82-A0E9-C272B52D4E85}"/>
                    </a:ext>
                  </a:extLst>
                </p:cNvPr>
                <p:cNvSpPr>
                  <a:spLocks noChangeArrowheads="1"/>
                </p:cNvSpPr>
                <p:nvPr/>
              </p:nvSpPr>
              <p:spPr bwMode="auto">
                <a:xfrm>
                  <a:off x="7986601" y="4384675"/>
                  <a:ext cx="37020" cy="60325"/>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8" name="Rectangle 467">
                  <a:extLst>
                    <a:ext uri="{FF2B5EF4-FFF2-40B4-BE49-F238E27FC236}">
                      <a16:creationId xmlns:a16="http://schemas.microsoft.com/office/drawing/2014/main" id="{73E793B8-0DC6-4FFC-A56A-8265D74A5A4B}"/>
                    </a:ext>
                  </a:extLst>
                </p:cNvPr>
                <p:cNvSpPr>
                  <a:spLocks noChangeArrowheads="1"/>
                </p:cNvSpPr>
                <p:nvPr/>
              </p:nvSpPr>
              <p:spPr bwMode="auto">
                <a:xfrm>
                  <a:off x="7958349" y="4648200"/>
                  <a:ext cx="37994" cy="603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9" name="Rectangle 468">
                  <a:extLst>
                    <a:ext uri="{FF2B5EF4-FFF2-40B4-BE49-F238E27FC236}">
                      <a16:creationId xmlns:a16="http://schemas.microsoft.com/office/drawing/2014/main" id="{A461D7A9-B5B4-4146-ADA3-99FCD641D895}"/>
                    </a:ext>
                  </a:extLst>
                </p:cNvPr>
                <p:cNvSpPr>
                  <a:spLocks noChangeArrowheads="1"/>
                </p:cNvSpPr>
                <p:nvPr/>
              </p:nvSpPr>
              <p:spPr bwMode="auto">
                <a:xfrm>
                  <a:off x="7958349" y="4648200"/>
                  <a:ext cx="37994" cy="60325"/>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0" name="Rectangle 469">
                  <a:extLst>
                    <a:ext uri="{FF2B5EF4-FFF2-40B4-BE49-F238E27FC236}">
                      <a16:creationId xmlns:a16="http://schemas.microsoft.com/office/drawing/2014/main" id="{6501BC82-89E8-49BD-8519-56958E54CBC9}"/>
                    </a:ext>
                  </a:extLst>
                </p:cNvPr>
                <p:cNvSpPr>
                  <a:spLocks noChangeArrowheads="1"/>
                </p:cNvSpPr>
                <p:nvPr/>
              </p:nvSpPr>
              <p:spPr bwMode="auto">
                <a:xfrm>
                  <a:off x="7960297" y="4487863"/>
                  <a:ext cx="37020" cy="603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1" name="Rectangle 470">
                  <a:extLst>
                    <a:ext uri="{FF2B5EF4-FFF2-40B4-BE49-F238E27FC236}">
                      <a16:creationId xmlns:a16="http://schemas.microsoft.com/office/drawing/2014/main" id="{9DA7C97E-9AA3-44DC-8B2D-AB21FDF071EB}"/>
                    </a:ext>
                  </a:extLst>
                </p:cNvPr>
                <p:cNvSpPr>
                  <a:spLocks noChangeArrowheads="1"/>
                </p:cNvSpPr>
                <p:nvPr/>
              </p:nvSpPr>
              <p:spPr bwMode="auto">
                <a:xfrm>
                  <a:off x="7960297" y="4487863"/>
                  <a:ext cx="37020" cy="60325"/>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96" name="TextBox 195">
                <a:extLst>
                  <a:ext uri="{FF2B5EF4-FFF2-40B4-BE49-F238E27FC236}">
                    <a16:creationId xmlns:a16="http://schemas.microsoft.com/office/drawing/2014/main" id="{8656313F-A184-45DA-8E78-E64AC8414B30}"/>
                  </a:ext>
                </a:extLst>
              </p:cNvPr>
              <p:cNvSpPr txBox="1"/>
              <p:nvPr/>
            </p:nvSpPr>
            <p:spPr>
              <a:xfrm rot="16200000">
                <a:off x="6199146" y="4563864"/>
                <a:ext cx="614271" cy="230832"/>
              </a:xfrm>
              <a:prstGeom prst="rect">
                <a:avLst/>
              </a:prstGeom>
              <a:noFill/>
            </p:spPr>
            <p:txBody>
              <a:bodyPr wrap="none" rtlCol="0">
                <a:spAutoFit/>
              </a:bodyPr>
              <a:lstStyle/>
              <a:p>
                <a:r>
                  <a:rPr lang="en-US" sz="900" dirty="0">
                    <a:latin typeface="Arial" panose="020B0604020202020204" pitchFamily="34" charset="0"/>
                    <a:cs typeface="Arial" panose="020B0604020202020204" pitchFamily="34" charset="0"/>
                  </a:rPr>
                  <a:t>Lean (g)</a:t>
                </a:r>
              </a:p>
            </p:txBody>
          </p:sp>
        </p:grpSp>
        <p:sp>
          <p:nvSpPr>
            <p:cNvPr id="283" name="TextBox 282">
              <a:extLst>
                <a:ext uri="{FF2B5EF4-FFF2-40B4-BE49-F238E27FC236}">
                  <a16:creationId xmlns:a16="http://schemas.microsoft.com/office/drawing/2014/main" id="{9318694D-0FF1-4A1C-84BE-8A60113E36DE}"/>
                </a:ext>
              </a:extLst>
            </p:cNvPr>
            <p:cNvSpPr txBox="1"/>
            <p:nvPr/>
          </p:nvSpPr>
          <p:spPr>
            <a:xfrm>
              <a:off x="603842" y="2560173"/>
              <a:ext cx="1398140" cy="261610"/>
            </a:xfrm>
            <a:prstGeom prst="rect">
              <a:avLst/>
            </a:prstGeom>
            <a:noFill/>
          </p:spPr>
          <p:txBody>
            <a:bodyPr wrap="none" rtlCol="0">
              <a:spAutoFit/>
            </a:bodyPr>
            <a:lstStyle/>
            <a:p>
              <a:r>
                <a:rPr lang="en-US" sz="1100" b="1" dirty="0">
                  <a:latin typeface="Arial" panose="020B0604020202020204" pitchFamily="34" charset="0"/>
                  <a:cs typeface="Arial" panose="020B0604020202020204" pitchFamily="34" charset="0"/>
                </a:rPr>
                <a:t>Total Lean Weight</a:t>
              </a:r>
            </a:p>
          </p:txBody>
        </p:sp>
      </p:grpSp>
      <p:grpSp>
        <p:nvGrpSpPr>
          <p:cNvPr id="284" name="Group 283">
            <a:extLst>
              <a:ext uri="{FF2B5EF4-FFF2-40B4-BE49-F238E27FC236}">
                <a16:creationId xmlns:a16="http://schemas.microsoft.com/office/drawing/2014/main" id="{CAC0E29E-4C79-45A9-A50F-7DD59C9AF242}"/>
              </a:ext>
            </a:extLst>
          </p:cNvPr>
          <p:cNvGrpSpPr/>
          <p:nvPr/>
        </p:nvGrpSpPr>
        <p:grpSpPr>
          <a:xfrm>
            <a:off x="3874835" y="5006288"/>
            <a:ext cx="1052848" cy="330474"/>
            <a:chOff x="2286599" y="1181284"/>
            <a:chExt cx="1063543" cy="330474"/>
          </a:xfrm>
        </p:grpSpPr>
        <p:sp>
          <p:nvSpPr>
            <p:cNvPr id="285" name="Rectangle 106">
              <a:extLst>
                <a:ext uri="{FF2B5EF4-FFF2-40B4-BE49-F238E27FC236}">
                  <a16:creationId xmlns:a16="http://schemas.microsoft.com/office/drawing/2014/main" id="{1ECBDB5B-7170-4B93-ACD2-01F6D37EB791}"/>
                </a:ext>
              </a:extLst>
            </p:cNvPr>
            <p:cNvSpPr>
              <a:spLocks noChangeArrowheads="1"/>
            </p:cNvSpPr>
            <p:nvPr/>
          </p:nvSpPr>
          <p:spPr bwMode="auto">
            <a:xfrm>
              <a:off x="2401164" y="1181284"/>
              <a:ext cx="488002" cy="15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i="0" u="none" strike="noStrike" cap="none" normalizeH="0" baseline="0" dirty="0">
                  <a:ln>
                    <a:noFill/>
                  </a:ln>
                  <a:solidFill>
                    <a:srgbClr val="000000"/>
                  </a:solidFill>
                  <a:effectLst/>
                  <a:latin typeface="Arial" panose="020B0604020202020204" pitchFamily="34" charset="0"/>
                </a:rPr>
                <a:t>Normal</a:t>
              </a:r>
              <a:endParaRPr kumimoji="0" lang="en-US" altLang="en-US" sz="1100" i="0" u="none" strike="noStrike" cap="none" normalizeH="0" baseline="0" dirty="0">
                <a:ln>
                  <a:noFill/>
                </a:ln>
                <a:solidFill>
                  <a:schemeClr val="tx1"/>
                </a:solidFill>
                <a:effectLst/>
                <a:latin typeface="Arial" panose="020B0604020202020204" pitchFamily="34" charset="0"/>
              </a:endParaRPr>
            </a:p>
          </p:txBody>
        </p:sp>
        <p:sp>
          <p:nvSpPr>
            <p:cNvPr id="286" name="Freeform 107">
              <a:extLst>
                <a:ext uri="{FF2B5EF4-FFF2-40B4-BE49-F238E27FC236}">
                  <a16:creationId xmlns:a16="http://schemas.microsoft.com/office/drawing/2014/main" id="{F60EA7F5-F5CA-4B9B-9CF6-DF6C42B59651}"/>
                </a:ext>
              </a:extLst>
            </p:cNvPr>
            <p:cNvSpPr>
              <a:spLocks/>
            </p:cNvSpPr>
            <p:nvPr/>
          </p:nvSpPr>
          <p:spPr bwMode="auto">
            <a:xfrm>
              <a:off x="2286599" y="1246475"/>
              <a:ext cx="66366" cy="56713"/>
            </a:xfrm>
            <a:custGeom>
              <a:avLst/>
              <a:gdLst>
                <a:gd name="T0" fmla="*/ 76 w 76"/>
                <a:gd name="T1" fmla="*/ 38 h 77"/>
                <a:gd name="T2" fmla="*/ 76 w 76"/>
                <a:gd name="T3" fmla="*/ 46 h 77"/>
                <a:gd name="T4" fmla="*/ 73 w 76"/>
                <a:gd name="T5" fmla="*/ 53 h 77"/>
                <a:gd name="T6" fmla="*/ 70 w 76"/>
                <a:gd name="T7" fmla="*/ 59 h 77"/>
                <a:gd name="T8" fmla="*/ 65 w 76"/>
                <a:gd name="T9" fmla="*/ 65 h 77"/>
                <a:gd name="T10" fmla="*/ 59 w 76"/>
                <a:gd name="T11" fmla="*/ 70 h 77"/>
                <a:gd name="T12" fmla="*/ 52 w 76"/>
                <a:gd name="T13" fmla="*/ 73 h 77"/>
                <a:gd name="T14" fmla="*/ 46 w 76"/>
                <a:gd name="T15" fmla="*/ 77 h 77"/>
                <a:gd name="T16" fmla="*/ 38 w 76"/>
                <a:gd name="T17" fmla="*/ 77 h 77"/>
                <a:gd name="T18" fmla="*/ 30 w 76"/>
                <a:gd name="T19" fmla="*/ 77 h 77"/>
                <a:gd name="T20" fmla="*/ 24 w 76"/>
                <a:gd name="T21" fmla="*/ 73 h 77"/>
                <a:gd name="T22" fmla="*/ 17 w 76"/>
                <a:gd name="T23" fmla="*/ 70 h 77"/>
                <a:gd name="T24" fmla="*/ 11 w 76"/>
                <a:gd name="T25" fmla="*/ 65 h 77"/>
                <a:gd name="T26" fmla="*/ 6 w 76"/>
                <a:gd name="T27" fmla="*/ 59 h 77"/>
                <a:gd name="T28" fmla="*/ 3 w 76"/>
                <a:gd name="T29" fmla="*/ 53 h 77"/>
                <a:gd name="T30" fmla="*/ 1 w 76"/>
                <a:gd name="T31" fmla="*/ 46 h 77"/>
                <a:gd name="T32" fmla="*/ 0 w 76"/>
                <a:gd name="T33" fmla="*/ 42 h 77"/>
                <a:gd name="T34" fmla="*/ 0 w 76"/>
                <a:gd name="T35" fmla="*/ 38 h 77"/>
                <a:gd name="T36" fmla="*/ 0 w 76"/>
                <a:gd name="T37" fmla="*/ 35 h 77"/>
                <a:gd name="T38" fmla="*/ 1 w 76"/>
                <a:gd name="T39" fmla="*/ 31 h 77"/>
                <a:gd name="T40" fmla="*/ 3 w 76"/>
                <a:gd name="T41" fmla="*/ 24 h 77"/>
                <a:gd name="T42" fmla="*/ 6 w 76"/>
                <a:gd name="T43" fmla="*/ 18 h 77"/>
                <a:gd name="T44" fmla="*/ 11 w 76"/>
                <a:gd name="T45" fmla="*/ 11 h 77"/>
                <a:gd name="T46" fmla="*/ 17 w 76"/>
                <a:gd name="T47" fmla="*/ 7 h 77"/>
                <a:gd name="T48" fmla="*/ 24 w 76"/>
                <a:gd name="T49" fmla="*/ 3 h 77"/>
                <a:gd name="T50" fmla="*/ 30 w 76"/>
                <a:gd name="T51" fmla="*/ 2 h 77"/>
                <a:gd name="T52" fmla="*/ 35 w 76"/>
                <a:gd name="T53" fmla="*/ 0 h 77"/>
                <a:gd name="T54" fmla="*/ 38 w 76"/>
                <a:gd name="T55" fmla="*/ 0 h 77"/>
                <a:gd name="T56" fmla="*/ 41 w 76"/>
                <a:gd name="T57" fmla="*/ 0 h 77"/>
                <a:gd name="T58" fmla="*/ 46 w 76"/>
                <a:gd name="T59" fmla="*/ 2 h 77"/>
                <a:gd name="T60" fmla="*/ 52 w 76"/>
                <a:gd name="T61" fmla="*/ 3 h 77"/>
                <a:gd name="T62" fmla="*/ 59 w 76"/>
                <a:gd name="T63" fmla="*/ 7 h 77"/>
                <a:gd name="T64" fmla="*/ 65 w 76"/>
                <a:gd name="T65" fmla="*/ 11 h 77"/>
                <a:gd name="T66" fmla="*/ 70 w 76"/>
                <a:gd name="T67" fmla="*/ 18 h 77"/>
                <a:gd name="T68" fmla="*/ 73 w 76"/>
                <a:gd name="T69" fmla="*/ 24 h 77"/>
                <a:gd name="T70" fmla="*/ 76 w 76"/>
                <a:gd name="T71" fmla="*/ 31 h 77"/>
                <a:gd name="T72" fmla="*/ 76 w 76"/>
                <a:gd name="T73" fmla="*/ 3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6" h="77">
                  <a:moveTo>
                    <a:pt x="76" y="38"/>
                  </a:moveTo>
                  <a:lnTo>
                    <a:pt x="76" y="46"/>
                  </a:lnTo>
                  <a:lnTo>
                    <a:pt x="73" y="53"/>
                  </a:lnTo>
                  <a:lnTo>
                    <a:pt x="70" y="59"/>
                  </a:lnTo>
                  <a:lnTo>
                    <a:pt x="65" y="65"/>
                  </a:lnTo>
                  <a:lnTo>
                    <a:pt x="59" y="70"/>
                  </a:lnTo>
                  <a:lnTo>
                    <a:pt x="52" y="73"/>
                  </a:lnTo>
                  <a:lnTo>
                    <a:pt x="46" y="77"/>
                  </a:lnTo>
                  <a:lnTo>
                    <a:pt x="38" y="77"/>
                  </a:lnTo>
                  <a:lnTo>
                    <a:pt x="30" y="77"/>
                  </a:lnTo>
                  <a:lnTo>
                    <a:pt x="24" y="73"/>
                  </a:lnTo>
                  <a:lnTo>
                    <a:pt x="17" y="70"/>
                  </a:lnTo>
                  <a:lnTo>
                    <a:pt x="11" y="65"/>
                  </a:lnTo>
                  <a:lnTo>
                    <a:pt x="6" y="59"/>
                  </a:lnTo>
                  <a:lnTo>
                    <a:pt x="3" y="53"/>
                  </a:lnTo>
                  <a:lnTo>
                    <a:pt x="1" y="46"/>
                  </a:lnTo>
                  <a:lnTo>
                    <a:pt x="0" y="42"/>
                  </a:lnTo>
                  <a:lnTo>
                    <a:pt x="0" y="38"/>
                  </a:lnTo>
                  <a:lnTo>
                    <a:pt x="0" y="35"/>
                  </a:lnTo>
                  <a:lnTo>
                    <a:pt x="1" y="31"/>
                  </a:lnTo>
                  <a:lnTo>
                    <a:pt x="3" y="24"/>
                  </a:lnTo>
                  <a:lnTo>
                    <a:pt x="6" y="18"/>
                  </a:lnTo>
                  <a:lnTo>
                    <a:pt x="11" y="11"/>
                  </a:lnTo>
                  <a:lnTo>
                    <a:pt x="17" y="7"/>
                  </a:lnTo>
                  <a:lnTo>
                    <a:pt x="24" y="3"/>
                  </a:lnTo>
                  <a:lnTo>
                    <a:pt x="30" y="2"/>
                  </a:lnTo>
                  <a:lnTo>
                    <a:pt x="35" y="0"/>
                  </a:lnTo>
                  <a:lnTo>
                    <a:pt x="38" y="0"/>
                  </a:lnTo>
                  <a:lnTo>
                    <a:pt x="41" y="0"/>
                  </a:lnTo>
                  <a:lnTo>
                    <a:pt x="46" y="2"/>
                  </a:lnTo>
                  <a:lnTo>
                    <a:pt x="52" y="3"/>
                  </a:lnTo>
                  <a:lnTo>
                    <a:pt x="59" y="7"/>
                  </a:lnTo>
                  <a:lnTo>
                    <a:pt x="65" y="11"/>
                  </a:lnTo>
                  <a:lnTo>
                    <a:pt x="70" y="18"/>
                  </a:lnTo>
                  <a:lnTo>
                    <a:pt x="73" y="24"/>
                  </a:lnTo>
                  <a:lnTo>
                    <a:pt x="76" y="31"/>
                  </a:lnTo>
                  <a:lnTo>
                    <a:pt x="76" y="38"/>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00"/>
            </a:p>
          </p:txBody>
        </p:sp>
        <p:sp>
          <p:nvSpPr>
            <p:cNvPr id="287" name="Freeform 108">
              <a:extLst>
                <a:ext uri="{FF2B5EF4-FFF2-40B4-BE49-F238E27FC236}">
                  <a16:creationId xmlns:a16="http://schemas.microsoft.com/office/drawing/2014/main" id="{DE14DE24-83F1-4AF0-8E07-0EA692BA81D8}"/>
                </a:ext>
              </a:extLst>
            </p:cNvPr>
            <p:cNvSpPr>
              <a:spLocks/>
            </p:cNvSpPr>
            <p:nvPr/>
          </p:nvSpPr>
          <p:spPr bwMode="auto">
            <a:xfrm>
              <a:off x="2286599" y="1246475"/>
              <a:ext cx="66366" cy="56713"/>
            </a:xfrm>
            <a:custGeom>
              <a:avLst/>
              <a:gdLst>
                <a:gd name="T0" fmla="*/ 76 w 76"/>
                <a:gd name="T1" fmla="*/ 38 h 77"/>
                <a:gd name="T2" fmla="*/ 76 w 76"/>
                <a:gd name="T3" fmla="*/ 46 h 77"/>
                <a:gd name="T4" fmla="*/ 73 w 76"/>
                <a:gd name="T5" fmla="*/ 53 h 77"/>
                <a:gd name="T6" fmla="*/ 70 w 76"/>
                <a:gd name="T7" fmla="*/ 59 h 77"/>
                <a:gd name="T8" fmla="*/ 65 w 76"/>
                <a:gd name="T9" fmla="*/ 65 h 77"/>
                <a:gd name="T10" fmla="*/ 59 w 76"/>
                <a:gd name="T11" fmla="*/ 70 h 77"/>
                <a:gd name="T12" fmla="*/ 52 w 76"/>
                <a:gd name="T13" fmla="*/ 73 h 77"/>
                <a:gd name="T14" fmla="*/ 46 w 76"/>
                <a:gd name="T15" fmla="*/ 77 h 77"/>
                <a:gd name="T16" fmla="*/ 38 w 76"/>
                <a:gd name="T17" fmla="*/ 77 h 77"/>
                <a:gd name="T18" fmla="*/ 30 w 76"/>
                <a:gd name="T19" fmla="*/ 77 h 77"/>
                <a:gd name="T20" fmla="*/ 24 w 76"/>
                <a:gd name="T21" fmla="*/ 73 h 77"/>
                <a:gd name="T22" fmla="*/ 17 w 76"/>
                <a:gd name="T23" fmla="*/ 70 h 77"/>
                <a:gd name="T24" fmla="*/ 11 w 76"/>
                <a:gd name="T25" fmla="*/ 65 h 77"/>
                <a:gd name="T26" fmla="*/ 6 w 76"/>
                <a:gd name="T27" fmla="*/ 59 h 77"/>
                <a:gd name="T28" fmla="*/ 3 w 76"/>
                <a:gd name="T29" fmla="*/ 53 h 77"/>
                <a:gd name="T30" fmla="*/ 1 w 76"/>
                <a:gd name="T31" fmla="*/ 46 h 77"/>
                <a:gd name="T32" fmla="*/ 0 w 76"/>
                <a:gd name="T33" fmla="*/ 42 h 77"/>
                <a:gd name="T34" fmla="*/ 0 w 76"/>
                <a:gd name="T35" fmla="*/ 38 h 77"/>
                <a:gd name="T36" fmla="*/ 0 w 76"/>
                <a:gd name="T37" fmla="*/ 35 h 77"/>
                <a:gd name="T38" fmla="*/ 1 w 76"/>
                <a:gd name="T39" fmla="*/ 31 h 77"/>
                <a:gd name="T40" fmla="*/ 3 w 76"/>
                <a:gd name="T41" fmla="*/ 24 h 77"/>
                <a:gd name="T42" fmla="*/ 6 w 76"/>
                <a:gd name="T43" fmla="*/ 18 h 77"/>
                <a:gd name="T44" fmla="*/ 11 w 76"/>
                <a:gd name="T45" fmla="*/ 11 h 77"/>
                <a:gd name="T46" fmla="*/ 17 w 76"/>
                <a:gd name="T47" fmla="*/ 7 h 77"/>
                <a:gd name="T48" fmla="*/ 24 w 76"/>
                <a:gd name="T49" fmla="*/ 3 h 77"/>
                <a:gd name="T50" fmla="*/ 30 w 76"/>
                <a:gd name="T51" fmla="*/ 2 h 77"/>
                <a:gd name="T52" fmla="*/ 35 w 76"/>
                <a:gd name="T53" fmla="*/ 0 h 77"/>
                <a:gd name="T54" fmla="*/ 38 w 76"/>
                <a:gd name="T55" fmla="*/ 0 h 77"/>
                <a:gd name="T56" fmla="*/ 41 w 76"/>
                <a:gd name="T57" fmla="*/ 0 h 77"/>
                <a:gd name="T58" fmla="*/ 46 w 76"/>
                <a:gd name="T59" fmla="*/ 2 h 77"/>
                <a:gd name="T60" fmla="*/ 52 w 76"/>
                <a:gd name="T61" fmla="*/ 3 h 77"/>
                <a:gd name="T62" fmla="*/ 59 w 76"/>
                <a:gd name="T63" fmla="*/ 7 h 77"/>
                <a:gd name="T64" fmla="*/ 65 w 76"/>
                <a:gd name="T65" fmla="*/ 11 h 77"/>
                <a:gd name="T66" fmla="*/ 70 w 76"/>
                <a:gd name="T67" fmla="*/ 18 h 77"/>
                <a:gd name="T68" fmla="*/ 73 w 76"/>
                <a:gd name="T69" fmla="*/ 24 h 77"/>
                <a:gd name="T70" fmla="*/ 76 w 76"/>
                <a:gd name="T71" fmla="*/ 31 h 77"/>
                <a:gd name="T72" fmla="*/ 76 w 76"/>
                <a:gd name="T73" fmla="*/ 3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6" h="77">
                  <a:moveTo>
                    <a:pt x="76" y="38"/>
                  </a:moveTo>
                  <a:lnTo>
                    <a:pt x="76" y="46"/>
                  </a:lnTo>
                  <a:lnTo>
                    <a:pt x="73" y="53"/>
                  </a:lnTo>
                  <a:lnTo>
                    <a:pt x="70" y="59"/>
                  </a:lnTo>
                  <a:lnTo>
                    <a:pt x="65" y="65"/>
                  </a:lnTo>
                  <a:lnTo>
                    <a:pt x="59" y="70"/>
                  </a:lnTo>
                  <a:lnTo>
                    <a:pt x="52" y="73"/>
                  </a:lnTo>
                  <a:lnTo>
                    <a:pt x="46" y="77"/>
                  </a:lnTo>
                  <a:lnTo>
                    <a:pt x="38" y="77"/>
                  </a:lnTo>
                  <a:lnTo>
                    <a:pt x="30" y="77"/>
                  </a:lnTo>
                  <a:lnTo>
                    <a:pt x="24" y="73"/>
                  </a:lnTo>
                  <a:lnTo>
                    <a:pt x="17" y="70"/>
                  </a:lnTo>
                  <a:lnTo>
                    <a:pt x="11" y="65"/>
                  </a:lnTo>
                  <a:lnTo>
                    <a:pt x="6" y="59"/>
                  </a:lnTo>
                  <a:lnTo>
                    <a:pt x="3" y="53"/>
                  </a:lnTo>
                  <a:lnTo>
                    <a:pt x="1" y="46"/>
                  </a:lnTo>
                  <a:lnTo>
                    <a:pt x="0" y="42"/>
                  </a:lnTo>
                  <a:lnTo>
                    <a:pt x="0" y="38"/>
                  </a:lnTo>
                  <a:lnTo>
                    <a:pt x="0" y="35"/>
                  </a:lnTo>
                  <a:lnTo>
                    <a:pt x="1" y="31"/>
                  </a:lnTo>
                  <a:lnTo>
                    <a:pt x="3" y="24"/>
                  </a:lnTo>
                  <a:lnTo>
                    <a:pt x="6" y="18"/>
                  </a:lnTo>
                  <a:lnTo>
                    <a:pt x="11" y="11"/>
                  </a:lnTo>
                  <a:lnTo>
                    <a:pt x="17" y="7"/>
                  </a:lnTo>
                  <a:lnTo>
                    <a:pt x="24" y="3"/>
                  </a:lnTo>
                  <a:lnTo>
                    <a:pt x="30" y="2"/>
                  </a:lnTo>
                  <a:lnTo>
                    <a:pt x="35" y="0"/>
                  </a:lnTo>
                  <a:lnTo>
                    <a:pt x="38" y="0"/>
                  </a:lnTo>
                  <a:lnTo>
                    <a:pt x="41" y="0"/>
                  </a:lnTo>
                  <a:lnTo>
                    <a:pt x="46" y="2"/>
                  </a:lnTo>
                  <a:lnTo>
                    <a:pt x="52" y="3"/>
                  </a:lnTo>
                  <a:lnTo>
                    <a:pt x="59" y="7"/>
                  </a:lnTo>
                  <a:lnTo>
                    <a:pt x="65" y="11"/>
                  </a:lnTo>
                  <a:lnTo>
                    <a:pt x="70" y="18"/>
                  </a:lnTo>
                  <a:lnTo>
                    <a:pt x="73" y="24"/>
                  </a:lnTo>
                  <a:lnTo>
                    <a:pt x="76" y="31"/>
                  </a:lnTo>
                  <a:lnTo>
                    <a:pt x="76" y="38"/>
                  </a:lnTo>
                </a:path>
              </a:pathLst>
            </a:custGeom>
            <a:noFill/>
            <a:ln w="1588">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100"/>
            </a:p>
          </p:txBody>
        </p:sp>
        <p:sp>
          <p:nvSpPr>
            <p:cNvPr id="288" name="Rectangle 109">
              <a:extLst>
                <a:ext uri="{FF2B5EF4-FFF2-40B4-BE49-F238E27FC236}">
                  <a16:creationId xmlns:a16="http://schemas.microsoft.com/office/drawing/2014/main" id="{3BB6CDC3-17AC-409F-9922-26D07DE450DF}"/>
                </a:ext>
              </a:extLst>
            </p:cNvPr>
            <p:cNvSpPr>
              <a:spLocks noChangeArrowheads="1"/>
            </p:cNvSpPr>
            <p:nvPr/>
          </p:nvSpPr>
          <p:spPr bwMode="auto">
            <a:xfrm>
              <a:off x="2401164" y="1342481"/>
              <a:ext cx="948978"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i="0" u="none" strike="noStrike" cap="none" normalizeH="0" baseline="0" dirty="0">
                  <a:ln>
                    <a:noFill/>
                  </a:ln>
                  <a:solidFill>
                    <a:srgbClr val="000000"/>
                  </a:solidFill>
                  <a:effectLst/>
                  <a:latin typeface="Arial" panose="020B0604020202020204" pitchFamily="34" charset="0"/>
                </a:rPr>
                <a:t>Shiftwork-4wks</a:t>
              </a:r>
              <a:endParaRPr kumimoji="0" lang="en-US" altLang="en-US" sz="1100" i="0" u="none" strike="noStrike" cap="none" normalizeH="0" baseline="0" dirty="0">
                <a:ln>
                  <a:noFill/>
                </a:ln>
                <a:solidFill>
                  <a:schemeClr val="tx1"/>
                </a:solidFill>
                <a:effectLst/>
                <a:latin typeface="Arial" panose="020B0604020202020204" pitchFamily="34" charset="0"/>
              </a:endParaRPr>
            </a:p>
          </p:txBody>
        </p:sp>
        <p:sp>
          <p:nvSpPr>
            <p:cNvPr id="289" name="Rectangle 110">
              <a:extLst>
                <a:ext uri="{FF2B5EF4-FFF2-40B4-BE49-F238E27FC236}">
                  <a16:creationId xmlns:a16="http://schemas.microsoft.com/office/drawing/2014/main" id="{BFAB3016-9FEC-4ADC-B4E7-6285EEB19416}"/>
                </a:ext>
              </a:extLst>
            </p:cNvPr>
            <p:cNvSpPr>
              <a:spLocks noChangeArrowheads="1"/>
            </p:cNvSpPr>
            <p:nvPr/>
          </p:nvSpPr>
          <p:spPr bwMode="auto">
            <a:xfrm>
              <a:off x="2286599" y="1399711"/>
              <a:ext cx="66366" cy="56713"/>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100"/>
            </a:p>
          </p:txBody>
        </p:sp>
        <p:sp>
          <p:nvSpPr>
            <p:cNvPr id="290" name="Rectangle 111">
              <a:extLst>
                <a:ext uri="{FF2B5EF4-FFF2-40B4-BE49-F238E27FC236}">
                  <a16:creationId xmlns:a16="http://schemas.microsoft.com/office/drawing/2014/main" id="{0922E978-5599-413F-8EEE-C1CF87ADCF61}"/>
                </a:ext>
              </a:extLst>
            </p:cNvPr>
            <p:cNvSpPr>
              <a:spLocks noChangeArrowheads="1"/>
            </p:cNvSpPr>
            <p:nvPr/>
          </p:nvSpPr>
          <p:spPr bwMode="auto">
            <a:xfrm>
              <a:off x="2286599" y="1399711"/>
              <a:ext cx="66366" cy="56713"/>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100"/>
            </a:p>
          </p:txBody>
        </p:sp>
      </p:grpSp>
      <p:grpSp>
        <p:nvGrpSpPr>
          <p:cNvPr id="291" name="Group 290">
            <a:extLst>
              <a:ext uri="{FF2B5EF4-FFF2-40B4-BE49-F238E27FC236}">
                <a16:creationId xmlns:a16="http://schemas.microsoft.com/office/drawing/2014/main" id="{FB022E82-7D98-4308-ACF3-CE15426F35F1}"/>
              </a:ext>
            </a:extLst>
          </p:cNvPr>
          <p:cNvGrpSpPr/>
          <p:nvPr/>
        </p:nvGrpSpPr>
        <p:grpSpPr>
          <a:xfrm>
            <a:off x="3869244" y="988280"/>
            <a:ext cx="1673854" cy="1220747"/>
            <a:chOff x="4347232" y="635676"/>
            <a:chExt cx="1601038" cy="1295256"/>
          </a:xfrm>
        </p:grpSpPr>
        <p:grpSp>
          <p:nvGrpSpPr>
            <p:cNvPr id="292" name="Group 291">
              <a:extLst>
                <a:ext uri="{FF2B5EF4-FFF2-40B4-BE49-F238E27FC236}">
                  <a16:creationId xmlns:a16="http://schemas.microsoft.com/office/drawing/2014/main" id="{526DA3A4-52CA-4791-803D-8F42ACBEB4F7}"/>
                </a:ext>
              </a:extLst>
            </p:cNvPr>
            <p:cNvGrpSpPr/>
            <p:nvPr/>
          </p:nvGrpSpPr>
          <p:grpSpPr>
            <a:xfrm>
              <a:off x="4552950" y="635676"/>
              <a:ext cx="1395320" cy="1295256"/>
              <a:chOff x="4552950" y="635676"/>
              <a:chExt cx="1395320" cy="1295256"/>
            </a:xfrm>
          </p:grpSpPr>
          <p:grpSp>
            <p:nvGrpSpPr>
              <p:cNvPr id="294" name="Group 293">
                <a:extLst>
                  <a:ext uri="{FF2B5EF4-FFF2-40B4-BE49-F238E27FC236}">
                    <a16:creationId xmlns:a16="http://schemas.microsoft.com/office/drawing/2014/main" id="{E4804C42-6251-49E2-95CE-5DDAC06AECD2}"/>
                  </a:ext>
                </a:extLst>
              </p:cNvPr>
              <p:cNvGrpSpPr/>
              <p:nvPr/>
            </p:nvGrpSpPr>
            <p:grpSpPr>
              <a:xfrm>
                <a:off x="4552950" y="762646"/>
                <a:ext cx="96586" cy="1057288"/>
                <a:chOff x="4578350" y="785813"/>
                <a:chExt cx="122796" cy="1664574"/>
              </a:xfrm>
            </p:grpSpPr>
            <p:sp>
              <p:nvSpPr>
                <p:cNvPr id="378" name="Rectangle 132">
                  <a:extLst>
                    <a:ext uri="{FF2B5EF4-FFF2-40B4-BE49-F238E27FC236}">
                      <a16:creationId xmlns:a16="http://schemas.microsoft.com/office/drawing/2014/main" id="{B47045C3-775D-405B-B7DE-7A847F347231}"/>
                    </a:ext>
                  </a:extLst>
                </p:cNvPr>
                <p:cNvSpPr>
                  <a:spLocks noChangeArrowheads="1"/>
                </p:cNvSpPr>
                <p:nvPr/>
              </p:nvSpPr>
              <p:spPr bwMode="auto">
                <a:xfrm>
                  <a:off x="4643438" y="2327276"/>
                  <a:ext cx="577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i="0" u="none" strike="noStrike" cap="none" normalizeH="0" baseline="0">
                      <a:ln>
                        <a:noFill/>
                      </a:ln>
                      <a:solidFill>
                        <a:srgbClr val="000000"/>
                      </a:solidFill>
                      <a:effectLst/>
                      <a:latin typeface="Arial" panose="020B0604020202020204" pitchFamily="34" charset="0"/>
                    </a:rPr>
                    <a:t>8</a:t>
                  </a:r>
                  <a:endParaRPr kumimoji="0" lang="en-US" altLang="en-US" sz="800" i="0" u="none" strike="noStrike" cap="none" normalizeH="0" baseline="0">
                    <a:ln>
                      <a:noFill/>
                    </a:ln>
                    <a:solidFill>
                      <a:schemeClr val="tx1"/>
                    </a:solidFill>
                    <a:effectLst/>
                    <a:latin typeface="Arial" panose="020B0604020202020204" pitchFamily="34" charset="0"/>
                  </a:endParaRPr>
                </a:p>
              </p:txBody>
            </p:sp>
            <p:sp>
              <p:nvSpPr>
                <p:cNvPr id="379" name="Rectangle 133">
                  <a:extLst>
                    <a:ext uri="{FF2B5EF4-FFF2-40B4-BE49-F238E27FC236}">
                      <a16:creationId xmlns:a16="http://schemas.microsoft.com/office/drawing/2014/main" id="{147A4E09-05BC-4F4F-B488-1FE2479EFAA6}"/>
                    </a:ext>
                  </a:extLst>
                </p:cNvPr>
                <p:cNvSpPr>
                  <a:spLocks noChangeArrowheads="1"/>
                </p:cNvSpPr>
                <p:nvPr/>
              </p:nvSpPr>
              <p:spPr bwMode="auto">
                <a:xfrm>
                  <a:off x="4578350" y="1941513"/>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i="0" u="none" strike="noStrike" cap="none" normalizeH="0" baseline="0">
                      <a:ln>
                        <a:noFill/>
                      </a:ln>
                      <a:solidFill>
                        <a:srgbClr val="000000"/>
                      </a:solidFill>
                      <a:effectLst/>
                      <a:latin typeface="Arial" panose="020B0604020202020204" pitchFamily="34" charset="0"/>
                    </a:rPr>
                    <a:t>16</a:t>
                  </a:r>
                  <a:endParaRPr kumimoji="0" lang="en-US" altLang="en-US" sz="800" i="0" u="none" strike="noStrike" cap="none" normalizeH="0" baseline="0">
                    <a:ln>
                      <a:noFill/>
                    </a:ln>
                    <a:solidFill>
                      <a:schemeClr val="tx1"/>
                    </a:solidFill>
                    <a:effectLst/>
                    <a:latin typeface="Arial" panose="020B0604020202020204" pitchFamily="34" charset="0"/>
                  </a:endParaRPr>
                </a:p>
              </p:txBody>
            </p:sp>
            <p:sp>
              <p:nvSpPr>
                <p:cNvPr id="380" name="Rectangle 134">
                  <a:extLst>
                    <a:ext uri="{FF2B5EF4-FFF2-40B4-BE49-F238E27FC236}">
                      <a16:creationId xmlns:a16="http://schemas.microsoft.com/office/drawing/2014/main" id="{C5D71691-04DC-4696-8B9F-9F881EEB1A19}"/>
                    </a:ext>
                  </a:extLst>
                </p:cNvPr>
                <p:cNvSpPr>
                  <a:spLocks noChangeArrowheads="1"/>
                </p:cNvSpPr>
                <p:nvPr/>
              </p:nvSpPr>
              <p:spPr bwMode="auto">
                <a:xfrm>
                  <a:off x="4578350" y="1557338"/>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i="0" u="none" strike="noStrike" cap="none" normalizeH="0" baseline="0" dirty="0">
                      <a:ln>
                        <a:noFill/>
                      </a:ln>
                      <a:solidFill>
                        <a:srgbClr val="000000"/>
                      </a:solidFill>
                      <a:effectLst/>
                      <a:latin typeface="Arial" panose="020B0604020202020204" pitchFamily="34" charset="0"/>
                    </a:rPr>
                    <a:t>24</a:t>
                  </a:r>
                  <a:endParaRPr kumimoji="0" lang="en-US" altLang="en-US" sz="800" i="0" u="none" strike="noStrike" cap="none" normalizeH="0" baseline="0" dirty="0">
                    <a:ln>
                      <a:noFill/>
                    </a:ln>
                    <a:solidFill>
                      <a:schemeClr val="tx1"/>
                    </a:solidFill>
                    <a:effectLst/>
                    <a:latin typeface="Arial" panose="020B0604020202020204" pitchFamily="34" charset="0"/>
                  </a:endParaRPr>
                </a:p>
              </p:txBody>
            </p:sp>
            <p:sp>
              <p:nvSpPr>
                <p:cNvPr id="381" name="Rectangle 135">
                  <a:extLst>
                    <a:ext uri="{FF2B5EF4-FFF2-40B4-BE49-F238E27FC236}">
                      <a16:creationId xmlns:a16="http://schemas.microsoft.com/office/drawing/2014/main" id="{4C5A60B1-F7B1-4718-A828-F5367C211278}"/>
                    </a:ext>
                  </a:extLst>
                </p:cNvPr>
                <p:cNvSpPr>
                  <a:spLocks noChangeArrowheads="1"/>
                </p:cNvSpPr>
                <p:nvPr/>
              </p:nvSpPr>
              <p:spPr bwMode="auto">
                <a:xfrm>
                  <a:off x="4578350" y="1171576"/>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i="0" u="none" strike="noStrike" cap="none" normalizeH="0" baseline="0">
                      <a:ln>
                        <a:noFill/>
                      </a:ln>
                      <a:solidFill>
                        <a:srgbClr val="000000"/>
                      </a:solidFill>
                      <a:effectLst/>
                      <a:latin typeface="Arial" panose="020B0604020202020204" pitchFamily="34" charset="0"/>
                    </a:rPr>
                    <a:t>32</a:t>
                  </a:r>
                  <a:endParaRPr kumimoji="0" lang="en-US" altLang="en-US" sz="800" i="0" u="none" strike="noStrike" cap="none" normalizeH="0" baseline="0">
                    <a:ln>
                      <a:noFill/>
                    </a:ln>
                    <a:solidFill>
                      <a:schemeClr val="tx1"/>
                    </a:solidFill>
                    <a:effectLst/>
                    <a:latin typeface="Arial" panose="020B0604020202020204" pitchFamily="34" charset="0"/>
                  </a:endParaRPr>
                </a:p>
              </p:txBody>
            </p:sp>
            <p:sp>
              <p:nvSpPr>
                <p:cNvPr id="382" name="Rectangle 136">
                  <a:extLst>
                    <a:ext uri="{FF2B5EF4-FFF2-40B4-BE49-F238E27FC236}">
                      <a16:creationId xmlns:a16="http://schemas.microsoft.com/office/drawing/2014/main" id="{F26A8910-C2C6-4CA8-B789-3F27DEA0FB15}"/>
                    </a:ext>
                  </a:extLst>
                </p:cNvPr>
                <p:cNvSpPr>
                  <a:spLocks noChangeArrowheads="1"/>
                </p:cNvSpPr>
                <p:nvPr/>
              </p:nvSpPr>
              <p:spPr bwMode="auto">
                <a:xfrm>
                  <a:off x="4578350" y="785813"/>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i="0" u="none" strike="noStrike" cap="none" normalizeH="0" baseline="0">
                      <a:ln>
                        <a:noFill/>
                      </a:ln>
                      <a:solidFill>
                        <a:srgbClr val="000000"/>
                      </a:solidFill>
                      <a:effectLst/>
                      <a:latin typeface="Arial" panose="020B0604020202020204" pitchFamily="34" charset="0"/>
                    </a:rPr>
                    <a:t>40</a:t>
                  </a:r>
                  <a:endParaRPr kumimoji="0" lang="en-US" altLang="en-US" sz="800" i="0" u="none" strike="noStrike" cap="none" normalizeH="0" baseline="0">
                    <a:ln>
                      <a:noFill/>
                    </a:ln>
                    <a:solidFill>
                      <a:schemeClr val="tx1"/>
                    </a:solidFill>
                    <a:effectLst/>
                    <a:latin typeface="Arial" panose="020B0604020202020204" pitchFamily="34" charset="0"/>
                  </a:endParaRPr>
                </a:p>
              </p:txBody>
            </p:sp>
          </p:grpSp>
          <p:sp>
            <p:nvSpPr>
              <p:cNvPr id="295" name="Rectangle 115">
                <a:extLst>
                  <a:ext uri="{FF2B5EF4-FFF2-40B4-BE49-F238E27FC236}">
                    <a16:creationId xmlns:a16="http://schemas.microsoft.com/office/drawing/2014/main" id="{3284AA0C-548B-4008-955B-F9A54B2401F8}"/>
                  </a:ext>
                </a:extLst>
              </p:cNvPr>
              <p:cNvSpPr>
                <a:spLocks noChangeArrowheads="1"/>
              </p:cNvSpPr>
              <p:nvPr/>
            </p:nvSpPr>
            <p:spPr bwMode="auto">
              <a:xfrm>
                <a:off x="4812494" y="1395879"/>
                <a:ext cx="174085" cy="39123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6" name="Freeform 116">
                <a:extLst>
                  <a:ext uri="{FF2B5EF4-FFF2-40B4-BE49-F238E27FC236}">
                    <a16:creationId xmlns:a16="http://schemas.microsoft.com/office/drawing/2014/main" id="{CBCEE1E2-60E3-469B-BFA1-05D2A8FB75D3}"/>
                  </a:ext>
                </a:extLst>
              </p:cNvPr>
              <p:cNvSpPr>
                <a:spLocks/>
              </p:cNvSpPr>
              <p:nvPr/>
            </p:nvSpPr>
            <p:spPr bwMode="auto">
              <a:xfrm>
                <a:off x="4806579" y="1395879"/>
                <a:ext cx="185916" cy="390225"/>
              </a:xfrm>
              <a:custGeom>
                <a:avLst/>
                <a:gdLst>
                  <a:gd name="T0" fmla="*/ 15 w 440"/>
                  <a:gd name="T1" fmla="*/ 773 h 773"/>
                  <a:gd name="T2" fmla="*/ 15 w 440"/>
                  <a:gd name="T3" fmla="*/ 0 h 773"/>
                  <a:gd name="T4" fmla="*/ 0 w 440"/>
                  <a:gd name="T5" fmla="*/ 0 h 773"/>
                  <a:gd name="T6" fmla="*/ 440 w 440"/>
                  <a:gd name="T7" fmla="*/ 0 h 773"/>
                  <a:gd name="T8" fmla="*/ 426 w 440"/>
                  <a:gd name="T9" fmla="*/ 0 h 773"/>
                  <a:gd name="T10" fmla="*/ 426 w 440"/>
                  <a:gd name="T11" fmla="*/ 773 h 773"/>
                </a:gdLst>
                <a:ahLst/>
                <a:cxnLst>
                  <a:cxn ang="0">
                    <a:pos x="T0" y="T1"/>
                  </a:cxn>
                  <a:cxn ang="0">
                    <a:pos x="T2" y="T3"/>
                  </a:cxn>
                  <a:cxn ang="0">
                    <a:pos x="T4" y="T5"/>
                  </a:cxn>
                  <a:cxn ang="0">
                    <a:pos x="T6" y="T7"/>
                  </a:cxn>
                  <a:cxn ang="0">
                    <a:pos x="T8" y="T9"/>
                  </a:cxn>
                  <a:cxn ang="0">
                    <a:pos x="T10" y="T11"/>
                  </a:cxn>
                </a:cxnLst>
                <a:rect l="0" t="0" r="r" b="b"/>
                <a:pathLst>
                  <a:path w="440" h="773">
                    <a:moveTo>
                      <a:pt x="15" y="773"/>
                    </a:moveTo>
                    <a:lnTo>
                      <a:pt x="15" y="0"/>
                    </a:lnTo>
                    <a:lnTo>
                      <a:pt x="0" y="0"/>
                    </a:lnTo>
                    <a:lnTo>
                      <a:pt x="440" y="0"/>
                    </a:lnTo>
                    <a:lnTo>
                      <a:pt x="426" y="0"/>
                    </a:lnTo>
                    <a:lnTo>
                      <a:pt x="426" y="773"/>
                    </a:lnTo>
                  </a:path>
                </a:pathLst>
              </a:custGeom>
              <a:noFill/>
              <a:ln w="23813">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7" name="Freeform 117">
                <a:extLst>
                  <a:ext uri="{FF2B5EF4-FFF2-40B4-BE49-F238E27FC236}">
                    <a16:creationId xmlns:a16="http://schemas.microsoft.com/office/drawing/2014/main" id="{7160A9E4-08E4-4D15-B8A0-6EA46FFDE460}"/>
                  </a:ext>
                </a:extLst>
              </p:cNvPr>
              <p:cNvSpPr>
                <a:spLocks/>
              </p:cNvSpPr>
              <p:nvPr/>
            </p:nvSpPr>
            <p:spPr bwMode="auto">
              <a:xfrm>
                <a:off x="4853058" y="1255721"/>
                <a:ext cx="92958" cy="266200"/>
              </a:xfrm>
              <a:custGeom>
                <a:avLst/>
                <a:gdLst>
                  <a:gd name="T0" fmla="*/ 0 w 220"/>
                  <a:gd name="T1" fmla="*/ 0 h 527"/>
                  <a:gd name="T2" fmla="*/ 220 w 220"/>
                  <a:gd name="T3" fmla="*/ 0 h 527"/>
                  <a:gd name="T4" fmla="*/ 110 w 220"/>
                  <a:gd name="T5" fmla="*/ 0 h 527"/>
                  <a:gd name="T6" fmla="*/ 110 w 220"/>
                  <a:gd name="T7" fmla="*/ 527 h 527"/>
                  <a:gd name="T8" fmla="*/ 0 w 220"/>
                  <a:gd name="T9" fmla="*/ 527 h 527"/>
                  <a:gd name="T10" fmla="*/ 220 w 220"/>
                  <a:gd name="T11" fmla="*/ 527 h 527"/>
                </a:gdLst>
                <a:ahLst/>
                <a:cxnLst>
                  <a:cxn ang="0">
                    <a:pos x="T0" y="T1"/>
                  </a:cxn>
                  <a:cxn ang="0">
                    <a:pos x="T2" y="T3"/>
                  </a:cxn>
                  <a:cxn ang="0">
                    <a:pos x="T4" y="T5"/>
                  </a:cxn>
                  <a:cxn ang="0">
                    <a:pos x="T6" y="T7"/>
                  </a:cxn>
                  <a:cxn ang="0">
                    <a:pos x="T8" y="T9"/>
                  </a:cxn>
                  <a:cxn ang="0">
                    <a:pos x="T10" y="T11"/>
                  </a:cxn>
                </a:cxnLst>
                <a:rect l="0" t="0" r="r" b="b"/>
                <a:pathLst>
                  <a:path w="220" h="527">
                    <a:moveTo>
                      <a:pt x="0" y="0"/>
                    </a:moveTo>
                    <a:lnTo>
                      <a:pt x="220" y="0"/>
                    </a:lnTo>
                    <a:lnTo>
                      <a:pt x="110" y="0"/>
                    </a:lnTo>
                    <a:lnTo>
                      <a:pt x="110" y="527"/>
                    </a:lnTo>
                    <a:lnTo>
                      <a:pt x="0" y="527"/>
                    </a:lnTo>
                    <a:lnTo>
                      <a:pt x="220" y="527"/>
                    </a:lnTo>
                  </a:path>
                </a:pathLst>
              </a:custGeom>
              <a:noFill/>
              <a:ln w="15875">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8" name="Rectangle 118">
                <a:extLst>
                  <a:ext uri="{FF2B5EF4-FFF2-40B4-BE49-F238E27FC236}">
                    <a16:creationId xmlns:a16="http://schemas.microsoft.com/office/drawing/2014/main" id="{C462CD5A-93BB-4309-B753-63DB237D9D67}"/>
                  </a:ext>
                </a:extLst>
              </p:cNvPr>
              <p:cNvSpPr>
                <a:spLocks noChangeArrowheads="1"/>
              </p:cNvSpPr>
              <p:nvPr/>
            </p:nvSpPr>
            <p:spPr bwMode="auto">
              <a:xfrm>
                <a:off x="5446298" y="1242613"/>
                <a:ext cx="174085" cy="544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9" name="Freeform 119">
                <a:extLst>
                  <a:ext uri="{FF2B5EF4-FFF2-40B4-BE49-F238E27FC236}">
                    <a16:creationId xmlns:a16="http://schemas.microsoft.com/office/drawing/2014/main" id="{47FC2019-FB35-4238-8817-8B5E9BD0777F}"/>
                  </a:ext>
                </a:extLst>
              </p:cNvPr>
              <p:cNvSpPr>
                <a:spLocks/>
              </p:cNvSpPr>
              <p:nvPr/>
            </p:nvSpPr>
            <p:spPr bwMode="auto">
              <a:xfrm>
                <a:off x="5440382" y="1242613"/>
                <a:ext cx="185916" cy="543492"/>
              </a:xfrm>
              <a:custGeom>
                <a:avLst/>
                <a:gdLst>
                  <a:gd name="T0" fmla="*/ 15 w 441"/>
                  <a:gd name="T1" fmla="*/ 1077 h 1077"/>
                  <a:gd name="T2" fmla="*/ 15 w 441"/>
                  <a:gd name="T3" fmla="*/ 0 h 1077"/>
                  <a:gd name="T4" fmla="*/ 0 w 441"/>
                  <a:gd name="T5" fmla="*/ 0 h 1077"/>
                  <a:gd name="T6" fmla="*/ 441 w 441"/>
                  <a:gd name="T7" fmla="*/ 0 h 1077"/>
                  <a:gd name="T8" fmla="*/ 426 w 441"/>
                  <a:gd name="T9" fmla="*/ 0 h 1077"/>
                  <a:gd name="T10" fmla="*/ 426 w 441"/>
                  <a:gd name="T11" fmla="*/ 1077 h 1077"/>
                </a:gdLst>
                <a:ahLst/>
                <a:cxnLst>
                  <a:cxn ang="0">
                    <a:pos x="T0" y="T1"/>
                  </a:cxn>
                  <a:cxn ang="0">
                    <a:pos x="T2" y="T3"/>
                  </a:cxn>
                  <a:cxn ang="0">
                    <a:pos x="T4" y="T5"/>
                  </a:cxn>
                  <a:cxn ang="0">
                    <a:pos x="T6" y="T7"/>
                  </a:cxn>
                  <a:cxn ang="0">
                    <a:pos x="T8" y="T9"/>
                  </a:cxn>
                  <a:cxn ang="0">
                    <a:pos x="T10" y="T11"/>
                  </a:cxn>
                </a:cxnLst>
                <a:rect l="0" t="0" r="r" b="b"/>
                <a:pathLst>
                  <a:path w="441" h="1077">
                    <a:moveTo>
                      <a:pt x="15" y="1077"/>
                    </a:moveTo>
                    <a:lnTo>
                      <a:pt x="15" y="0"/>
                    </a:lnTo>
                    <a:lnTo>
                      <a:pt x="0" y="0"/>
                    </a:lnTo>
                    <a:lnTo>
                      <a:pt x="441" y="0"/>
                    </a:lnTo>
                    <a:lnTo>
                      <a:pt x="426" y="0"/>
                    </a:lnTo>
                    <a:lnTo>
                      <a:pt x="426" y="1077"/>
                    </a:lnTo>
                  </a:path>
                </a:pathLst>
              </a:custGeom>
              <a:noFill/>
              <a:ln w="23813">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0" name="Freeform 120">
                <a:extLst>
                  <a:ext uri="{FF2B5EF4-FFF2-40B4-BE49-F238E27FC236}">
                    <a16:creationId xmlns:a16="http://schemas.microsoft.com/office/drawing/2014/main" id="{DCF81188-E643-4457-89A1-D8D8E7ED3C57}"/>
                  </a:ext>
                </a:extLst>
              </p:cNvPr>
              <p:cNvSpPr>
                <a:spLocks/>
              </p:cNvSpPr>
              <p:nvPr/>
            </p:nvSpPr>
            <p:spPr bwMode="auto">
              <a:xfrm>
                <a:off x="5486861" y="1074221"/>
                <a:ext cx="92958" cy="323675"/>
              </a:xfrm>
              <a:custGeom>
                <a:avLst/>
                <a:gdLst>
                  <a:gd name="T0" fmla="*/ 0 w 221"/>
                  <a:gd name="T1" fmla="*/ 0 h 642"/>
                  <a:gd name="T2" fmla="*/ 221 w 221"/>
                  <a:gd name="T3" fmla="*/ 0 h 642"/>
                  <a:gd name="T4" fmla="*/ 111 w 221"/>
                  <a:gd name="T5" fmla="*/ 0 h 642"/>
                  <a:gd name="T6" fmla="*/ 111 w 221"/>
                  <a:gd name="T7" fmla="*/ 642 h 642"/>
                  <a:gd name="T8" fmla="*/ 0 w 221"/>
                  <a:gd name="T9" fmla="*/ 642 h 642"/>
                  <a:gd name="T10" fmla="*/ 221 w 221"/>
                  <a:gd name="T11" fmla="*/ 642 h 642"/>
                </a:gdLst>
                <a:ahLst/>
                <a:cxnLst>
                  <a:cxn ang="0">
                    <a:pos x="T0" y="T1"/>
                  </a:cxn>
                  <a:cxn ang="0">
                    <a:pos x="T2" y="T3"/>
                  </a:cxn>
                  <a:cxn ang="0">
                    <a:pos x="T4" y="T5"/>
                  </a:cxn>
                  <a:cxn ang="0">
                    <a:pos x="T6" y="T7"/>
                  </a:cxn>
                  <a:cxn ang="0">
                    <a:pos x="T8" y="T9"/>
                  </a:cxn>
                  <a:cxn ang="0">
                    <a:pos x="T10" y="T11"/>
                  </a:cxn>
                </a:cxnLst>
                <a:rect l="0" t="0" r="r" b="b"/>
                <a:pathLst>
                  <a:path w="221" h="642">
                    <a:moveTo>
                      <a:pt x="0" y="0"/>
                    </a:moveTo>
                    <a:lnTo>
                      <a:pt x="221" y="0"/>
                    </a:lnTo>
                    <a:lnTo>
                      <a:pt x="111" y="0"/>
                    </a:lnTo>
                    <a:lnTo>
                      <a:pt x="111" y="642"/>
                    </a:lnTo>
                    <a:lnTo>
                      <a:pt x="0" y="642"/>
                    </a:lnTo>
                    <a:lnTo>
                      <a:pt x="221" y="642"/>
                    </a:lnTo>
                  </a:path>
                </a:pathLst>
              </a:custGeom>
              <a:noFill/>
              <a:ln w="15875">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1" name="Rectangle 121">
                <a:extLst>
                  <a:ext uri="{FF2B5EF4-FFF2-40B4-BE49-F238E27FC236}">
                    <a16:creationId xmlns:a16="http://schemas.microsoft.com/office/drawing/2014/main" id="{A234E838-87A7-4D44-AAFE-155CAE82CF17}"/>
                  </a:ext>
                </a:extLst>
              </p:cNvPr>
              <p:cNvSpPr>
                <a:spLocks noChangeArrowheads="1"/>
              </p:cNvSpPr>
              <p:nvPr/>
            </p:nvSpPr>
            <p:spPr bwMode="auto">
              <a:xfrm>
                <a:off x="5036438" y="1418063"/>
                <a:ext cx="174085" cy="3680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2" name="Freeform 122">
                <a:extLst>
                  <a:ext uri="{FF2B5EF4-FFF2-40B4-BE49-F238E27FC236}">
                    <a16:creationId xmlns:a16="http://schemas.microsoft.com/office/drawing/2014/main" id="{E95B295D-7C0B-4BFB-B012-6AC9772E466E}"/>
                  </a:ext>
                </a:extLst>
              </p:cNvPr>
              <p:cNvSpPr>
                <a:spLocks/>
              </p:cNvSpPr>
              <p:nvPr/>
            </p:nvSpPr>
            <p:spPr bwMode="auto">
              <a:xfrm>
                <a:off x="5030523" y="1418063"/>
                <a:ext cx="185916" cy="368042"/>
              </a:xfrm>
              <a:custGeom>
                <a:avLst/>
                <a:gdLst>
                  <a:gd name="T0" fmla="*/ 15 w 440"/>
                  <a:gd name="T1" fmla="*/ 730 h 730"/>
                  <a:gd name="T2" fmla="*/ 15 w 440"/>
                  <a:gd name="T3" fmla="*/ 0 h 730"/>
                  <a:gd name="T4" fmla="*/ 0 w 440"/>
                  <a:gd name="T5" fmla="*/ 0 h 730"/>
                  <a:gd name="T6" fmla="*/ 440 w 440"/>
                  <a:gd name="T7" fmla="*/ 0 h 730"/>
                  <a:gd name="T8" fmla="*/ 426 w 440"/>
                  <a:gd name="T9" fmla="*/ 0 h 730"/>
                  <a:gd name="T10" fmla="*/ 426 w 440"/>
                  <a:gd name="T11" fmla="*/ 730 h 730"/>
                </a:gdLst>
                <a:ahLst/>
                <a:cxnLst>
                  <a:cxn ang="0">
                    <a:pos x="T0" y="T1"/>
                  </a:cxn>
                  <a:cxn ang="0">
                    <a:pos x="T2" y="T3"/>
                  </a:cxn>
                  <a:cxn ang="0">
                    <a:pos x="T4" y="T5"/>
                  </a:cxn>
                  <a:cxn ang="0">
                    <a:pos x="T6" y="T7"/>
                  </a:cxn>
                  <a:cxn ang="0">
                    <a:pos x="T8" y="T9"/>
                  </a:cxn>
                  <a:cxn ang="0">
                    <a:pos x="T10" y="T11"/>
                  </a:cxn>
                </a:cxnLst>
                <a:rect l="0" t="0" r="r" b="b"/>
                <a:pathLst>
                  <a:path w="440" h="730">
                    <a:moveTo>
                      <a:pt x="15" y="730"/>
                    </a:moveTo>
                    <a:lnTo>
                      <a:pt x="15" y="0"/>
                    </a:lnTo>
                    <a:lnTo>
                      <a:pt x="0" y="0"/>
                    </a:lnTo>
                    <a:lnTo>
                      <a:pt x="440" y="0"/>
                    </a:lnTo>
                    <a:lnTo>
                      <a:pt x="426" y="0"/>
                    </a:lnTo>
                    <a:lnTo>
                      <a:pt x="426" y="730"/>
                    </a:lnTo>
                  </a:path>
                </a:pathLst>
              </a:custGeom>
              <a:noFill/>
              <a:ln w="23813">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3" name="Freeform 123">
                <a:extLst>
                  <a:ext uri="{FF2B5EF4-FFF2-40B4-BE49-F238E27FC236}">
                    <a16:creationId xmlns:a16="http://schemas.microsoft.com/office/drawing/2014/main" id="{6AAF2E62-0236-4F0D-B014-127E768A784A}"/>
                  </a:ext>
                </a:extLst>
              </p:cNvPr>
              <p:cNvSpPr>
                <a:spLocks/>
              </p:cNvSpPr>
              <p:nvPr/>
            </p:nvSpPr>
            <p:spPr bwMode="auto">
              <a:xfrm>
                <a:off x="5077001" y="1337396"/>
                <a:ext cx="92958" cy="147217"/>
              </a:xfrm>
              <a:custGeom>
                <a:avLst/>
                <a:gdLst>
                  <a:gd name="T0" fmla="*/ 0 w 220"/>
                  <a:gd name="T1" fmla="*/ 0 h 292"/>
                  <a:gd name="T2" fmla="*/ 220 w 220"/>
                  <a:gd name="T3" fmla="*/ 0 h 292"/>
                  <a:gd name="T4" fmla="*/ 110 w 220"/>
                  <a:gd name="T5" fmla="*/ 0 h 292"/>
                  <a:gd name="T6" fmla="*/ 110 w 220"/>
                  <a:gd name="T7" fmla="*/ 292 h 292"/>
                  <a:gd name="T8" fmla="*/ 0 w 220"/>
                  <a:gd name="T9" fmla="*/ 292 h 292"/>
                  <a:gd name="T10" fmla="*/ 220 w 220"/>
                  <a:gd name="T11" fmla="*/ 292 h 292"/>
                </a:gdLst>
                <a:ahLst/>
                <a:cxnLst>
                  <a:cxn ang="0">
                    <a:pos x="T0" y="T1"/>
                  </a:cxn>
                  <a:cxn ang="0">
                    <a:pos x="T2" y="T3"/>
                  </a:cxn>
                  <a:cxn ang="0">
                    <a:pos x="T4" y="T5"/>
                  </a:cxn>
                  <a:cxn ang="0">
                    <a:pos x="T6" y="T7"/>
                  </a:cxn>
                  <a:cxn ang="0">
                    <a:pos x="T8" y="T9"/>
                  </a:cxn>
                  <a:cxn ang="0">
                    <a:pos x="T10" y="T11"/>
                  </a:cxn>
                </a:cxnLst>
                <a:rect l="0" t="0" r="r" b="b"/>
                <a:pathLst>
                  <a:path w="220" h="292">
                    <a:moveTo>
                      <a:pt x="0" y="0"/>
                    </a:moveTo>
                    <a:lnTo>
                      <a:pt x="220" y="0"/>
                    </a:lnTo>
                    <a:lnTo>
                      <a:pt x="110" y="0"/>
                    </a:lnTo>
                    <a:lnTo>
                      <a:pt x="110" y="292"/>
                    </a:lnTo>
                    <a:lnTo>
                      <a:pt x="0" y="292"/>
                    </a:lnTo>
                    <a:lnTo>
                      <a:pt x="220" y="292"/>
                    </a:lnTo>
                  </a:path>
                </a:pathLst>
              </a:custGeom>
              <a:noFill/>
              <a:ln w="158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4" name="Rectangle 124">
                <a:extLst>
                  <a:ext uri="{FF2B5EF4-FFF2-40B4-BE49-F238E27FC236}">
                    <a16:creationId xmlns:a16="http://schemas.microsoft.com/office/drawing/2014/main" id="{9C7B2967-7FA3-4FCD-909E-01001D1BA552}"/>
                  </a:ext>
                </a:extLst>
              </p:cNvPr>
              <p:cNvSpPr>
                <a:spLocks noChangeArrowheads="1"/>
              </p:cNvSpPr>
              <p:nvPr/>
            </p:nvSpPr>
            <p:spPr bwMode="auto">
              <a:xfrm>
                <a:off x="5670241" y="1147829"/>
                <a:ext cx="173240" cy="6382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5" name="Freeform 125">
                <a:extLst>
                  <a:ext uri="{FF2B5EF4-FFF2-40B4-BE49-F238E27FC236}">
                    <a16:creationId xmlns:a16="http://schemas.microsoft.com/office/drawing/2014/main" id="{52C4DB58-1B46-4660-905C-09591DCEA655}"/>
                  </a:ext>
                </a:extLst>
              </p:cNvPr>
              <p:cNvSpPr>
                <a:spLocks/>
              </p:cNvSpPr>
              <p:nvPr/>
            </p:nvSpPr>
            <p:spPr bwMode="auto">
              <a:xfrm>
                <a:off x="5663481" y="1147829"/>
                <a:ext cx="185916" cy="638275"/>
              </a:xfrm>
              <a:custGeom>
                <a:avLst/>
                <a:gdLst>
                  <a:gd name="T0" fmla="*/ 14 w 440"/>
                  <a:gd name="T1" fmla="*/ 1267 h 1267"/>
                  <a:gd name="T2" fmla="*/ 14 w 440"/>
                  <a:gd name="T3" fmla="*/ 0 h 1267"/>
                  <a:gd name="T4" fmla="*/ 0 w 440"/>
                  <a:gd name="T5" fmla="*/ 0 h 1267"/>
                  <a:gd name="T6" fmla="*/ 440 w 440"/>
                  <a:gd name="T7" fmla="*/ 0 h 1267"/>
                  <a:gd name="T8" fmla="*/ 425 w 440"/>
                  <a:gd name="T9" fmla="*/ 0 h 1267"/>
                  <a:gd name="T10" fmla="*/ 425 w 440"/>
                  <a:gd name="T11" fmla="*/ 1267 h 1267"/>
                </a:gdLst>
                <a:ahLst/>
                <a:cxnLst>
                  <a:cxn ang="0">
                    <a:pos x="T0" y="T1"/>
                  </a:cxn>
                  <a:cxn ang="0">
                    <a:pos x="T2" y="T3"/>
                  </a:cxn>
                  <a:cxn ang="0">
                    <a:pos x="T4" y="T5"/>
                  </a:cxn>
                  <a:cxn ang="0">
                    <a:pos x="T6" y="T7"/>
                  </a:cxn>
                  <a:cxn ang="0">
                    <a:pos x="T8" y="T9"/>
                  </a:cxn>
                  <a:cxn ang="0">
                    <a:pos x="T10" y="T11"/>
                  </a:cxn>
                </a:cxnLst>
                <a:rect l="0" t="0" r="r" b="b"/>
                <a:pathLst>
                  <a:path w="440" h="1267">
                    <a:moveTo>
                      <a:pt x="14" y="1267"/>
                    </a:moveTo>
                    <a:lnTo>
                      <a:pt x="14" y="0"/>
                    </a:lnTo>
                    <a:lnTo>
                      <a:pt x="0" y="0"/>
                    </a:lnTo>
                    <a:lnTo>
                      <a:pt x="440" y="0"/>
                    </a:lnTo>
                    <a:lnTo>
                      <a:pt x="425" y="0"/>
                    </a:lnTo>
                    <a:lnTo>
                      <a:pt x="425" y="1267"/>
                    </a:lnTo>
                  </a:path>
                </a:pathLst>
              </a:custGeom>
              <a:noFill/>
              <a:ln w="23813">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6" name="Freeform 126">
                <a:extLst>
                  <a:ext uri="{FF2B5EF4-FFF2-40B4-BE49-F238E27FC236}">
                    <a16:creationId xmlns:a16="http://schemas.microsoft.com/office/drawing/2014/main" id="{E70819C8-394C-4A56-84BF-3692AA7A35D6}"/>
                  </a:ext>
                </a:extLst>
              </p:cNvPr>
              <p:cNvSpPr>
                <a:spLocks/>
              </p:cNvSpPr>
              <p:nvPr/>
            </p:nvSpPr>
            <p:spPr bwMode="auto">
              <a:xfrm>
                <a:off x="5709960" y="1059096"/>
                <a:ext cx="92958" cy="162342"/>
              </a:xfrm>
              <a:custGeom>
                <a:avLst/>
                <a:gdLst>
                  <a:gd name="T0" fmla="*/ 0 w 220"/>
                  <a:gd name="T1" fmla="*/ 0 h 320"/>
                  <a:gd name="T2" fmla="*/ 220 w 220"/>
                  <a:gd name="T3" fmla="*/ 0 h 320"/>
                  <a:gd name="T4" fmla="*/ 110 w 220"/>
                  <a:gd name="T5" fmla="*/ 0 h 320"/>
                  <a:gd name="T6" fmla="*/ 110 w 220"/>
                  <a:gd name="T7" fmla="*/ 320 h 320"/>
                  <a:gd name="T8" fmla="*/ 0 w 220"/>
                  <a:gd name="T9" fmla="*/ 320 h 320"/>
                  <a:gd name="T10" fmla="*/ 220 w 220"/>
                  <a:gd name="T11" fmla="*/ 320 h 320"/>
                </a:gdLst>
                <a:ahLst/>
                <a:cxnLst>
                  <a:cxn ang="0">
                    <a:pos x="T0" y="T1"/>
                  </a:cxn>
                  <a:cxn ang="0">
                    <a:pos x="T2" y="T3"/>
                  </a:cxn>
                  <a:cxn ang="0">
                    <a:pos x="T4" y="T5"/>
                  </a:cxn>
                  <a:cxn ang="0">
                    <a:pos x="T6" y="T7"/>
                  </a:cxn>
                  <a:cxn ang="0">
                    <a:pos x="T8" y="T9"/>
                  </a:cxn>
                  <a:cxn ang="0">
                    <a:pos x="T10" y="T11"/>
                  </a:cxn>
                </a:cxnLst>
                <a:rect l="0" t="0" r="r" b="b"/>
                <a:pathLst>
                  <a:path w="220" h="320">
                    <a:moveTo>
                      <a:pt x="0" y="0"/>
                    </a:moveTo>
                    <a:lnTo>
                      <a:pt x="220" y="0"/>
                    </a:lnTo>
                    <a:lnTo>
                      <a:pt x="110" y="0"/>
                    </a:lnTo>
                    <a:lnTo>
                      <a:pt x="110" y="320"/>
                    </a:lnTo>
                    <a:lnTo>
                      <a:pt x="0" y="320"/>
                    </a:lnTo>
                    <a:lnTo>
                      <a:pt x="220" y="320"/>
                    </a:lnTo>
                  </a:path>
                </a:pathLst>
              </a:custGeom>
              <a:noFill/>
              <a:ln w="158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7" name="Rectangle 127">
                <a:extLst>
                  <a:ext uri="{FF2B5EF4-FFF2-40B4-BE49-F238E27FC236}">
                    <a16:creationId xmlns:a16="http://schemas.microsoft.com/office/drawing/2014/main" id="{ECB11BEA-87E2-4679-B10D-EDE8E3CA8FB0}"/>
                  </a:ext>
                </a:extLst>
              </p:cNvPr>
              <p:cNvSpPr>
                <a:spLocks noChangeArrowheads="1"/>
              </p:cNvSpPr>
              <p:nvPr/>
            </p:nvSpPr>
            <p:spPr bwMode="auto">
              <a:xfrm>
                <a:off x="4810592" y="1823412"/>
                <a:ext cx="188585" cy="107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i="0" u="none" strike="noStrike" cap="none" normalizeH="0" baseline="0" dirty="0">
                    <a:ln>
                      <a:noFill/>
                    </a:ln>
                    <a:solidFill>
                      <a:srgbClr val="000000"/>
                    </a:solidFill>
                    <a:effectLst/>
                    <a:latin typeface="Arial" panose="020B0604020202020204" pitchFamily="34" charset="0"/>
                  </a:rPr>
                  <a:t>Basal</a:t>
                </a:r>
                <a:endParaRPr kumimoji="0" lang="en-US" altLang="en-US" sz="1100" i="0" u="none" strike="noStrike" cap="none" normalizeH="0" baseline="0" dirty="0">
                  <a:ln>
                    <a:noFill/>
                  </a:ln>
                  <a:solidFill>
                    <a:schemeClr val="tx1"/>
                  </a:solidFill>
                  <a:effectLst/>
                  <a:latin typeface="Arial" panose="020B0604020202020204" pitchFamily="34" charset="0"/>
                </a:endParaRPr>
              </a:p>
            </p:txBody>
          </p:sp>
          <p:sp>
            <p:nvSpPr>
              <p:cNvPr id="308" name="Rectangle 128">
                <a:extLst>
                  <a:ext uri="{FF2B5EF4-FFF2-40B4-BE49-F238E27FC236}">
                    <a16:creationId xmlns:a16="http://schemas.microsoft.com/office/drawing/2014/main" id="{721D6FFA-C7DC-4822-BF8F-0FFA5492E753}"/>
                  </a:ext>
                </a:extLst>
              </p:cNvPr>
              <p:cNvSpPr>
                <a:spLocks noChangeArrowheads="1"/>
              </p:cNvSpPr>
              <p:nvPr/>
            </p:nvSpPr>
            <p:spPr bwMode="auto">
              <a:xfrm>
                <a:off x="5403832" y="1823412"/>
                <a:ext cx="275624" cy="107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i="0" u="none" strike="noStrike" cap="none" normalizeH="0" baseline="0" dirty="0">
                    <a:ln>
                      <a:noFill/>
                    </a:ln>
                    <a:solidFill>
                      <a:srgbClr val="000000"/>
                    </a:solidFill>
                    <a:effectLst/>
                    <a:latin typeface="Arial" panose="020B0604020202020204" pitchFamily="34" charset="0"/>
                  </a:rPr>
                  <a:t>4 weeks</a:t>
                </a:r>
                <a:endParaRPr kumimoji="0" lang="en-US" altLang="en-US" sz="1100" i="0" u="none" strike="noStrike" cap="none" normalizeH="0" baseline="0" dirty="0">
                  <a:ln>
                    <a:noFill/>
                  </a:ln>
                  <a:solidFill>
                    <a:schemeClr val="tx1"/>
                  </a:solidFill>
                  <a:effectLst/>
                  <a:latin typeface="Arial" panose="020B0604020202020204" pitchFamily="34" charset="0"/>
                </a:endParaRPr>
              </a:p>
            </p:txBody>
          </p:sp>
          <p:sp>
            <p:nvSpPr>
              <p:cNvPr id="309" name="Line 129">
                <a:extLst>
                  <a:ext uri="{FF2B5EF4-FFF2-40B4-BE49-F238E27FC236}">
                    <a16:creationId xmlns:a16="http://schemas.microsoft.com/office/drawing/2014/main" id="{088F5377-D283-457A-A9B4-0A7AB2CE5706}"/>
                  </a:ext>
                </a:extLst>
              </p:cNvPr>
              <p:cNvSpPr>
                <a:spLocks noChangeShapeType="1"/>
              </p:cNvSpPr>
              <p:nvPr/>
            </p:nvSpPr>
            <p:spPr bwMode="auto">
              <a:xfrm>
                <a:off x="4709396" y="1786104"/>
                <a:ext cx="1238874" cy="0"/>
              </a:xfrm>
              <a:prstGeom prst="line">
                <a:avLst/>
              </a:prstGeom>
              <a:noFill/>
              <a:ln w="158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0" name="Line 130">
                <a:extLst>
                  <a:ext uri="{FF2B5EF4-FFF2-40B4-BE49-F238E27FC236}">
                    <a16:creationId xmlns:a16="http://schemas.microsoft.com/office/drawing/2014/main" id="{069E0327-320C-4D29-8AAC-5136EB05D340}"/>
                  </a:ext>
                </a:extLst>
              </p:cNvPr>
              <p:cNvSpPr>
                <a:spLocks noChangeShapeType="1"/>
              </p:cNvSpPr>
              <p:nvPr/>
            </p:nvSpPr>
            <p:spPr bwMode="auto">
              <a:xfrm flipV="1">
                <a:off x="5011086" y="1786104"/>
                <a:ext cx="0" cy="27225"/>
              </a:xfrm>
              <a:prstGeom prst="line">
                <a:avLst/>
              </a:prstGeom>
              <a:noFill/>
              <a:ln w="158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1" name="Line 131">
                <a:extLst>
                  <a:ext uri="{FF2B5EF4-FFF2-40B4-BE49-F238E27FC236}">
                    <a16:creationId xmlns:a16="http://schemas.microsoft.com/office/drawing/2014/main" id="{B7CC9AFA-3A86-4D25-9B0B-F79D258700CB}"/>
                  </a:ext>
                </a:extLst>
              </p:cNvPr>
              <p:cNvSpPr>
                <a:spLocks noChangeShapeType="1"/>
              </p:cNvSpPr>
              <p:nvPr/>
            </p:nvSpPr>
            <p:spPr bwMode="auto">
              <a:xfrm flipV="1">
                <a:off x="5644889" y="1786104"/>
                <a:ext cx="0" cy="27225"/>
              </a:xfrm>
              <a:prstGeom prst="line">
                <a:avLst/>
              </a:prstGeom>
              <a:noFill/>
              <a:ln w="158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312" name="Group 311">
                <a:extLst>
                  <a:ext uri="{FF2B5EF4-FFF2-40B4-BE49-F238E27FC236}">
                    <a16:creationId xmlns:a16="http://schemas.microsoft.com/office/drawing/2014/main" id="{757516F6-DA7C-4024-A34C-CFC34049D67D}"/>
                  </a:ext>
                </a:extLst>
              </p:cNvPr>
              <p:cNvGrpSpPr/>
              <p:nvPr/>
            </p:nvGrpSpPr>
            <p:grpSpPr>
              <a:xfrm>
                <a:off x="4694466" y="802980"/>
                <a:ext cx="23662" cy="988166"/>
                <a:chOff x="4724400" y="849313"/>
                <a:chExt cx="44450" cy="1555750"/>
              </a:xfrm>
            </p:grpSpPr>
            <p:sp>
              <p:nvSpPr>
                <p:cNvPr id="372" name="Line 137">
                  <a:extLst>
                    <a:ext uri="{FF2B5EF4-FFF2-40B4-BE49-F238E27FC236}">
                      <a16:creationId xmlns:a16="http://schemas.microsoft.com/office/drawing/2014/main" id="{9313BE86-0D54-4102-B37F-271048232480}"/>
                    </a:ext>
                  </a:extLst>
                </p:cNvPr>
                <p:cNvSpPr>
                  <a:spLocks noChangeShapeType="1"/>
                </p:cNvSpPr>
                <p:nvPr/>
              </p:nvSpPr>
              <p:spPr bwMode="auto">
                <a:xfrm flipV="1">
                  <a:off x="4768850" y="849313"/>
                  <a:ext cx="0" cy="1555750"/>
                </a:xfrm>
                <a:prstGeom prst="line">
                  <a:avLst/>
                </a:prstGeom>
                <a:noFill/>
                <a:ln w="158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3" name="Line 138">
                  <a:extLst>
                    <a:ext uri="{FF2B5EF4-FFF2-40B4-BE49-F238E27FC236}">
                      <a16:creationId xmlns:a16="http://schemas.microsoft.com/office/drawing/2014/main" id="{3E3AB878-C122-4A52-AAD2-26ADF9A59686}"/>
                    </a:ext>
                  </a:extLst>
                </p:cNvPr>
                <p:cNvSpPr>
                  <a:spLocks noChangeShapeType="1"/>
                </p:cNvSpPr>
                <p:nvPr/>
              </p:nvSpPr>
              <p:spPr bwMode="auto">
                <a:xfrm flipH="1">
                  <a:off x="4724400" y="2397126"/>
                  <a:ext cx="44450" cy="0"/>
                </a:xfrm>
                <a:prstGeom prst="line">
                  <a:avLst/>
                </a:prstGeom>
                <a:noFill/>
                <a:ln w="158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4" name="Line 139">
                  <a:extLst>
                    <a:ext uri="{FF2B5EF4-FFF2-40B4-BE49-F238E27FC236}">
                      <a16:creationId xmlns:a16="http://schemas.microsoft.com/office/drawing/2014/main" id="{DF2BA2D8-706F-4FA2-A3C9-00CBD101B73B}"/>
                    </a:ext>
                  </a:extLst>
                </p:cNvPr>
                <p:cNvSpPr>
                  <a:spLocks noChangeShapeType="1"/>
                </p:cNvSpPr>
                <p:nvPr/>
              </p:nvSpPr>
              <p:spPr bwMode="auto">
                <a:xfrm flipH="1">
                  <a:off x="4724400" y="2011363"/>
                  <a:ext cx="44450" cy="0"/>
                </a:xfrm>
                <a:prstGeom prst="line">
                  <a:avLst/>
                </a:prstGeom>
                <a:noFill/>
                <a:ln w="158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5" name="Line 140">
                  <a:extLst>
                    <a:ext uri="{FF2B5EF4-FFF2-40B4-BE49-F238E27FC236}">
                      <a16:creationId xmlns:a16="http://schemas.microsoft.com/office/drawing/2014/main" id="{4AEB36E5-9C72-4FD2-B118-FC657FFFF158}"/>
                    </a:ext>
                  </a:extLst>
                </p:cNvPr>
                <p:cNvSpPr>
                  <a:spLocks noChangeShapeType="1"/>
                </p:cNvSpPr>
                <p:nvPr/>
              </p:nvSpPr>
              <p:spPr bwMode="auto">
                <a:xfrm flipH="1">
                  <a:off x="4724400" y="1627188"/>
                  <a:ext cx="44450" cy="0"/>
                </a:xfrm>
                <a:prstGeom prst="line">
                  <a:avLst/>
                </a:prstGeom>
                <a:noFill/>
                <a:ln w="158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6" name="Line 141">
                  <a:extLst>
                    <a:ext uri="{FF2B5EF4-FFF2-40B4-BE49-F238E27FC236}">
                      <a16:creationId xmlns:a16="http://schemas.microsoft.com/office/drawing/2014/main" id="{0D9713B6-7D43-4C95-A0C6-45604613CE5E}"/>
                    </a:ext>
                  </a:extLst>
                </p:cNvPr>
                <p:cNvSpPr>
                  <a:spLocks noChangeShapeType="1"/>
                </p:cNvSpPr>
                <p:nvPr/>
              </p:nvSpPr>
              <p:spPr bwMode="auto">
                <a:xfrm flipH="1">
                  <a:off x="4724400" y="1241426"/>
                  <a:ext cx="44450" cy="0"/>
                </a:xfrm>
                <a:prstGeom prst="line">
                  <a:avLst/>
                </a:prstGeom>
                <a:noFill/>
                <a:ln w="158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7" name="Line 142">
                  <a:extLst>
                    <a:ext uri="{FF2B5EF4-FFF2-40B4-BE49-F238E27FC236}">
                      <a16:creationId xmlns:a16="http://schemas.microsoft.com/office/drawing/2014/main" id="{15CF57D2-5103-4402-BA8A-AF2ED2EDB0A6}"/>
                    </a:ext>
                  </a:extLst>
                </p:cNvPr>
                <p:cNvSpPr>
                  <a:spLocks noChangeShapeType="1"/>
                </p:cNvSpPr>
                <p:nvPr/>
              </p:nvSpPr>
              <p:spPr bwMode="auto">
                <a:xfrm flipH="1">
                  <a:off x="4724400" y="855663"/>
                  <a:ext cx="44450" cy="0"/>
                </a:xfrm>
                <a:prstGeom prst="line">
                  <a:avLst/>
                </a:prstGeom>
                <a:noFill/>
                <a:ln w="158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313" name="Line 143">
                <a:extLst>
                  <a:ext uri="{FF2B5EF4-FFF2-40B4-BE49-F238E27FC236}">
                    <a16:creationId xmlns:a16="http://schemas.microsoft.com/office/drawing/2014/main" id="{A20865E4-E76F-4BEB-B95C-21290DCF0D61}"/>
                  </a:ext>
                </a:extLst>
              </p:cNvPr>
              <p:cNvSpPr>
                <a:spLocks noChangeShapeType="1"/>
              </p:cNvSpPr>
              <p:nvPr/>
            </p:nvSpPr>
            <p:spPr bwMode="auto">
              <a:xfrm>
                <a:off x="4899536" y="1255721"/>
                <a:ext cx="0" cy="133100"/>
              </a:xfrm>
              <a:prstGeom prst="line">
                <a:avLst/>
              </a:prstGeom>
              <a:noFill/>
              <a:ln w="15875">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4" name="Line 144">
                <a:extLst>
                  <a:ext uri="{FF2B5EF4-FFF2-40B4-BE49-F238E27FC236}">
                    <a16:creationId xmlns:a16="http://schemas.microsoft.com/office/drawing/2014/main" id="{9D425260-2392-401F-9972-6CF2399319DE}"/>
                  </a:ext>
                </a:extLst>
              </p:cNvPr>
              <p:cNvSpPr>
                <a:spLocks noChangeShapeType="1"/>
              </p:cNvSpPr>
              <p:nvPr/>
            </p:nvSpPr>
            <p:spPr bwMode="auto">
              <a:xfrm>
                <a:off x="4853058" y="1255721"/>
                <a:ext cx="92958" cy="0"/>
              </a:xfrm>
              <a:prstGeom prst="line">
                <a:avLst/>
              </a:prstGeom>
              <a:noFill/>
              <a:ln w="15875">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5" name="Line 145">
                <a:extLst>
                  <a:ext uri="{FF2B5EF4-FFF2-40B4-BE49-F238E27FC236}">
                    <a16:creationId xmlns:a16="http://schemas.microsoft.com/office/drawing/2014/main" id="{016049F3-9ADE-4098-BC39-59B60F049B51}"/>
                  </a:ext>
                </a:extLst>
              </p:cNvPr>
              <p:cNvSpPr>
                <a:spLocks noChangeShapeType="1"/>
              </p:cNvSpPr>
              <p:nvPr/>
            </p:nvSpPr>
            <p:spPr bwMode="auto">
              <a:xfrm>
                <a:off x="4899536" y="1388821"/>
                <a:ext cx="0" cy="133100"/>
              </a:xfrm>
              <a:prstGeom prst="line">
                <a:avLst/>
              </a:prstGeom>
              <a:noFill/>
              <a:ln w="15875">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6" name="Line 146">
                <a:extLst>
                  <a:ext uri="{FF2B5EF4-FFF2-40B4-BE49-F238E27FC236}">
                    <a16:creationId xmlns:a16="http://schemas.microsoft.com/office/drawing/2014/main" id="{6EE2BABF-DDCD-437B-B2F2-B659B40A1C13}"/>
                  </a:ext>
                </a:extLst>
              </p:cNvPr>
              <p:cNvSpPr>
                <a:spLocks noChangeShapeType="1"/>
              </p:cNvSpPr>
              <p:nvPr/>
            </p:nvSpPr>
            <p:spPr bwMode="auto">
              <a:xfrm>
                <a:off x="4853058" y="1521921"/>
                <a:ext cx="92958" cy="0"/>
              </a:xfrm>
              <a:prstGeom prst="line">
                <a:avLst/>
              </a:prstGeom>
              <a:noFill/>
              <a:ln w="15875">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7" name="Freeform 147">
                <a:extLst>
                  <a:ext uri="{FF2B5EF4-FFF2-40B4-BE49-F238E27FC236}">
                    <a16:creationId xmlns:a16="http://schemas.microsoft.com/office/drawing/2014/main" id="{BF926F10-4E93-46A6-8CB2-138D899A6D0B}"/>
                  </a:ext>
                </a:extLst>
              </p:cNvPr>
              <p:cNvSpPr>
                <a:spLocks/>
              </p:cNvSpPr>
              <p:nvPr/>
            </p:nvSpPr>
            <p:spPr bwMode="auto">
              <a:xfrm>
                <a:off x="4882635" y="1124638"/>
                <a:ext cx="32958" cy="39325"/>
              </a:xfrm>
              <a:custGeom>
                <a:avLst/>
                <a:gdLst>
                  <a:gd name="T0" fmla="*/ 78 w 78"/>
                  <a:gd name="T1" fmla="*/ 39 h 78"/>
                  <a:gd name="T2" fmla="*/ 78 w 78"/>
                  <a:gd name="T3" fmla="*/ 47 h 78"/>
                  <a:gd name="T4" fmla="*/ 75 w 78"/>
                  <a:gd name="T5" fmla="*/ 54 h 78"/>
                  <a:gd name="T6" fmla="*/ 72 w 78"/>
                  <a:gd name="T7" fmla="*/ 60 h 78"/>
                  <a:gd name="T8" fmla="*/ 67 w 78"/>
                  <a:gd name="T9" fmla="*/ 66 h 78"/>
                  <a:gd name="T10" fmla="*/ 60 w 78"/>
                  <a:gd name="T11" fmla="*/ 71 h 78"/>
                  <a:gd name="T12" fmla="*/ 54 w 78"/>
                  <a:gd name="T13" fmla="*/ 75 h 78"/>
                  <a:gd name="T14" fmla="*/ 47 w 78"/>
                  <a:gd name="T15" fmla="*/ 78 h 78"/>
                  <a:gd name="T16" fmla="*/ 39 w 78"/>
                  <a:gd name="T17" fmla="*/ 78 h 78"/>
                  <a:gd name="T18" fmla="*/ 31 w 78"/>
                  <a:gd name="T19" fmla="*/ 78 h 78"/>
                  <a:gd name="T20" fmla="*/ 25 w 78"/>
                  <a:gd name="T21" fmla="*/ 75 h 78"/>
                  <a:gd name="T22" fmla="*/ 18 w 78"/>
                  <a:gd name="T23" fmla="*/ 71 h 78"/>
                  <a:gd name="T24" fmla="*/ 12 w 78"/>
                  <a:gd name="T25" fmla="*/ 66 h 78"/>
                  <a:gd name="T26" fmla="*/ 7 w 78"/>
                  <a:gd name="T27" fmla="*/ 60 h 78"/>
                  <a:gd name="T28" fmla="*/ 4 w 78"/>
                  <a:gd name="T29" fmla="*/ 54 h 78"/>
                  <a:gd name="T30" fmla="*/ 2 w 78"/>
                  <a:gd name="T31" fmla="*/ 47 h 78"/>
                  <a:gd name="T32" fmla="*/ 0 w 78"/>
                  <a:gd name="T33" fmla="*/ 42 h 78"/>
                  <a:gd name="T34" fmla="*/ 0 w 78"/>
                  <a:gd name="T35" fmla="*/ 39 h 78"/>
                  <a:gd name="T36" fmla="*/ 0 w 78"/>
                  <a:gd name="T37" fmla="*/ 36 h 78"/>
                  <a:gd name="T38" fmla="*/ 2 w 78"/>
                  <a:gd name="T39" fmla="*/ 31 h 78"/>
                  <a:gd name="T40" fmla="*/ 4 w 78"/>
                  <a:gd name="T41" fmla="*/ 24 h 78"/>
                  <a:gd name="T42" fmla="*/ 7 w 78"/>
                  <a:gd name="T43" fmla="*/ 18 h 78"/>
                  <a:gd name="T44" fmla="*/ 12 w 78"/>
                  <a:gd name="T45" fmla="*/ 11 h 78"/>
                  <a:gd name="T46" fmla="*/ 18 w 78"/>
                  <a:gd name="T47" fmla="*/ 7 h 78"/>
                  <a:gd name="T48" fmla="*/ 25 w 78"/>
                  <a:gd name="T49" fmla="*/ 3 h 78"/>
                  <a:gd name="T50" fmla="*/ 31 w 78"/>
                  <a:gd name="T51" fmla="*/ 2 h 78"/>
                  <a:gd name="T52" fmla="*/ 36 w 78"/>
                  <a:gd name="T53" fmla="*/ 0 h 78"/>
                  <a:gd name="T54" fmla="*/ 39 w 78"/>
                  <a:gd name="T55" fmla="*/ 0 h 78"/>
                  <a:gd name="T56" fmla="*/ 43 w 78"/>
                  <a:gd name="T57" fmla="*/ 0 h 78"/>
                  <a:gd name="T58" fmla="*/ 47 w 78"/>
                  <a:gd name="T59" fmla="*/ 2 h 78"/>
                  <a:gd name="T60" fmla="*/ 54 w 78"/>
                  <a:gd name="T61" fmla="*/ 3 h 78"/>
                  <a:gd name="T62" fmla="*/ 60 w 78"/>
                  <a:gd name="T63" fmla="*/ 7 h 78"/>
                  <a:gd name="T64" fmla="*/ 67 w 78"/>
                  <a:gd name="T65" fmla="*/ 11 h 78"/>
                  <a:gd name="T66" fmla="*/ 72 w 78"/>
                  <a:gd name="T67" fmla="*/ 18 h 78"/>
                  <a:gd name="T68" fmla="*/ 75 w 78"/>
                  <a:gd name="T69" fmla="*/ 24 h 78"/>
                  <a:gd name="T70" fmla="*/ 78 w 78"/>
                  <a:gd name="T71" fmla="*/ 31 h 78"/>
                  <a:gd name="T72" fmla="*/ 78 w 78"/>
                  <a:gd name="T73"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8" h="78">
                    <a:moveTo>
                      <a:pt x="78" y="39"/>
                    </a:moveTo>
                    <a:lnTo>
                      <a:pt x="78" y="47"/>
                    </a:lnTo>
                    <a:lnTo>
                      <a:pt x="75" y="54"/>
                    </a:lnTo>
                    <a:lnTo>
                      <a:pt x="72" y="60"/>
                    </a:lnTo>
                    <a:lnTo>
                      <a:pt x="67" y="66"/>
                    </a:lnTo>
                    <a:lnTo>
                      <a:pt x="60" y="71"/>
                    </a:lnTo>
                    <a:lnTo>
                      <a:pt x="54" y="75"/>
                    </a:lnTo>
                    <a:lnTo>
                      <a:pt x="47" y="78"/>
                    </a:lnTo>
                    <a:lnTo>
                      <a:pt x="39" y="78"/>
                    </a:lnTo>
                    <a:lnTo>
                      <a:pt x="31" y="78"/>
                    </a:lnTo>
                    <a:lnTo>
                      <a:pt x="25" y="75"/>
                    </a:lnTo>
                    <a:lnTo>
                      <a:pt x="18" y="71"/>
                    </a:lnTo>
                    <a:lnTo>
                      <a:pt x="12" y="66"/>
                    </a:lnTo>
                    <a:lnTo>
                      <a:pt x="7" y="60"/>
                    </a:lnTo>
                    <a:lnTo>
                      <a:pt x="4" y="54"/>
                    </a:lnTo>
                    <a:lnTo>
                      <a:pt x="2" y="47"/>
                    </a:lnTo>
                    <a:lnTo>
                      <a:pt x="0" y="42"/>
                    </a:lnTo>
                    <a:lnTo>
                      <a:pt x="0" y="39"/>
                    </a:lnTo>
                    <a:lnTo>
                      <a:pt x="0" y="36"/>
                    </a:lnTo>
                    <a:lnTo>
                      <a:pt x="2" y="31"/>
                    </a:lnTo>
                    <a:lnTo>
                      <a:pt x="4" y="24"/>
                    </a:lnTo>
                    <a:lnTo>
                      <a:pt x="7" y="18"/>
                    </a:lnTo>
                    <a:lnTo>
                      <a:pt x="12" y="11"/>
                    </a:lnTo>
                    <a:lnTo>
                      <a:pt x="18" y="7"/>
                    </a:lnTo>
                    <a:lnTo>
                      <a:pt x="25" y="3"/>
                    </a:lnTo>
                    <a:lnTo>
                      <a:pt x="31" y="2"/>
                    </a:lnTo>
                    <a:lnTo>
                      <a:pt x="36" y="0"/>
                    </a:lnTo>
                    <a:lnTo>
                      <a:pt x="39" y="0"/>
                    </a:lnTo>
                    <a:lnTo>
                      <a:pt x="43" y="0"/>
                    </a:lnTo>
                    <a:lnTo>
                      <a:pt x="47" y="2"/>
                    </a:lnTo>
                    <a:lnTo>
                      <a:pt x="54" y="3"/>
                    </a:lnTo>
                    <a:lnTo>
                      <a:pt x="60" y="7"/>
                    </a:lnTo>
                    <a:lnTo>
                      <a:pt x="67" y="11"/>
                    </a:lnTo>
                    <a:lnTo>
                      <a:pt x="72" y="18"/>
                    </a:lnTo>
                    <a:lnTo>
                      <a:pt x="75" y="24"/>
                    </a:lnTo>
                    <a:lnTo>
                      <a:pt x="78" y="31"/>
                    </a:lnTo>
                    <a:lnTo>
                      <a:pt x="78" y="39"/>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8" name="Freeform 148">
                <a:extLst>
                  <a:ext uri="{FF2B5EF4-FFF2-40B4-BE49-F238E27FC236}">
                    <a16:creationId xmlns:a16="http://schemas.microsoft.com/office/drawing/2014/main" id="{6B61C340-15F7-4272-844E-BABC684429FC}"/>
                  </a:ext>
                </a:extLst>
              </p:cNvPr>
              <p:cNvSpPr>
                <a:spLocks/>
              </p:cNvSpPr>
              <p:nvPr/>
            </p:nvSpPr>
            <p:spPr bwMode="auto">
              <a:xfrm>
                <a:off x="4882635" y="1124638"/>
                <a:ext cx="32958" cy="39325"/>
              </a:xfrm>
              <a:custGeom>
                <a:avLst/>
                <a:gdLst>
                  <a:gd name="T0" fmla="*/ 78 w 78"/>
                  <a:gd name="T1" fmla="*/ 39 h 78"/>
                  <a:gd name="T2" fmla="*/ 78 w 78"/>
                  <a:gd name="T3" fmla="*/ 47 h 78"/>
                  <a:gd name="T4" fmla="*/ 75 w 78"/>
                  <a:gd name="T5" fmla="*/ 54 h 78"/>
                  <a:gd name="T6" fmla="*/ 72 w 78"/>
                  <a:gd name="T7" fmla="*/ 60 h 78"/>
                  <a:gd name="T8" fmla="*/ 67 w 78"/>
                  <a:gd name="T9" fmla="*/ 66 h 78"/>
                  <a:gd name="T10" fmla="*/ 60 w 78"/>
                  <a:gd name="T11" fmla="*/ 71 h 78"/>
                  <a:gd name="T12" fmla="*/ 54 w 78"/>
                  <a:gd name="T13" fmla="*/ 75 h 78"/>
                  <a:gd name="T14" fmla="*/ 47 w 78"/>
                  <a:gd name="T15" fmla="*/ 78 h 78"/>
                  <a:gd name="T16" fmla="*/ 39 w 78"/>
                  <a:gd name="T17" fmla="*/ 78 h 78"/>
                  <a:gd name="T18" fmla="*/ 31 w 78"/>
                  <a:gd name="T19" fmla="*/ 78 h 78"/>
                  <a:gd name="T20" fmla="*/ 25 w 78"/>
                  <a:gd name="T21" fmla="*/ 75 h 78"/>
                  <a:gd name="T22" fmla="*/ 18 w 78"/>
                  <a:gd name="T23" fmla="*/ 71 h 78"/>
                  <a:gd name="T24" fmla="*/ 12 w 78"/>
                  <a:gd name="T25" fmla="*/ 66 h 78"/>
                  <a:gd name="T26" fmla="*/ 7 w 78"/>
                  <a:gd name="T27" fmla="*/ 60 h 78"/>
                  <a:gd name="T28" fmla="*/ 4 w 78"/>
                  <a:gd name="T29" fmla="*/ 54 h 78"/>
                  <a:gd name="T30" fmla="*/ 2 w 78"/>
                  <a:gd name="T31" fmla="*/ 47 h 78"/>
                  <a:gd name="T32" fmla="*/ 0 w 78"/>
                  <a:gd name="T33" fmla="*/ 42 h 78"/>
                  <a:gd name="T34" fmla="*/ 0 w 78"/>
                  <a:gd name="T35" fmla="*/ 39 h 78"/>
                  <a:gd name="T36" fmla="*/ 0 w 78"/>
                  <a:gd name="T37" fmla="*/ 36 h 78"/>
                  <a:gd name="T38" fmla="*/ 2 w 78"/>
                  <a:gd name="T39" fmla="*/ 31 h 78"/>
                  <a:gd name="T40" fmla="*/ 4 w 78"/>
                  <a:gd name="T41" fmla="*/ 24 h 78"/>
                  <a:gd name="T42" fmla="*/ 7 w 78"/>
                  <a:gd name="T43" fmla="*/ 18 h 78"/>
                  <a:gd name="T44" fmla="*/ 12 w 78"/>
                  <a:gd name="T45" fmla="*/ 11 h 78"/>
                  <a:gd name="T46" fmla="*/ 18 w 78"/>
                  <a:gd name="T47" fmla="*/ 7 h 78"/>
                  <a:gd name="T48" fmla="*/ 25 w 78"/>
                  <a:gd name="T49" fmla="*/ 3 h 78"/>
                  <a:gd name="T50" fmla="*/ 31 w 78"/>
                  <a:gd name="T51" fmla="*/ 2 h 78"/>
                  <a:gd name="T52" fmla="*/ 36 w 78"/>
                  <a:gd name="T53" fmla="*/ 0 h 78"/>
                  <a:gd name="T54" fmla="*/ 39 w 78"/>
                  <a:gd name="T55" fmla="*/ 0 h 78"/>
                  <a:gd name="T56" fmla="*/ 43 w 78"/>
                  <a:gd name="T57" fmla="*/ 0 h 78"/>
                  <a:gd name="T58" fmla="*/ 47 w 78"/>
                  <a:gd name="T59" fmla="*/ 2 h 78"/>
                  <a:gd name="T60" fmla="*/ 54 w 78"/>
                  <a:gd name="T61" fmla="*/ 3 h 78"/>
                  <a:gd name="T62" fmla="*/ 60 w 78"/>
                  <a:gd name="T63" fmla="*/ 7 h 78"/>
                  <a:gd name="T64" fmla="*/ 67 w 78"/>
                  <a:gd name="T65" fmla="*/ 11 h 78"/>
                  <a:gd name="T66" fmla="*/ 72 w 78"/>
                  <a:gd name="T67" fmla="*/ 18 h 78"/>
                  <a:gd name="T68" fmla="*/ 75 w 78"/>
                  <a:gd name="T69" fmla="*/ 24 h 78"/>
                  <a:gd name="T70" fmla="*/ 78 w 78"/>
                  <a:gd name="T71" fmla="*/ 31 h 78"/>
                  <a:gd name="T72" fmla="*/ 78 w 78"/>
                  <a:gd name="T73"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8" h="78">
                    <a:moveTo>
                      <a:pt x="78" y="39"/>
                    </a:moveTo>
                    <a:lnTo>
                      <a:pt x="78" y="47"/>
                    </a:lnTo>
                    <a:lnTo>
                      <a:pt x="75" y="54"/>
                    </a:lnTo>
                    <a:lnTo>
                      <a:pt x="72" y="60"/>
                    </a:lnTo>
                    <a:lnTo>
                      <a:pt x="67" y="66"/>
                    </a:lnTo>
                    <a:lnTo>
                      <a:pt x="60" y="71"/>
                    </a:lnTo>
                    <a:lnTo>
                      <a:pt x="54" y="75"/>
                    </a:lnTo>
                    <a:lnTo>
                      <a:pt x="47" y="78"/>
                    </a:lnTo>
                    <a:lnTo>
                      <a:pt x="39" y="78"/>
                    </a:lnTo>
                    <a:lnTo>
                      <a:pt x="31" y="78"/>
                    </a:lnTo>
                    <a:lnTo>
                      <a:pt x="25" y="75"/>
                    </a:lnTo>
                    <a:lnTo>
                      <a:pt x="18" y="71"/>
                    </a:lnTo>
                    <a:lnTo>
                      <a:pt x="12" y="66"/>
                    </a:lnTo>
                    <a:lnTo>
                      <a:pt x="7" y="60"/>
                    </a:lnTo>
                    <a:lnTo>
                      <a:pt x="4" y="54"/>
                    </a:lnTo>
                    <a:lnTo>
                      <a:pt x="2" y="47"/>
                    </a:lnTo>
                    <a:lnTo>
                      <a:pt x="0" y="42"/>
                    </a:lnTo>
                    <a:lnTo>
                      <a:pt x="0" y="39"/>
                    </a:lnTo>
                    <a:lnTo>
                      <a:pt x="0" y="36"/>
                    </a:lnTo>
                    <a:lnTo>
                      <a:pt x="2" y="31"/>
                    </a:lnTo>
                    <a:lnTo>
                      <a:pt x="4" y="24"/>
                    </a:lnTo>
                    <a:lnTo>
                      <a:pt x="7" y="18"/>
                    </a:lnTo>
                    <a:lnTo>
                      <a:pt x="12" y="11"/>
                    </a:lnTo>
                    <a:lnTo>
                      <a:pt x="18" y="7"/>
                    </a:lnTo>
                    <a:lnTo>
                      <a:pt x="25" y="3"/>
                    </a:lnTo>
                    <a:lnTo>
                      <a:pt x="31" y="2"/>
                    </a:lnTo>
                    <a:lnTo>
                      <a:pt x="36" y="0"/>
                    </a:lnTo>
                    <a:lnTo>
                      <a:pt x="39" y="0"/>
                    </a:lnTo>
                    <a:lnTo>
                      <a:pt x="43" y="0"/>
                    </a:lnTo>
                    <a:lnTo>
                      <a:pt x="47" y="2"/>
                    </a:lnTo>
                    <a:lnTo>
                      <a:pt x="54" y="3"/>
                    </a:lnTo>
                    <a:lnTo>
                      <a:pt x="60" y="7"/>
                    </a:lnTo>
                    <a:lnTo>
                      <a:pt x="67" y="11"/>
                    </a:lnTo>
                    <a:lnTo>
                      <a:pt x="72" y="18"/>
                    </a:lnTo>
                    <a:lnTo>
                      <a:pt x="75" y="24"/>
                    </a:lnTo>
                    <a:lnTo>
                      <a:pt x="78" y="31"/>
                    </a:lnTo>
                    <a:lnTo>
                      <a:pt x="78" y="39"/>
                    </a:lnTo>
                  </a:path>
                </a:pathLst>
              </a:custGeom>
              <a:noFill/>
              <a:ln w="1588">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9" name="Freeform 149">
                <a:extLst>
                  <a:ext uri="{FF2B5EF4-FFF2-40B4-BE49-F238E27FC236}">
                    <a16:creationId xmlns:a16="http://schemas.microsoft.com/office/drawing/2014/main" id="{049BD753-E332-46D3-8762-5A5E236B1DA8}"/>
                  </a:ext>
                </a:extLst>
              </p:cNvPr>
              <p:cNvSpPr>
                <a:spLocks/>
              </p:cNvSpPr>
              <p:nvPr/>
            </p:nvSpPr>
            <p:spPr bwMode="auto">
              <a:xfrm>
                <a:off x="4882635" y="1583429"/>
                <a:ext cx="32958" cy="39325"/>
              </a:xfrm>
              <a:custGeom>
                <a:avLst/>
                <a:gdLst>
                  <a:gd name="T0" fmla="*/ 78 w 78"/>
                  <a:gd name="T1" fmla="*/ 39 h 77"/>
                  <a:gd name="T2" fmla="*/ 78 w 78"/>
                  <a:gd name="T3" fmla="*/ 47 h 77"/>
                  <a:gd name="T4" fmla="*/ 75 w 78"/>
                  <a:gd name="T5" fmla="*/ 53 h 77"/>
                  <a:gd name="T6" fmla="*/ 72 w 78"/>
                  <a:gd name="T7" fmla="*/ 60 h 77"/>
                  <a:gd name="T8" fmla="*/ 67 w 78"/>
                  <a:gd name="T9" fmla="*/ 66 h 77"/>
                  <a:gd name="T10" fmla="*/ 60 w 78"/>
                  <a:gd name="T11" fmla="*/ 71 h 77"/>
                  <a:gd name="T12" fmla="*/ 54 w 78"/>
                  <a:gd name="T13" fmla="*/ 74 h 77"/>
                  <a:gd name="T14" fmla="*/ 47 w 78"/>
                  <a:gd name="T15" fmla="*/ 77 h 77"/>
                  <a:gd name="T16" fmla="*/ 39 w 78"/>
                  <a:gd name="T17" fmla="*/ 77 h 77"/>
                  <a:gd name="T18" fmla="*/ 31 w 78"/>
                  <a:gd name="T19" fmla="*/ 77 h 77"/>
                  <a:gd name="T20" fmla="*/ 25 w 78"/>
                  <a:gd name="T21" fmla="*/ 74 h 77"/>
                  <a:gd name="T22" fmla="*/ 18 w 78"/>
                  <a:gd name="T23" fmla="*/ 71 h 77"/>
                  <a:gd name="T24" fmla="*/ 12 w 78"/>
                  <a:gd name="T25" fmla="*/ 66 h 77"/>
                  <a:gd name="T26" fmla="*/ 7 w 78"/>
                  <a:gd name="T27" fmla="*/ 60 h 77"/>
                  <a:gd name="T28" fmla="*/ 4 w 78"/>
                  <a:gd name="T29" fmla="*/ 53 h 77"/>
                  <a:gd name="T30" fmla="*/ 2 w 78"/>
                  <a:gd name="T31" fmla="*/ 47 h 77"/>
                  <a:gd name="T32" fmla="*/ 0 w 78"/>
                  <a:gd name="T33" fmla="*/ 42 h 77"/>
                  <a:gd name="T34" fmla="*/ 0 w 78"/>
                  <a:gd name="T35" fmla="*/ 39 h 77"/>
                  <a:gd name="T36" fmla="*/ 0 w 78"/>
                  <a:gd name="T37" fmla="*/ 35 h 77"/>
                  <a:gd name="T38" fmla="*/ 2 w 78"/>
                  <a:gd name="T39" fmla="*/ 31 h 77"/>
                  <a:gd name="T40" fmla="*/ 4 w 78"/>
                  <a:gd name="T41" fmla="*/ 24 h 77"/>
                  <a:gd name="T42" fmla="*/ 7 w 78"/>
                  <a:gd name="T43" fmla="*/ 18 h 77"/>
                  <a:gd name="T44" fmla="*/ 12 w 78"/>
                  <a:gd name="T45" fmla="*/ 11 h 77"/>
                  <a:gd name="T46" fmla="*/ 18 w 78"/>
                  <a:gd name="T47" fmla="*/ 6 h 77"/>
                  <a:gd name="T48" fmla="*/ 25 w 78"/>
                  <a:gd name="T49" fmla="*/ 3 h 77"/>
                  <a:gd name="T50" fmla="*/ 31 w 78"/>
                  <a:gd name="T51" fmla="*/ 1 h 77"/>
                  <a:gd name="T52" fmla="*/ 36 w 78"/>
                  <a:gd name="T53" fmla="*/ 0 h 77"/>
                  <a:gd name="T54" fmla="*/ 39 w 78"/>
                  <a:gd name="T55" fmla="*/ 0 h 77"/>
                  <a:gd name="T56" fmla="*/ 43 w 78"/>
                  <a:gd name="T57" fmla="*/ 0 h 77"/>
                  <a:gd name="T58" fmla="*/ 47 w 78"/>
                  <a:gd name="T59" fmla="*/ 1 h 77"/>
                  <a:gd name="T60" fmla="*/ 54 w 78"/>
                  <a:gd name="T61" fmla="*/ 3 h 77"/>
                  <a:gd name="T62" fmla="*/ 60 w 78"/>
                  <a:gd name="T63" fmla="*/ 6 h 77"/>
                  <a:gd name="T64" fmla="*/ 67 w 78"/>
                  <a:gd name="T65" fmla="*/ 11 h 77"/>
                  <a:gd name="T66" fmla="*/ 72 w 78"/>
                  <a:gd name="T67" fmla="*/ 18 h 77"/>
                  <a:gd name="T68" fmla="*/ 75 w 78"/>
                  <a:gd name="T69" fmla="*/ 24 h 77"/>
                  <a:gd name="T70" fmla="*/ 78 w 78"/>
                  <a:gd name="T71" fmla="*/ 31 h 77"/>
                  <a:gd name="T72" fmla="*/ 78 w 78"/>
                  <a:gd name="T73" fmla="*/ 39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8" h="77">
                    <a:moveTo>
                      <a:pt x="78" y="39"/>
                    </a:moveTo>
                    <a:lnTo>
                      <a:pt x="78" y="47"/>
                    </a:lnTo>
                    <a:lnTo>
                      <a:pt x="75" y="53"/>
                    </a:lnTo>
                    <a:lnTo>
                      <a:pt x="72" y="60"/>
                    </a:lnTo>
                    <a:lnTo>
                      <a:pt x="67" y="66"/>
                    </a:lnTo>
                    <a:lnTo>
                      <a:pt x="60" y="71"/>
                    </a:lnTo>
                    <a:lnTo>
                      <a:pt x="54" y="74"/>
                    </a:lnTo>
                    <a:lnTo>
                      <a:pt x="47" y="77"/>
                    </a:lnTo>
                    <a:lnTo>
                      <a:pt x="39" y="77"/>
                    </a:lnTo>
                    <a:lnTo>
                      <a:pt x="31" y="77"/>
                    </a:lnTo>
                    <a:lnTo>
                      <a:pt x="25" y="74"/>
                    </a:lnTo>
                    <a:lnTo>
                      <a:pt x="18" y="71"/>
                    </a:lnTo>
                    <a:lnTo>
                      <a:pt x="12" y="66"/>
                    </a:lnTo>
                    <a:lnTo>
                      <a:pt x="7" y="60"/>
                    </a:lnTo>
                    <a:lnTo>
                      <a:pt x="4" y="53"/>
                    </a:lnTo>
                    <a:lnTo>
                      <a:pt x="2" y="47"/>
                    </a:lnTo>
                    <a:lnTo>
                      <a:pt x="0" y="42"/>
                    </a:lnTo>
                    <a:lnTo>
                      <a:pt x="0" y="39"/>
                    </a:lnTo>
                    <a:lnTo>
                      <a:pt x="0" y="35"/>
                    </a:lnTo>
                    <a:lnTo>
                      <a:pt x="2" y="31"/>
                    </a:lnTo>
                    <a:lnTo>
                      <a:pt x="4" y="24"/>
                    </a:lnTo>
                    <a:lnTo>
                      <a:pt x="7" y="18"/>
                    </a:lnTo>
                    <a:lnTo>
                      <a:pt x="12" y="11"/>
                    </a:lnTo>
                    <a:lnTo>
                      <a:pt x="18" y="6"/>
                    </a:lnTo>
                    <a:lnTo>
                      <a:pt x="25" y="3"/>
                    </a:lnTo>
                    <a:lnTo>
                      <a:pt x="31" y="1"/>
                    </a:lnTo>
                    <a:lnTo>
                      <a:pt x="36" y="0"/>
                    </a:lnTo>
                    <a:lnTo>
                      <a:pt x="39" y="0"/>
                    </a:lnTo>
                    <a:lnTo>
                      <a:pt x="43" y="0"/>
                    </a:lnTo>
                    <a:lnTo>
                      <a:pt x="47" y="1"/>
                    </a:lnTo>
                    <a:lnTo>
                      <a:pt x="54" y="3"/>
                    </a:lnTo>
                    <a:lnTo>
                      <a:pt x="60" y="6"/>
                    </a:lnTo>
                    <a:lnTo>
                      <a:pt x="67" y="11"/>
                    </a:lnTo>
                    <a:lnTo>
                      <a:pt x="72" y="18"/>
                    </a:lnTo>
                    <a:lnTo>
                      <a:pt x="75" y="24"/>
                    </a:lnTo>
                    <a:lnTo>
                      <a:pt x="78" y="31"/>
                    </a:lnTo>
                    <a:lnTo>
                      <a:pt x="78" y="39"/>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0" name="Freeform 150">
                <a:extLst>
                  <a:ext uri="{FF2B5EF4-FFF2-40B4-BE49-F238E27FC236}">
                    <a16:creationId xmlns:a16="http://schemas.microsoft.com/office/drawing/2014/main" id="{644A08A9-67B2-479C-B620-E2A6A8ABAC0C}"/>
                  </a:ext>
                </a:extLst>
              </p:cNvPr>
              <p:cNvSpPr>
                <a:spLocks/>
              </p:cNvSpPr>
              <p:nvPr/>
            </p:nvSpPr>
            <p:spPr bwMode="auto">
              <a:xfrm>
                <a:off x="4882635" y="1583429"/>
                <a:ext cx="32958" cy="39325"/>
              </a:xfrm>
              <a:custGeom>
                <a:avLst/>
                <a:gdLst>
                  <a:gd name="T0" fmla="*/ 78 w 78"/>
                  <a:gd name="T1" fmla="*/ 39 h 77"/>
                  <a:gd name="T2" fmla="*/ 78 w 78"/>
                  <a:gd name="T3" fmla="*/ 47 h 77"/>
                  <a:gd name="T4" fmla="*/ 75 w 78"/>
                  <a:gd name="T5" fmla="*/ 53 h 77"/>
                  <a:gd name="T6" fmla="*/ 72 w 78"/>
                  <a:gd name="T7" fmla="*/ 60 h 77"/>
                  <a:gd name="T8" fmla="*/ 67 w 78"/>
                  <a:gd name="T9" fmla="*/ 66 h 77"/>
                  <a:gd name="T10" fmla="*/ 60 w 78"/>
                  <a:gd name="T11" fmla="*/ 71 h 77"/>
                  <a:gd name="T12" fmla="*/ 54 w 78"/>
                  <a:gd name="T13" fmla="*/ 74 h 77"/>
                  <a:gd name="T14" fmla="*/ 47 w 78"/>
                  <a:gd name="T15" fmla="*/ 77 h 77"/>
                  <a:gd name="T16" fmla="*/ 39 w 78"/>
                  <a:gd name="T17" fmla="*/ 77 h 77"/>
                  <a:gd name="T18" fmla="*/ 31 w 78"/>
                  <a:gd name="T19" fmla="*/ 77 h 77"/>
                  <a:gd name="T20" fmla="*/ 25 w 78"/>
                  <a:gd name="T21" fmla="*/ 74 h 77"/>
                  <a:gd name="T22" fmla="*/ 18 w 78"/>
                  <a:gd name="T23" fmla="*/ 71 h 77"/>
                  <a:gd name="T24" fmla="*/ 12 w 78"/>
                  <a:gd name="T25" fmla="*/ 66 h 77"/>
                  <a:gd name="T26" fmla="*/ 7 w 78"/>
                  <a:gd name="T27" fmla="*/ 60 h 77"/>
                  <a:gd name="T28" fmla="*/ 4 w 78"/>
                  <a:gd name="T29" fmla="*/ 53 h 77"/>
                  <a:gd name="T30" fmla="*/ 2 w 78"/>
                  <a:gd name="T31" fmla="*/ 47 h 77"/>
                  <a:gd name="T32" fmla="*/ 0 w 78"/>
                  <a:gd name="T33" fmla="*/ 42 h 77"/>
                  <a:gd name="T34" fmla="*/ 0 w 78"/>
                  <a:gd name="T35" fmla="*/ 39 h 77"/>
                  <a:gd name="T36" fmla="*/ 0 w 78"/>
                  <a:gd name="T37" fmla="*/ 35 h 77"/>
                  <a:gd name="T38" fmla="*/ 2 w 78"/>
                  <a:gd name="T39" fmla="*/ 31 h 77"/>
                  <a:gd name="T40" fmla="*/ 4 w 78"/>
                  <a:gd name="T41" fmla="*/ 24 h 77"/>
                  <a:gd name="T42" fmla="*/ 7 w 78"/>
                  <a:gd name="T43" fmla="*/ 18 h 77"/>
                  <a:gd name="T44" fmla="*/ 12 w 78"/>
                  <a:gd name="T45" fmla="*/ 11 h 77"/>
                  <a:gd name="T46" fmla="*/ 18 w 78"/>
                  <a:gd name="T47" fmla="*/ 6 h 77"/>
                  <a:gd name="T48" fmla="*/ 25 w 78"/>
                  <a:gd name="T49" fmla="*/ 3 h 77"/>
                  <a:gd name="T50" fmla="*/ 31 w 78"/>
                  <a:gd name="T51" fmla="*/ 1 h 77"/>
                  <a:gd name="T52" fmla="*/ 36 w 78"/>
                  <a:gd name="T53" fmla="*/ 0 h 77"/>
                  <a:gd name="T54" fmla="*/ 39 w 78"/>
                  <a:gd name="T55" fmla="*/ 0 h 77"/>
                  <a:gd name="T56" fmla="*/ 43 w 78"/>
                  <a:gd name="T57" fmla="*/ 0 h 77"/>
                  <a:gd name="T58" fmla="*/ 47 w 78"/>
                  <a:gd name="T59" fmla="*/ 1 h 77"/>
                  <a:gd name="T60" fmla="*/ 54 w 78"/>
                  <a:gd name="T61" fmla="*/ 3 h 77"/>
                  <a:gd name="T62" fmla="*/ 60 w 78"/>
                  <a:gd name="T63" fmla="*/ 6 h 77"/>
                  <a:gd name="T64" fmla="*/ 67 w 78"/>
                  <a:gd name="T65" fmla="*/ 11 h 77"/>
                  <a:gd name="T66" fmla="*/ 72 w 78"/>
                  <a:gd name="T67" fmla="*/ 18 h 77"/>
                  <a:gd name="T68" fmla="*/ 75 w 78"/>
                  <a:gd name="T69" fmla="*/ 24 h 77"/>
                  <a:gd name="T70" fmla="*/ 78 w 78"/>
                  <a:gd name="T71" fmla="*/ 31 h 77"/>
                  <a:gd name="T72" fmla="*/ 78 w 78"/>
                  <a:gd name="T73" fmla="*/ 39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8" h="77">
                    <a:moveTo>
                      <a:pt x="78" y="39"/>
                    </a:moveTo>
                    <a:lnTo>
                      <a:pt x="78" y="47"/>
                    </a:lnTo>
                    <a:lnTo>
                      <a:pt x="75" y="53"/>
                    </a:lnTo>
                    <a:lnTo>
                      <a:pt x="72" y="60"/>
                    </a:lnTo>
                    <a:lnTo>
                      <a:pt x="67" y="66"/>
                    </a:lnTo>
                    <a:lnTo>
                      <a:pt x="60" y="71"/>
                    </a:lnTo>
                    <a:lnTo>
                      <a:pt x="54" y="74"/>
                    </a:lnTo>
                    <a:lnTo>
                      <a:pt x="47" y="77"/>
                    </a:lnTo>
                    <a:lnTo>
                      <a:pt x="39" y="77"/>
                    </a:lnTo>
                    <a:lnTo>
                      <a:pt x="31" y="77"/>
                    </a:lnTo>
                    <a:lnTo>
                      <a:pt x="25" y="74"/>
                    </a:lnTo>
                    <a:lnTo>
                      <a:pt x="18" y="71"/>
                    </a:lnTo>
                    <a:lnTo>
                      <a:pt x="12" y="66"/>
                    </a:lnTo>
                    <a:lnTo>
                      <a:pt x="7" y="60"/>
                    </a:lnTo>
                    <a:lnTo>
                      <a:pt x="4" y="53"/>
                    </a:lnTo>
                    <a:lnTo>
                      <a:pt x="2" y="47"/>
                    </a:lnTo>
                    <a:lnTo>
                      <a:pt x="0" y="42"/>
                    </a:lnTo>
                    <a:lnTo>
                      <a:pt x="0" y="39"/>
                    </a:lnTo>
                    <a:lnTo>
                      <a:pt x="0" y="35"/>
                    </a:lnTo>
                    <a:lnTo>
                      <a:pt x="2" y="31"/>
                    </a:lnTo>
                    <a:lnTo>
                      <a:pt x="4" y="24"/>
                    </a:lnTo>
                    <a:lnTo>
                      <a:pt x="7" y="18"/>
                    </a:lnTo>
                    <a:lnTo>
                      <a:pt x="12" y="11"/>
                    </a:lnTo>
                    <a:lnTo>
                      <a:pt x="18" y="6"/>
                    </a:lnTo>
                    <a:lnTo>
                      <a:pt x="25" y="3"/>
                    </a:lnTo>
                    <a:lnTo>
                      <a:pt x="31" y="1"/>
                    </a:lnTo>
                    <a:lnTo>
                      <a:pt x="36" y="0"/>
                    </a:lnTo>
                    <a:lnTo>
                      <a:pt x="39" y="0"/>
                    </a:lnTo>
                    <a:lnTo>
                      <a:pt x="43" y="0"/>
                    </a:lnTo>
                    <a:lnTo>
                      <a:pt x="47" y="1"/>
                    </a:lnTo>
                    <a:lnTo>
                      <a:pt x="54" y="3"/>
                    </a:lnTo>
                    <a:lnTo>
                      <a:pt x="60" y="6"/>
                    </a:lnTo>
                    <a:lnTo>
                      <a:pt x="67" y="11"/>
                    </a:lnTo>
                    <a:lnTo>
                      <a:pt x="72" y="18"/>
                    </a:lnTo>
                    <a:lnTo>
                      <a:pt x="75" y="24"/>
                    </a:lnTo>
                    <a:lnTo>
                      <a:pt x="78" y="31"/>
                    </a:lnTo>
                    <a:lnTo>
                      <a:pt x="78" y="39"/>
                    </a:lnTo>
                  </a:path>
                </a:pathLst>
              </a:custGeom>
              <a:noFill/>
              <a:ln w="1588">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1" name="Freeform 151">
                <a:extLst>
                  <a:ext uri="{FF2B5EF4-FFF2-40B4-BE49-F238E27FC236}">
                    <a16:creationId xmlns:a16="http://schemas.microsoft.com/office/drawing/2014/main" id="{FB3A2601-5A98-4F80-B6B6-EAF7F9F7DCCE}"/>
                  </a:ext>
                </a:extLst>
              </p:cNvPr>
              <p:cNvSpPr>
                <a:spLocks/>
              </p:cNvSpPr>
              <p:nvPr/>
            </p:nvSpPr>
            <p:spPr bwMode="auto">
              <a:xfrm>
                <a:off x="4882635" y="1399913"/>
                <a:ext cx="32958" cy="39325"/>
              </a:xfrm>
              <a:custGeom>
                <a:avLst/>
                <a:gdLst>
                  <a:gd name="T0" fmla="*/ 78 w 78"/>
                  <a:gd name="T1" fmla="*/ 39 h 78"/>
                  <a:gd name="T2" fmla="*/ 78 w 78"/>
                  <a:gd name="T3" fmla="*/ 47 h 78"/>
                  <a:gd name="T4" fmla="*/ 75 w 78"/>
                  <a:gd name="T5" fmla="*/ 53 h 78"/>
                  <a:gd name="T6" fmla="*/ 72 w 78"/>
                  <a:gd name="T7" fmla="*/ 60 h 78"/>
                  <a:gd name="T8" fmla="*/ 67 w 78"/>
                  <a:gd name="T9" fmla="*/ 66 h 78"/>
                  <a:gd name="T10" fmla="*/ 60 w 78"/>
                  <a:gd name="T11" fmla="*/ 71 h 78"/>
                  <a:gd name="T12" fmla="*/ 54 w 78"/>
                  <a:gd name="T13" fmla="*/ 74 h 78"/>
                  <a:gd name="T14" fmla="*/ 47 w 78"/>
                  <a:gd name="T15" fmla="*/ 78 h 78"/>
                  <a:gd name="T16" fmla="*/ 39 w 78"/>
                  <a:gd name="T17" fmla="*/ 78 h 78"/>
                  <a:gd name="T18" fmla="*/ 31 w 78"/>
                  <a:gd name="T19" fmla="*/ 78 h 78"/>
                  <a:gd name="T20" fmla="*/ 25 w 78"/>
                  <a:gd name="T21" fmla="*/ 74 h 78"/>
                  <a:gd name="T22" fmla="*/ 18 w 78"/>
                  <a:gd name="T23" fmla="*/ 71 h 78"/>
                  <a:gd name="T24" fmla="*/ 12 w 78"/>
                  <a:gd name="T25" fmla="*/ 66 h 78"/>
                  <a:gd name="T26" fmla="*/ 7 w 78"/>
                  <a:gd name="T27" fmla="*/ 60 h 78"/>
                  <a:gd name="T28" fmla="*/ 4 w 78"/>
                  <a:gd name="T29" fmla="*/ 53 h 78"/>
                  <a:gd name="T30" fmla="*/ 2 w 78"/>
                  <a:gd name="T31" fmla="*/ 47 h 78"/>
                  <a:gd name="T32" fmla="*/ 0 w 78"/>
                  <a:gd name="T33" fmla="*/ 42 h 78"/>
                  <a:gd name="T34" fmla="*/ 0 w 78"/>
                  <a:gd name="T35" fmla="*/ 39 h 78"/>
                  <a:gd name="T36" fmla="*/ 0 w 78"/>
                  <a:gd name="T37" fmla="*/ 35 h 78"/>
                  <a:gd name="T38" fmla="*/ 2 w 78"/>
                  <a:gd name="T39" fmla="*/ 31 h 78"/>
                  <a:gd name="T40" fmla="*/ 4 w 78"/>
                  <a:gd name="T41" fmla="*/ 24 h 78"/>
                  <a:gd name="T42" fmla="*/ 7 w 78"/>
                  <a:gd name="T43" fmla="*/ 18 h 78"/>
                  <a:gd name="T44" fmla="*/ 12 w 78"/>
                  <a:gd name="T45" fmla="*/ 11 h 78"/>
                  <a:gd name="T46" fmla="*/ 18 w 78"/>
                  <a:gd name="T47" fmla="*/ 6 h 78"/>
                  <a:gd name="T48" fmla="*/ 25 w 78"/>
                  <a:gd name="T49" fmla="*/ 3 h 78"/>
                  <a:gd name="T50" fmla="*/ 31 w 78"/>
                  <a:gd name="T51" fmla="*/ 2 h 78"/>
                  <a:gd name="T52" fmla="*/ 36 w 78"/>
                  <a:gd name="T53" fmla="*/ 0 h 78"/>
                  <a:gd name="T54" fmla="*/ 39 w 78"/>
                  <a:gd name="T55" fmla="*/ 0 h 78"/>
                  <a:gd name="T56" fmla="*/ 43 w 78"/>
                  <a:gd name="T57" fmla="*/ 0 h 78"/>
                  <a:gd name="T58" fmla="*/ 47 w 78"/>
                  <a:gd name="T59" fmla="*/ 2 h 78"/>
                  <a:gd name="T60" fmla="*/ 54 w 78"/>
                  <a:gd name="T61" fmla="*/ 3 h 78"/>
                  <a:gd name="T62" fmla="*/ 60 w 78"/>
                  <a:gd name="T63" fmla="*/ 6 h 78"/>
                  <a:gd name="T64" fmla="*/ 67 w 78"/>
                  <a:gd name="T65" fmla="*/ 11 h 78"/>
                  <a:gd name="T66" fmla="*/ 72 w 78"/>
                  <a:gd name="T67" fmla="*/ 18 h 78"/>
                  <a:gd name="T68" fmla="*/ 75 w 78"/>
                  <a:gd name="T69" fmla="*/ 24 h 78"/>
                  <a:gd name="T70" fmla="*/ 78 w 78"/>
                  <a:gd name="T71" fmla="*/ 31 h 78"/>
                  <a:gd name="T72" fmla="*/ 78 w 78"/>
                  <a:gd name="T73"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8" h="78">
                    <a:moveTo>
                      <a:pt x="78" y="39"/>
                    </a:moveTo>
                    <a:lnTo>
                      <a:pt x="78" y="47"/>
                    </a:lnTo>
                    <a:lnTo>
                      <a:pt x="75" y="53"/>
                    </a:lnTo>
                    <a:lnTo>
                      <a:pt x="72" y="60"/>
                    </a:lnTo>
                    <a:lnTo>
                      <a:pt x="67" y="66"/>
                    </a:lnTo>
                    <a:lnTo>
                      <a:pt x="60" y="71"/>
                    </a:lnTo>
                    <a:lnTo>
                      <a:pt x="54" y="74"/>
                    </a:lnTo>
                    <a:lnTo>
                      <a:pt x="47" y="78"/>
                    </a:lnTo>
                    <a:lnTo>
                      <a:pt x="39" y="78"/>
                    </a:lnTo>
                    <a:lnTo>
                      <a:pt x="31" y="78"/>
                    </a:lnTo>
                    <a:lnTo>
                      <a:pt x="25" y="74"/>
                    </a:lnTo>
                    <a:lnTo>
                      <a:pt x="18" y="71"/>
                    </a:lnTo>
                    <a:lnTo>
                      <a:pt x="12" y="66"/>
                    </a:lnTo>
                    <a:lnTo>
                      <a:pt x="7" y="60"/>
                    </a:lnTo>
                    <a:lnTo>
                      <a:pt x="4" y="53"/>
                    </a:lnTo>
                    <a:lnTo>
                      <a:pt x="2" y="47"/>
                    </a:lnTo>
                    <a:lnTo>
                      <a:pt x="0" y="42"/>
                    </a:lnTo>
                    <a:lnTo>
                      <a:pt x="0" y="39"/>
                    </a:lnTo>
                    <a:lnTo>
                      <a:pt x="0" y="35"/>
                    </a:lnTo>
                    <a:lnTo>
                      <a:pt x="2" y="31"/>
                    </a:lnTo>
                    <a:lnTo>
                      <a:pt x="4" y="24"/>
                    </a:lnTo>
                    <a:lnTo>
                      <a:pt x="7" y="18"/>
                    </a:lnTo>
                    <a:lnTo>
                      <a:pt x="12" y="11"/>
                    </a:lnTo>
                    <a:lnTo>
                      <a:pt x="18" y="6"/>
                    </a:lnTo>
                    <a:lnTo>
                      <a:pt x="25" y="3"/>
                    </a:lnTo>
                    <a:lnTo>
                      <a:pt x="31" y="2"/>
                    </a:lnTo>
                    <a:lnTo>
                      <a:pt x="36" y="0"/>
                    </a:lnTo>
                    <a:lnTo>
                      <a:pt x="39" y="0"/>
                    </a:lnTo>
                    <a:lnTo>
                      <a:pt x="43" y="0"/>
                    </a:lnTo>
                    <a:lnTo>
                      <a:pt x="47" y="2"/>
                    </a:lnTo>
                    <a:lnTo>
                      <a:pt x="54" y="3"/>
                    </a:lnTo>
                    <a:lnTo>
                      <a:pt x="60" y="6"/>
                    </a:lnTo>
                    <a:lnTo>
                      <a:pt x="67" y="11"/>
                    </a:lnTo>
                    <a:lnTo>
                      <a:pt x="72" y="18"/>
                    </a:lnTo>
                    <a:lnTo>
                      <a:pt x="75" y="24"/>
                    </a:lnTo>
                    <a:lnTo>
                      <a:pt x="78" y="31"/>
                    </a:lnTo>
                    <a:lnTo>
                      <a:pt x="78" y="39"/>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2" name="Freeform 152">
                <a:extLst>
                  <a:ext uri="{FF2B5EF4-FFF2-40B4-BE49-F238E27FC236}">
                    <a16:creationId xmlns:a16="http://schemas.microsoft.com/office/drawing/2014/main" id="{065F1CD5-3DCF-4498-B1A1-9DBFB8242831}"/>
                  </a:ext>
                </a:extLst>
              </p:cNvPr>
              <p:cNvSpPr>
                <a:spLocks/>
              </p:cNvSpPr>
              <p:nvPr/>
            </p:nvSpPr>
            <p:spPr bwMode="auto">
              <a:xfrm>
                <a:off x="4882635" y="1399913"/>
                <a:ext cx="32958" cy="39325"/>
              </a:xfrm>
              <a:custGeom>
                <a:avLst/>
                <a:gdLst>
                  <a:gd name="T0" fmla="*/ 78 w 78"/>
                  <a:gd name="T1" fmla="*/ 39 h 78"/>
                  <a:gd name="T2" fmla="*/ 78 w 78"/>
                  <a:gd name="T3" fmla="*/ 47 h 78"/>
                  <a:gd name="T4" fmla="*/ 75 w 78"/>
                  <a:gd name="T5" fmla="*/ 53 h 78"/>
                  <a:gd name="T6" fmla="*/ 72 w 78"/>
                  <a:gd name="T7" fmla="*/ 60 h 78"/>
                  <a:gd name="T8" fmla="*/ 67 w 78"/>
                  <a:gd name="T9" fmla="*/ 66 h 78"/>
                  <a:gd name="T10" fmla="*/ 60 w 78"/>
                  <a:gd name="T11" fmla="*/ 71 h 78"/>
                  <a:gd name="T12" fmla="*/ 54 w 78"/>
                  <a:gd name="T13" fmla="*/ 74 h 78"/>
                  <a:gd name="T14" fmla="*/ 47 w 78"/>
                  <a:gd name="T15" fmla="*/ 78 h 78"/>
                  <a:gd name="T16" fmla="*/ 39 w 78"/>
                  <a:gd name="T17" fmla="*/ 78 h 78"/>
                  <a:gd name="T18" fmla="*/ 31 w 78"/>
                  <a:gd name="T19" fmla="*/ 78 h 78"/>
                  <a:gd name="T20" fmla="*/ 25 w 78"/>
                  <a:gd name="T21" fmla="*/ 74 h 78"/>
                  <a:gd name="T22" fmla="*/ 18 w 78"/>
                  <a:gd name="T23" fmla="*/ 71 h 78"/>
                  <a:gd name="T24" fmla="*/ 12 w 78"/>
                  <a:gd name="T25" fmla="*/ 66 h 78"/>
                  <a:gd name="T26" fmla="*/ 7 w 78"/>
                  <a:gd name="T27" fmla="*/ 60 h 78"/>
                  <a:gd name="T28" fmla="*/ 4 w 78"/>
                  <a:gd name="T29" fmla="*/ 53 h 78"/>
                  <a:gd name="T30" fmla="*/ 2 w 78"/>
                  <a:gd name="T31" fmla="*/ 47 h 78"/>
                  <a:gd name="T32" fmla="*/ 0 w 78"/>
                  <a:gd name="T33" fmla="*/ 42 h 78"/>
                  <a:gd name="T34" fmla="*/ 0 w 78"/>
                  <a:gd name="T35" fmla="*/ 39 h 78"/>
                  <a:gd name="T36" fmla="*/ 0 w 78"/>
                  <a:gd name="T37" fmla="*/ 35 h 78"/>
                  <a:gd name="T38" fmla="*/ 2 w 78"/>
                  <a:gd name="T39" fmla="*/ 31 h 78"/>
                  <a:gd name="T40" fmla="*/ 4 w 78"/>
                  <a:gd name="T41" fmla="*/ 24 h 78"/>
                  <a:gd name="T42" fmla="*/ 7 w 78"/>
                  <a:gd name="T43" fmla="*/ 18 h 78"/>
                  <a:gd name="T44" fmla="*/ 12 w 78"/>
                  <a:gd name="T45" fmla="*/ 11 h 78"/>
                  <a:gd name="T46" fmla="*/ 18 w 78"/>
                  <a:gd name="T47" fmla="*/ 6 h 78"/>
                  <a:gd name="T48" fmla="*/ 25 w 78"/>
                  <a:gd name="T49" fmla="*/ 3 h 78"/>
                  <a:gd name="T50" fmla="*/ 31 w 78"/>
                  <a:gd name="T51" fmla="*/ 2 h 78"/>
                  <a:gd name="T52" fmla="*/ 36 w 78"/>
                  <a:gd name="T53" fmla="*/ 0 h 78"/>
                  <a:gd name="T54" fmla="*/ 39 w 78"/>
                  <a:gd name="T55" fmla="*/ 0 h 78"/>
                  <a:gd name="T56" fmla="*/ 43 w 78"/>
                  <a:gd name="T57" fmla="*/ 0 h 78"/>
                  <a:gd name="T58" fmla="*/ 47 w 78"/>
                  <a:gd name="T59" fmla="*/ 2 h 78"/>
                  <a:gd name="T60" fmla="*/ 54 w 78"/>
                  <a:gd name="T61" fmla="*/ 3 h 78"/>
                  <a:gd name="T62" fmla="*/ 60 w 78"/>
                  <a:gd name="T63" fmla="*/ 6 h 78"/>
                  <a:gd name="T64" fmla="*/ 67 w 78"/>
                  <a:gd name="T65" fmla="*/ 11 h 78"/>
                  <a:gd name="T66" fmla="*/ 72 w 78"/>
                  <a:gd name="T67" fmla="*/ 18 h 78"/>
                  <a:gd name="T68" fmla="*/ 75 w 78"/>
                  <a:gd name="T69" fmla="*/ 24 h 78"/>
                  <a:gd name="T70" fmla="*/ 78 w 78"/>
                  <a:gd name="T71" fmla="*/ 31 h 78"/>
                  <a:gd name="T72" fmla="*/ 78 w 78"/>
                  <a:gd name="T73"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8" h="78">
                    <a:moveTo>
                      <a:pt x="78" y="39"/>
                    </a:moveTo>
                    <a:lnTo>
                      <a:pt x="78" y="47"/>
                    </a:lnTo>
                    <a:lnTo>
                      <a:pt x="75" y="53"/>
                    </a:lnTo>
                    <a:lnTo>
                      <a:pt x="72" y="60"/>
                    </a:lnTo>
                    <a:lnTo>
                      <a:pt x="67" y="66"/>
                    </a:lnTo>
                    <a:lnTo>
                      <a:pt x="60" y="71"/>
                    </a:lnTo>
                    <a:lnTo>
                      <a:pt x="54" y="74"/>
                    </a:lnTo>
                    <a:lnTo>
                      <a:pt x="47" y="78"/>
                    </a:lnTo>
                    <a:lnTo>
                      <a:pt x="39" y="78"/>
                    </a:lnTo>
                    <a:lnTo>
                      <a:pt x="31" y="78"/>
                    </a:lnTo>
                    <a:lnTo>
                      <a:pt x="25" y="74"/>
                    </a:lnTo>
                    <a:lnTo>
                      <a:pt x="18" y="71"/>
                    </a:lnTo>
                    <a:lnTo>
                      <a:pt x="12" y="66"/>
                    </a:lnTo>
                    <a:lnTo>
                      <a:pt x="7" y="60"/>
                    </a:lnTo>
                    <a:lnTo>
                      <a:pt x="4" y="53"/>
                    </a:lnTo>
                    <a:lnTo>
                      <a:pt x="2" y="47"/>
                    </a:lnTo>
                    <a:lnTo>
                      <a:pt x="0" y="42"/>
                    </a:lnTo>
                    <a:lnTo>
                      <a:pt x="0" y="39"/>
                    </a:lnTo>
                    <a:lnTo>
                      <a:pt x="0" y="35"/>
                    </a:lnTo>
                    <a:lnTo>
                      <a:pt x="2" y="31"/>
                    </a:lnTo>
                    <a:lnTo>
                      <a:pt x="4" y="24"/>
                    </a:lnTo>
                    <a:lnTo>
                      <a:pt x="7" y="18"/>
                    </a:lnTo>
                    <a:lnTo>
                      <a:pt x="12" y="11"/>
                    </a:lnTo>
                    <a:lnTo>
                      <a:pt x="18" y="6"/>
                    </a:lnTo>
                    <a:lnTo>
                      <a:pt x="25" y="3"/>
                    </a:lnTo>
                    <a:lnTo>
                      <a:pt x="31" y="2"/>
                    </a:lnTo>
                    <a:lnTo>
                      <a:pt x="36" y="0"/>
                    </a:lnTo>
                    <a:lnTo>
                      <a:pt x="39" y="0"/>
                    </a:lnTo>
                    <a:lnTo>
                      <a:pt x="43" y="0"/>
                    </a:lnTo>
                    <a:lnTo>
                      <a:pt x="47" y="2"/>
                    </a:lnTo>
                    <a:lnTo>
                      <a:pt x="54" y="3"/>
                    </a:lnTo>
                    <a:lnTo>
                      <a:pt x="60" y="6"/>
                    </a:lnTo>
                    <a:lnTo>
                      <a:pt x="67" y="11"/>
                    </a:lnTo>
                    <a:lnTo>
                      <a:pt x="72" y="18"/>
                    </a:lnTo>
                    <a:lnTo>
                      <a:pt x="75" y="24"/>
                    </a:lnTo>
                    <a:lnTo>
                      <a:pt x="78" y="31"/>
                    </a:lnTo>
                    <a:lnTo>
                      <a:pt x="78" y="39"/>
                    </a:lnTo>
                  </a:path>
                </a:pathLst>
              </a:custGeom>
              <a:noFill/>
              <a:ln w="1588">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3" name="Line 153">
                <a:extLst>
                  <a:ext uri="{FF2B5EF4-FFF2-40B4-BE49-F238E27FC236}">
                    <a16:creationId xmlns:a16="http://schemas.microsoft.com/office/drawing/2014/main" id="{12E38152-E1AF-4E8F-A34E-AC30AC961C9F}"/>
                  </a:ext>
                </a:extLst>
              </p:cNvPr>
              <p:cNvSpPr>
                <a:spLocks noChangeShapeType="1"/>
              </p:cNvSpPr>
              <p:nvPr/>
            </p:nvSpPr>
            <p:spPr bwMode="auto">
              <a:xfrm>
                <a:off x="5533340" y="1074221"/>
                <a:ext cx="0" cy="161333"/>
              </a:xfrm>
              <a:prstGeom prst="line">
                <a:avLst/>
              </a:prstGeom>
              <a:noFill/>
              <a:ln w="15875">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4" name="Line 154">
                <a:extLst>
                  <a:ext uri="{FF2B5EF4-FFF2-40B4-BE49-F238E27FC236}">
                    <a16:creationId xmlns:a16="http://schemas.microsoft.com/office/drawing/2014/main" id="{ADA0441C-BDD4-4557-8181-01AE1385D62E}"/>
                  </a:ext>
                </a:extLst>
              </p:cNvPr>
              <p:cNvSpPr>
                <a:spLocks noChangeShapeType="1"/>
              </p:cNvSpPr>
              <p:nvPr/>
            </p:nvSpPr>
            <p:spPr bwMode="auto">
              <a:xfrm>
                <a:off x="5486861" y="1074221"/>
                <a:ext cx="92958" cy="0"/>
              </a:xfrm>
              <a:prstGeom prst="line">
                <a:avLst/>
              </a:prstGeom>
              <a:noFill/>
              <a:ln w="15875">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5" name="Line 155">
                <a:extLst>
                  <a:ext uri="{FF2B5EF4-FFF2-40B4-BE49-F238E27FC236}">
                    <a16:creationId xmlns:a16="http://schemas.microsoft.com/office/drawing/2014/main" id="{06EE7EB2-6DC7-4B5A-8E6F-5282D8BC7E15}"/>
                  </a:ext>
                </a:extLst>
              </p:cNvPr>
              <p:cNvSpPr>
                <a:spLocks noChangeShapeType="1"/>
              </p:cNvSpPr>
              <p:nvPr/>
            </p:nvSpPr>
            <p:spPr bwMode="auto">
              <a:xfrm>
                <a:off x="5533340" y="1235555"/>
                <a:ext cx="0" cy="162342"/>
              </a:xfrm>
              <a:prstGeom prst="line">
                <a:avLst/>
              </a:prstGeom>
              <a:noFill/>
              <a:ln w="15875">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6" name="Line 156">
                <a:extLst>
                  <a:ext uri="{FF2B5EF4-FFF2-40B4-BE49-F238E27FC236}">
                    <a16:creationId xmlns:a16="http://schemas.microsoft.com/office/drawing/2014/main" id="{5BD6C88F-A36D-434D-83CF-2EF3EFF2E0AF}"/>
                  </a:ext>
                </a:extLst>
              </p:cNvPr>
              <p:cNvSpPr>
                <a:spLocks noChangeShapeType="1"/>
              </p:cNvSpPr>
              <p:nvPr/>
            </p:nvSpPr>
            <p:spPr bwMode="auto">
              <a:xfrm>
                <a:off x="5486861" y="1397896"/>
                <a:ext cx="92958" cy="0"/>
              </a:xfrm>
              <a:prstGeom prst="line">
                <a:avLst/>
              </a:prstGeom>
              <a:noFill/>
              <a:ln w="15875">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7" name="Freeform 157">
                <a:extLst>
                  <a:ext uri="{FF2B5EF4-FFF2-40B4-BE49-F238E27FC236}">
                    <a16:creationId xmlns:a16="http://schemas.microsoft.com/office/drawing/2014/main" id="{A48288C1-B78E-4EA2-B838-21494629EDD8}"/>
                  </a:ext>
                </a:extLst>
              </p:cNvPr>
              <p:cNvSpPr>
                <a:spLocks/>
              </p:cNvSpPr>
              <p:nvPr/>
            </p:nvSpPr>
            <p:spPr bwMode="auto">
              <a:xfrm>
                <a:off x="5516438" y="972380"/>
                <a:ext cx="32958" cy="39325"/>
              </a:xfrm>
              <a:custGeom>
                <a:avLst/>
                <a:gdLst>
                  <a:gd name="T0" fmla="*/ 77 w 77"/>
                  <a:gd name="T1" fmla="*/ 39 h 77"/>
                  <a:gd name="T2" fmla="*/ 77 w 77"/>
                  <a:gd name="T3" fmla="*/ 47 h 77"/>
                  <a:gd name="T4" fmla="*/ 74 w 77"/>
                  <a:gd name="T5" fmla="*/ 53 h 77"/>
                  <a:gd name="T6" fmla="*/ 71 w 77"/>
                  <a:gd name="T7" fmla="*/ 60 h 77"/>
                  <a:gd name="T8" fmla="*/ 66 w 77"/>
                  <a:gd name="T9" fmla="*/ 66 h 77"/>
                  <a:gd name="T10" fmla="*/ 60 w 77"/>
                  <a:gd name="T11" fmla="*/ 71 h 77"/>
                  <a:gd name="T12" fmla="*/ 53 w 77"/>
                  <a:gd name="T13" fmla="*/ 74 h 77"/>
                  <a:gd name="T14" fmla="*/ 47 w 77"/>
                  <a:gd name="T15" fmla="*/ 77 h 77"/>
                  <a:gd name="T16" fmla="*/ 39 w 77"/>
                  <a:gd name="T17" fmla="*/ 77 h 77"/>
                  <a:gd name="T18" fmla="*/ 30 w 77"/>
                  <a:gd name="T19" fmla="*/ 77 h 77"/>
                  <a:gd name="T20" fmla="*/ 24 w 77"/>
                  <a:gd name="T21" fmla="*/ 74 h 77"/>
                  <a:gd name="T22" fmla="*/ 18 w 77"/>
                  <a:gd name="T23" fmla="*/ 71 h 77"/>
                  <a:gd name="T24" fmla="*/ 11 w 77"/>
                  <a:gd name="T25" fmla="*/ 66 h 77"/>
                  <a:gd name="T26" fmla="*/ 6 w 77"/>
                  <a:gd name="T27" fmla="*/ 60 h 77"/>
                  <a:gd name="T28" fmla="*/ 3 w 77"/>
                  <a:gd name="T29" fmla="*/ 53 h 77"/>
                  <a:gd name="T30" fmla="*/ 1 w 77"/>
                  <a:gd name="T31" fmla="*/ 47 h 77"/>
                  <a:gd name="T32" fmla="*/ 0 w 77"/>
                  <a:gd name="T33" fmla="*/ 42 h 77"/>
                  <a:gd name="T34" fmla="*/ 0 w 77"/>
                  <a:gd name="T35" fmla="*/ 39 h 77"/>
                  <a:gd name="T36" fmla="*/ 0 w 77"/>
                  <a:gd name="T37" fmla="*/ 35 h 77"/>
                  <a:gd name="T38" fmla="*/ 1 w 77"/>
                  <a:gd name="T39" fmla="*/ 30 h 77"/>
                  <a:gd name="T40" fmla="*/ 3 w 77"/>
                  <a:gd name="T41" fmla="*/ 24 h 77"/>
                  <a:gd name="T42" fmla="*/ 6 w 77"/>
                  <a:gd name="T43" fmla="*/ 17 h 77"/>
                  <a:gd name="T44" fmla="*/ 11 w 77"/>
                  <a:gd name="T45" fmla="*/ 11 h 77"/>
                  <a:gd name="T46" fmla="*/ 18 w 77"/>
                  <a:gd name="T47" fmla="*/ 6 h 77"/>
                  <a:gd name="T48" fmla="*/ 24 w 77"/>
                  <a:gd name="T49" fmla="*/ 3 h 77"/>
                  <a:gd name="T50" fmla="*/ 30 w 77"/>
                  <a:gd name="T51" fmla="*/ 1 h 77"/>
                  <a:gd name="T52" fmla="*/ 35 w 77"/>
                  <a:gd name="T53" fmla="*/ 0 h 77"/>
                  <a:gd name="T54" fmla="*/ 39 w 77"/>
                  <a:gd name="T55" fmla="*/ 0 h 77"/>
                  <a:gd name="T56" fmla="*/ 42 w 77"/>
                  <a:gd name="T57" fmla="*/ 0 h 77"/>
                  <a:gd name="T58" fmla="*/ 47 w 77"/>
                  <a:gd name="T59" fmla="*/ 1 h 77"/>
                  <a:gd name="T60" fmla="*/ 53 w 77"/>
                  <a:gd name="T61" fmla="*/ 3 h 77"/>
                  <a:gd name="T62" fmla="*/ 60 w 77"/>
                  <a:gd name="T63" fmla="*/ 6 h 77"/>
                  <a:gd name="T64" fmla="*/ 66 w 77"/>
                  <a:gd name="T65" fmla="*/ 11 h 77"/>
                  <a:gd name="T66" fmla="*/ 71 w 77"/>
                  <a:gd name="T67" fmla="*/ 17 h 77"/>
                  <a:gd name="T68" fmla="*/ 74 w 77"/>
                  <a:gd name="T69" fmla="*/ 24 h 77"/>
                  <a:gd name="T70" fmla="*/ 77 w 77"/>
                  <a:gd name="T71" fmla="*/ 30 h 77"/>
                  <a:gd name="T72" fmla="*/ 77 w 77"/>
                  <a:gd name="T73" fmla="*/ 39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7" h="77">
                    <a:moveTo>
                      <a:pt x="77" y="39"/>
                    </a:moveTo>
                    <a:lnTo>
                      <a:pt x="77" y="47"/>
                    </a:lnTo>
                    <a:lnTo>
                      <a:pt x="74" y="53"/>
                    </a:lnTo>
                    <a:lnTo>
                      <a:pt x="71" y="60"/>
                    </a:lnTo>
                    <a:lnTo>
                      <a:pt x="66" y="66"/>
                    </a:lnTo>
                    <a:lnTo>
                      <a:pt x="60" y="71"/>
                    </a:lnTo>
                    <a:lnTo>
                      <a:pt x="53" y="74"/>
                    </a:lnTo>
                    <a:lnTo>
                      <a:pt x="47" y="77"/>
                    </a:lnTo>
                    <a:lnTo>
                      <a:pt x="39" y="77"/>
                    </a:lnTo>
                    <a:lnTo>
                      <a:pt x="30" y="77"/>
                    </a:lnTo>
                    <a:lnTo>
                      <a:pt x="24" y="74"/>
                    </a:lnTo>
                    <a:lnTo>
                      <a:pt x="18" y="71"/>
                    </a:lnTo>
                    <a:lnTo>
                      <a:pt x="11" y="66"/>
                    </a:lnTo>
                    <a:lnTo>
                      <a:pt x="6" y="60"/>
                    </a:lnTo>
                    <a:lnTo>
                      <a:pt x="3" y="53"/>
                    </a:lnTo>
                    <a:lnTo>
                      <a:pt x="1" y="47"/>
                    </a:lnTo>
                    <a:lnTo>
                      <a:pt x="0" y="42"/>
                    </a:lnTo>
                    <a:lnTo>
                      <a:pt x="0" y="39"/>
                    </a:lnTo>
                    <a:lnTo>
                      <a:pt x="0" y="35"/>
                    </a:lnTo>
                    <a:lnTo>
                      <a:pt x="1" y="30"/>
                    </a:lnTo>
                    <a:lnTo>
                      <a:pt x="3" y="24"/>
                    </a:lnTo>
                    <a:lnTo>
                      <a:pt x="6" y="17"/>
                    </a:lnTo>
                    <a:lnTo>
                      <a:pt x="11" y="11"/>
                    </a:lnTo>
                    <a:lnTo>
                      <a:pt x="18" y="6"/>
                    </a:lnTo>
                    <a:lnTo>
                      <a:pt x="24" y="3"/>
                    </a:lnTo>
                    <a:lnTo>
                      <a:pt x="30" y="1"/>
                    </a:lnTo>
                    <a:lnTo>
                      <a:pt x="35" y="0"/>
                    </a:lnTo>
                    <a:lnTo>
                      <a:pt x="39" y="0"/>
                    </a:lnTo>
                    <a:lnTo>
                      <a:pt x="42" y="0"/>
                    </a:lnTo>
                    <a:lnTo>
                      <a:pt x="47" y="1"/>
                    </a:lnTo>
                    <a:lnTo>
                      <a:pt x="53" y="3"/>
                    </a:lnTo>
                    <a:lnTo>
                      <a:pt x="60" y="6"/>
                    </a:lnTo>
                    <a:lnTo>
                      <a:pt x="66" y="11"/>
                    </a:lnTo>
                    <a:lnTo>
                      <a:pt x="71" y="17"/>
                    </a:lnTo>
                    <a:lnTo>
                      <a:pt x="74" y="24"/>
                    </a:lnTo>
                    <a:lnTo>
                      <a:pt x="77" y="30"/>
                    </a:lnTo>
                    <a:lnTo>
                      <a:pt x="77" y="39"/>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8" name="Freeform 158">
                <a:extLst>
                  <a:ext uri="{FF2B5EF4-FFF2-40B4-BE49-F238E27FC236}">
                    <a16:creationId xmlns:a16="http://schemas.microsoft.com/office/drawing/2014/main" id="{909E6A24-A122-4567-ABD6-4D74862EE606}"/>
                  </a:ext>
                </a:extLst>
              </p:cNvPr>
              <p:cNvSpPr>
                <a:spLocks/>
              </p:cNvSpPr>
              <p:nvPr/>
            </p:nvSpPr>
            <p:spPr bwMode="auto">
              <a:xfrm>
                <a:off x="5516438" y="972380"/>
                <a:ext cx="32958" cy="39325"/>
              </a:xfrm>
              <a:custGeom>
                <a:avLst/>
                <a:gdLst>
                  <a:gd name="T0" fmla="*/ 77 w 77"/>
                  <a:gd name="T1" fmla="*/ 39 h 77"/>
                  <a:gd name="T2" fmla="*/ 77 w 77"/>
                  <a:gd name="T3" fmla="*/ 47 h 77"/>
                  <a:gd name="T4" fmla="*/ 74 w 77"/>
                  <a:gd name="T5" fmla="*/ 53 h 77"/>
                  <a:gd name="T6" fmla="*/ 71 w 77"/>
                  <a:gd name="T7" fmla="*/ 60 h 77"/>
                  <a:gd name="T8" fmla="*/ 66 w 77"/>
                  <a:gd name="T9" fmla="*/ 66 h 77"/>
                  <a:gd name="T10" fmla="*/ 60 w 77"/>
                  <a:gd name="T11" fmla="*/ 71 h 77"/>
                  <a:gd name="T12" fmla="*/ 53 w 77"/>
                  <a:gd name="T13" fmla="*/ 74 h 77"/>
                  <a:gd name="T14" fmla="*/ 47 w 77"/>
                  <a:gd name="T15" fmla="*/ 77 h 77"/>
                  <a:gd name="T16" fmla="*/ 39 w 77"/>
                  <a:gd name="T17" fmla="*/ 77 h 77"/>
                  <a:gd name="T18" fmla="*/ 30 w 77"/>
                  <a:gd name="T19" fmla="*/ 77 h 77"/>
                  <a:gd name="T20" fmla="*/ 24 w 77"/>
                  <a:gd name="T21" fmla="*/ 74 h 77"/>
                  <a:gd name="T22" fmla="*/ 18 w 77"/>
                  <a:gd name="T23" fmla="*/ 71 h 77"/>
                  <a:gd name="T24" fmla="*/ 11 w 77"/>
                  <a:gd name="T25" fmla="*/ 66 h 77"/>
                  <a:gd name="T26" fmla="*/ 6 w 77"/>
                  <a:gd name="T27" fmla="*/ 60 h 77"/>
                  <a:gd name="T28" fmla="*/ 3 w 77"/>
                  <a:gd name="T29" fmla="*/ 53 h 77"/>
                  <a:gd name="T30" fmla="*/ 1 w 77"/>
                  <a:gd name="T31" fmla="*/ 47 h 77"/>
                  <a:gd name="T32" fmla="*/ 0 w 77"/>
                  <a:gd name="T33" fmla="*/ 42 h 77"/>
                  <a:gd name="T34" fmla="*/ 0 w 77"/>
                  <a:gd name="T35" fmla="*/ 39 h 77"/>
                  <a:gd name="T36" fmla="*/ 0 w 77"/>
                  <a:gd name="T37" fmla="*/ 35 h 77"/>
                  <a:gd name="T38" fmla="*/ 1 w 77"/>
                  <a:gd name="T39" fmla="*/ 30 h 77"/>
                  <a:gd name="T40" fmla="*/ 3 w 77"/>
                  <a:gd name="T41" fmla="*/ 24 h 77"/>
                  <a:gd name="T42" fmla="*/ 6 w 77"/>
                  <a:gd name="T43" fmla="*/ 17 h 77"/>
                  <a:gd name="T44" fmla="*/ 11 w 77"/>
                  <a:gd name="T45" fmla="*/ 11 h 77"/>
                  <a:gd name="T46" fmla="*/ 18 w 77"/>
                  <a:gd name="T47" fmla="*/ 6 h 77"/>
                  <a:gd name="T48" fmla="*/ 24 w 77"/>
                  <a:gd name="T49" fmla="*/ 3 h 77"/>
                  <a:gd name="T50" fmla="*/ 30 w 77"/>
                  <a:gd name="T51" fmla="*/ 1 h 77"/>
                  <a:gd name="T52" fmla="*/ 35 w 77"/>
                  <a:gd name="T53" fmla="*/ 0 h 77"/>
                  <a:gd name="T54" fmla="*/ 39 w 77"/>
                  <a:gd name="T55" fmla="*/ 0 h 77"/>
                  <a:gd name="T56" fmla="*/ 42 w 77"/>
                  <a:gd name="T57" fmla="*/ 0 h 77"/>
                  <a:gd name="T58" fmla="*/ 47 w 77"/>
                  <a:gd name="T59" fmla="*/ 1 h 77"/>
                  <a:gd name="T60" fmla="*/ 53 w 77"/>
                  <a:gd name="T61" fmla="*/ 3 h 77"/>
                  <a:gd name="T62" fmla="*/ 60 w 77"/>
                  <a:gd name="T63" fmla="*/ 6 h 77"/>
                  <a:gd name="T64" fmla="*/ 66 w 77"/>
                  <a:gd name="T65" fmla="*/ 11 h 77"/>
                  <a:gd name="T66" fmla="*/ 71 w 77"/>
                  <a:gd name="T67" fmla="*/ 17 h 77"/>
                  <a:gd name="T68" fmla="*/ 74 w 77"/>
                  <a:gd name="T69" fmla="*/ 24 h 77"/>
                  <a:gd name="T70" fmla="*/ 77 w 77"/>
                  <a:gd name="T71" fmla="*/ 30 h 77"/>
                  <a:gd name="T72" fmla="*/ 77 w 77"/>
                  <a:gd name="T73" fmla="*/ 39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7" h="77">
                    <a:moveTo>
                      <a:pt x="77" y="39"/>
                    </a:moveTo>
                    <a:lnTo>
                      <a:pt x="77" y="47"/>
                    </a:lnTo>
                    <a:lnTo>
                      <a:pt x="74" y="53"/>
                    </a:lnTo>
                    <a:lnTo>
                      <a:pt x="71" y="60"/>
                    </a:lnTo>
                    <a:lnTo>
                      <a:pt x="66" y="66"/>
                    </a:lnTo>
                    <a:lnTo>
                      <a:pt x="60" y="71"/>
                    </a:lnTo>
                    <a:lnTo>
                      <a:pt x="53" y="74"/>
                    </a:lnTo>
                    <a:lnTo>
                      <a:pt x="47" y="77"/>
                    </a:lnTo>
                    <a:lnTo>
                      <a:pt x="39" y="77"/>
                    </a:lnTo>
                    <a:lnTo>
                      <a:pt x="30" y="77"/>
                    </a:lnTo>
                    <a:lnTo>
                      <a:pt x="24" y="74"/>
                    </a:lnTo>
                    <a:lnTo>
                      <a:pt x="18" y="71"/>
                    </a:lnTo>
                    <a:lnTo>
                      <a:pt x="11" y="66"/>
                    </a:lnTo>
                    <a:lnTo>
                      <a:pt x="6" y="60"/>
                    </a:lnTo>
                    <a:lnTo>
                      <a:pt x="3" y="53"/>
                    </a:lnTo>
                    <a:lnTo>
                      <a:pt x="1" y="47"/>
                    </a:lnTo>
                    <a:lnTo>
                      <a:pt x="0" y="42"/>
                    </a:lnTo>
                    <a:lnTo>
                      <a:pt x="0" y="39"/>
                    </a:lnTo>
                    <a:lnTo>
                      <a:pt x="0" y="35"/>
                    </a:lnTo>
                    <a:lnTo>
                      <a:pt x="1" y="30"/>
                    </a:lnTo>
                    <a:lnTo>
                      <a:pt x="3" y="24"/>
                    </a:lnTo>
                    <a:lnTo>
                      <a:pt x="6" y="17"/>
                    </a:lnTo>
                    <a:lnTo>
                      <a:pt x="11" y="11"/>
                    </a:lnTo>
                    <a:lnTo>
                      <a:pt x="18" y="6"/>
                    </a:lnTo>
                    <a:lnTo>
                      <a:pt x="24" y="3"/>
                    </a:lnTo>
                    <a:lnTo>
                      <a:pt x="30" y="1"/>
                    </a:lnTo>
                    <a:lnTo>
                      <a:pt x="35" y="0"/>
                    </a:lnTo>
                    <a:lnTo>
                      <a:pt x="39" y="0"/>
                    </a:lnTo>
                    <a:lnTo>
                      <a:pt x="42" y="0"/>
                    </a:lnTo>
                    <a:lnTo>
                      <a:pt x="47" y="1"/>
                    </a:lnTo>
                    <a:lnTo>
                      <a:pt x="53" y="3"/>
                    </a:lnTo>
                    <a:lnTo>
                      <a:pt x="60" y="6"/>
                    </a:lnTo>
                    <a:lnTo>
                      <a:pt x="66" y="11"/>
                    </a:lnTo>
                    <a:lnTo>
                      <a:pt x="71" y="17"/>
                    </a:lnTo>
                    <a:lnTo>
                      <a:pt x="74" y="24"/>
                    </a:lnTo>
                    <a:lnTo>
                      <a:pt x="77" y="30"/>
                    </a:lnTo>
                    <a:lnTo>
                      <a:pt x="77" y="39"/>
                    </a:lnTo>
                  </a:path>
                </a:pathLst>
              </a:custGeom>
              <a:noFill/>
              <a:ln w="1588">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9" name="Freeform 159">
                <a:extLst>
                  <a:ext uri="{FF2B5EF4-FFF2-40B4-BE49-F238E27FC236}">
                    <a16:creationId xmlns:a16="http://schemas.microsoft.com/office/drawing/2014/main" id="{486686DF-D171-4281-A79E-677EBC0745BC}"/>
                  </a:ext>
                </a:extLst>
              </p:cNvPr>
              <p:cNvSpPr>
                <a:spLocks/>
              </p:cNvSpPr>
              <p:nvPr/>
            </p:nvSpPr>
            <p:spPr bwMode="auto">
              <a:xfrm>
                <a:off x="5516438" y="1521921"/>
                <a:ext cx="32958" cy="39325"/>
              </a:xfrm>
              <a:custGeom>
                <a:avLst/>
                <a:gdLst>
                  <a:gd name="T0" fmla="*/ 77 w 77"/>
                  <a:gd name="T1" fmla="*/ 39 h 78"/>
                  <a:gd name="T2" fmla="*/ 77 w 77"/>
                  <a:gd name="T3" fmla="*/ 47 h 78"/>
                  <a:gd name="T4" fmla="*/ 74 w 77"/>
                  <a:gd name="T5" fmla="*/ 53 h 78"/>
                  <a:gd name="T6" fmla="*/ 71 w 77"/>
                  <a:gd name="T7" fmla="*/ 60 h 78"/>
                  <a:gd name="T8" fmla="*/ 66 w 77"/>
                  <a:gd name="T9" fmla="*/ 66 h 78"/>
                  <a:gd name="T10" fmla="*/ 60 w 77"/>
                  <a:gd name="T11" fmla="*/ 71 h 78"/>
                  <a:gd name="T12" fmla="*/ 53 w 77"/>
                  <a:gd name="T13" fmla="*/ 74 h 78"/>
                  <a:gd name="T14" fmla="*/ 47 w 77"/>
                  <a:gd name="T15" fmla="*/ 78 h 78"/>
                  <a:gd name="T16" fmla="*/ 39 w 77"/>
                  <a:gd name="T17" fmla="*/ 78 h 78"/>
                  <a:gd name="T18" fmla="*/ 30 w 77"/>
                  <a:gd name="T19" fmla="*/ 78 h 78"/>
                  <a:gd name="T20" fmla="*/ 24 w 77"/>
                  <a:gd name="T21" fmla="*/ 74 h 78"/>
                  <a:gd name="T22" fmla="*/ 18 w 77"/>
                  <a:gd name="T23" fmla="*/ 71 h 78"/>
                  <a:gd name="T24" fmla="*/ 11 w 77"/>
                  <a:gd name="T25" fmla="*/ 66 h 78"/>
                  <a:gd name="T26" fmla="*/ 6 w 77"/>
                  <a:gd name="T27" fmla="*/ 60 h 78"/>
                  <a:gd name="T28" fmla="*/ 3 w 77"/>
                  <a:gd name="T29" fmla="*/ 53 h 78"/>
                  <a:gd name="T30" fmla="*/ 1 w 77"/>
                  <a:gd name="T31" fmla="*/ 47 h 78"/>
                  <a:gd name="T32" fmla="*/ 0 w 77"/>
                  <a:gd name="T33" fmla="*/ 42 h 78"/>
                  <a:gd name="T34" fmla="*/ 0 w 77"/>
                  <a:gd name="T35" fmla="*/ 39 h 78"/>
                  <a:gd name="T36" fmla="*/ 0 w 77"/>
                  <a:gd name="T37" fmla="*/ 35 h 78"/>
                  <a:gd name="T38" fmla="*/ 1 w 77"/>
                  <a:gd name="T39" fmla="*/ 31 h 78"/>
                  <a:gd name="T40" fmla="*/ 3 w 77"/>
                  <a:gd name="T41" fmla="*/ 24 h 78"/>
                  <a:gd name="T42" fmla="*/ 6 w 77"/>
                  <a:gd name="T43" fmla="*/ 18 h 78"/>
                  <a:gd name="T44" fmla="*/ 11 w 77"/>
                  <a:gd name="T45" fmla="*/ 11 h 78"/>
                  <a:gd name="T46" fmla="*/ 18 w 77"/>
                  <a:gd name="T47" fmla="*/ 6 h 78"/>
                  <a:gd name="T48" fmla="*/ 24 w 77"/>
                  <a:gd name="T49" fmla="*/ 3 h 78"/>
                  <a:gd name="T50" fmla="*/ 30 w 77"/>
                  <a:gd name="T51" fmla="*/ 2 h 78"/>
                  <a:gd name="T52" fmla="*/ 35 w 77"/>
                  <a:gd name="T53" fmla="*/ 0 h 78"/>
                  <a:gd name="T54" fmla="*/ 39 w 77"/>
                  <a:gd name="T55" fmla="*/ 0 h 78"/>
                  <a:gd name="T56" fmla="*/ 42 w 77"/>
                  <a:gd name="T57" fmla="*/ 0 h 78"/>
                  <a:gd name="T58" fmla="*/ 47 w 77"/>
                  <a:gd name="T59" fmla="*/ 2 h 78"/>
                  <a:gd name="T60" fmla="*/ 53 w 77"/>
                  <a:gd name="T61" fmla="*/ 3 h 78"/>
                  <a:gd name="T62" fmla="*/ 60 w 77"/>
                  <a:gd name="T63" fmla="*/ 6 h 78"/>
                  <a:gd name="T64" fmla="*/ 66 w 77"/>
                  <a:gd name="T65" fmla="*/ 11 h 78"/>
                  <a:gd name="T66" fmla="*/ 71 w 77"/>
                  <a:gd name="T67" fmla="*/ 18 h 78"/>
                  <a:gd name="T68" fmla="*/ 74 w 77"/>
                  <a:gd name="T69" fmla="*/ 24 h 78"/>
                  <a:gd name="T70" fmla="*/ 77 w 77"/>
                  <a:gd name="T71" fmla="*/ 31 h 78"/>
                  <a:gd name="T72" fmla="*/ 77 w 77"/>
                  <a:gd name="T73"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7" h="78">
                    <a:moveTo>
                      <a:pt x="77" y="39"/>
                    </a:moveTo>
                    <a:lnTo>
                      <a:pt x="77" y="47"/>
                    </a:lnTo>
                    <a:lnTo>
                      <a:pt x="74" y="53"/>
                    </a:lnTo>
                    <a:lnTo>
                      <a:pt x="71" y="60"/>
                    </a:lnTo>
                    <a:lnTo>
                      <a:pt x="66" y="66"/>
                    </a:lnTo>
                    <a:lnTo>
                      <a:pt x="60" y="71"/>
                    </a:lnTo>
                    <a:lnTo>
                      <a:pt x="53" y="74"/>
                    </a:lnTo>
                    <a:lnTo>
                      <a:pt x="47" y="78"/>
                    </a:lnTo>
                    <a:lnTo>
                      <a:pt x="39" y="78"/>
                    </a:lnTo>
                    <a:lnTo>
                      <a:pt x="30" y="78"/>
                    </a:lnTo>
                    <a:lnTo>
                      <a:pt x="24" y="74"/>
                    </a:lnTo>
                    <a:lnTo>
                      <a:pt x="18" y="71"/>
                    </a:lnTo>
                    <a:lnTo>
                      <a:pt x="11" y="66"/>
                    </a:lnTo>
                    <a:lnTo>
                      <a:pt x="6" y="60"/>
                    </a:lnTo>
                    <a:lnTo>
                      <a:pt x="3" y="53"/>
                    </a:lnTo>
                    <a:lnTo>
                      <a:pt x="1" y="47"/>
                    </a:lnTo>
                    <a:lnTo>
                      <a:pt x="0" y="42"/>
                    </a:lnTo>
                    <a:lnTo>
                      <a:pt x="0" y="39"/>
                    </a:lnTo>
                    <a:lnTo>
                      <a:pt x="0" y="35"/>
                    </a:lnTo>
                    <a:lnTo>
                      <a:pt x="1" y="31"/>
                    </a:lnTo>
                    <a:lnTo>
                      <a:pt x="3" y="24"/>
                    </a:lnTo>
                    <a:lnTo>
                      <a:pt x="6" y="18"/>
                    </a:lnTo>
                    <a:lnTo>
                      <a:pt x="11" y="11"/>
                    </a:lnTo>
                    <a:lnTo>
                      <a:pt x="18" y="6"/>
                    </a:lnTo>
                    <a:lnTo>
                      <a:pt x="24" y="3"/>
                    </a:lnTo>
                    <a:lnTo>
                      <a:pt x="30" y="2"/>
                    </a:lnTo>
                    <a:lnTo>
                      <a:pt x="35" y="0"/>
                    </a:lnTo>
                    <a:lnTo>
                      <a:pt x="39" y="0"/>
                    </a:lnTo>
                    <a:lnTo>
                      <a:pt x="42" y="0"/>
                    </a:lnTo>
                    <a:lnTo>
                      <a:pt x="47" y="2"/>
                    </a:lnTo>
                    <a:lnTo>
                      <a:pt x="53" y="3"/>
                    </a:lnTo>
                    <a:lnTo>
                      <a:pt x="60" y="6"/>
                    </a:lnTo>
                    <a:lnTo>
                      <a:pt x="66" y="11"/>
                    </a:lnTo>
                    <a:lnTo>
                      <a:pt x="71" y="18"/>
                    </a:lnTo>
                    <a:lnTo>
                      <a:pt x="74" y="24"/>
                    </a:lnTo>
                    <a:lnTo>
                      <a:pt x="77" y="31"/>
                    </a:lnTo>
                    <a:lnTo>
                      <a:pt x="77" y="39"/>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0" name="Freeform 160">
                <a:extLst>
                  <a:ext uri="{FF2B5EF4-FFF2-40B4-BE49-F238E27FC236}">
                    <a16:creationId xmlns:a16="http://schemas.microsoft.com/office/drawing/2014/main" id="{13028255-FBA3-4AC2-B091-65FB9D3983C1}"/>
                  </a:ext>
                </a:extLst>
              </p:cNvPr>
              <p:cNvSpPr>
                <a:spLocks/>
              </p:cNvSpPr>
              <p:nvPr/>
            </p:nvSpPr>
            <p:spPr bwMode="auto">
              <a:xfrm>
                <a:off x="5516438" y="1521921"/>
                <a:ext cx="32958" cy="39325"/>
              </a:xfrm>
              <a:custGeom>
                <a:avLst/>
                <a:gdLst>
                  <a:gd name="T0" fmla="*/ 77 w 77"/>
                  <a:gd name="T1" fmla="*/ 39 h 78"/>
                  <a:gd name="T2" fmla="*/ 77 w 77"/>
                  <a:gd name="T3" fmla="*/ 47 h 78"/>
                  <a:gd name="T4" fmla="*/ 74 w 77"/>
                  <a:gd name="T5" fmla="*/ 53 h 78"/>
                  <a:gd name="T6" fmla="*/ 71 w 77"/>
                  <a:gd name="T7" fmla="*/ 60 h 78"/>
                  <a:gd name="T8" fmla="*/ 66 w 77"/>
                  <a:gd name="T9" fmla="*/ 66 h 78"/>
                  <a:gd name="T10" fmla="*/ 60 w 77"/>
                  <a:gd name="T11" fmla="*/ 71 h 78"/>
                  <a:gd name="T12" fmla="*/ 53 w 77"/>
                  <a:gd name="T13" fmla="*/ 74 h 78"/>
                  <a:gd name="T14" fmla="*/ 47 w 77"/>
                  <a:gd name="T15" fmla="*/ 78 h 78"/>
                  <a:gd name="T16" fmla="*/ 39 w 77"/>
                  <a:gd name="T17" fmla="*/ 78 h 78"/>
                  <a:gd name="T18" fmla="*/ 30 w 77"/>
                  <a:gd name="T19" fmla="*/ 78 h 78"/>
                  <a:gd name="T20" fmla="*/ 24 w 77"/>
                  <a:gd name="T21" fmla="*/ 74 h 78"/>
                  <a:gd name="T22" fmla="*/ 18 w 77"/>
                  <a:gd name="T23" fmla="*/ 71 h 78"/>
                  <a:gd name="T24" fmla="*/ 11 w 77"/>
                  <a:gd name="T25" fmla="*/ 66 h 78"/>
                  <a:gd name="T26" fmla="*/ 6 w 77"/>
                  <a:gd name="T27" fmla="*/ 60 h 78"/>
                  <a:gd name="T28" fmla="*/ 3 w 77"/>
                  <a:gd name="T29" fmla="*/ 53 h 78"/>
                  <a:gd name="T30" fmla="*/ 1 w 77"/>
                  <a:gd name="T31" fmla="*/ 47 h 78"/>
                  <a:gd name="T32" fmla="*/ 0 w 77"/>
                  <a:gd name="T33" fmla="*/ 42 h 78"/>
                  <a:gd name="T34" fmla="*/ 0 w 77"/>
                  <a:gd name="T35" fmla="*/ 39 h 78"/>
                  <a:gd name="T36" fmla="*/ 0 w 77"/>
                  <a:gd name="T37" fmla="*/ 35 h 78"/>
                  <a:gd name="T38" fmla="*/ 1 w 77"/>
                  <a:gd name="T39" fmla="*/ 31 h 78"/>
                  <a:gd name="T40" fmla="*/ 3 w 77"/>
                  <a:gd name="T41" fmla="*/ 24 h 78"/>
                  <a:gd name="T42" fmla="*/ 6 w 77"/>
                  <a:gd name="T43" fmla="*/ 18 h 78"/>
                  <a:gd name="T44" fmla="*/ 11 w 77"/>
                  <a:gd name="T45" fmla="*/ 11 h 78"/>
                  <a:gd name="T46" fmla="*/ 18 w 77"/>
                  <a:gd name="T47" fmla="*/ 6 h 78"/>
                  <a:gd name="T48" fmla="*/ 24 w 77"/>
                  <a:gd name="T49" fmla="*/ 3 h 78"/>
                  <a:gd name="T50" fmla="*/ 30 w 77"/>
                  <a:gd name="T51" fmla="*/ 2 h 78"/>
                  <a:gd name="T52" fmla="*/ 35 w 77"/>
                  <a:gd name="T53" fmla="*/ 0 h 78"/>
                  <a:gd name="T54" fmla="*/ 39 w 77"/>
                  <a:gd name="T55" fmla="*/ 0 h 78"/>
                  <a:gd name="T56" fmla="*/ 42 w 77"/>
                  <a:gd name="T57" fmla="*/ 0 h 78"/>
                  <a:gd name="T58" fmla="*/ 47 w 77"/>
                  <a:gd name="T59" fmla="*/ 2 h 78"/>
                  <a:gd name="T60" fmla="*/ 53 w 77"/>
                  <a:gd name="T61" fmla="*/ 3 h 78"/>
                  <a:gd name="T62" fmla="*/ 60 w 77"/>
                  <a:gd name="T63" fmla="*/ 6 h 78"/>
                  <a:gd name="T64" fmla="*/ 66 w 77"/>
                  <a:gd name="T65" fmla="*/ 11 h 78"/>
                  <a:gd name="T66" fmla="*/ 71 w 77"/>
                  <a:gd name="T67" fmla="*/ 18 h 78"/>
                  <a:gd name="T68" fmla="*/ 74 w 77"/>
                  <a:gd name="T69" fmla="*/ 24 h 78"/>
                  <a:gd name="T70" fmla="*/ 77 w 77"/>
                  <a:gd name="T71" fmla="*/ 31 h 78"/>
                  <a:gd name="T72" fmla="*/ 77 w 77"/>
                  <a:gd name="T73"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7" h="78">
                    <a:moveTo>
                      <a:pt x="77" y="39"/>
                    </a:moveTo>
                    <a:lnTo>
                      <a:pt x="77" y="47"/>
                    </a:lnTo>
                    <a:lnTo>
                      <a:pt x="74" y="53"/>
                    </a:lnTo>
                    <a:lnTo>
                      <a:pt x="71" y="60"/>
                    </a:lnTo>
                    <a:lnTo>
                      <a:pt x="66" y="66"/>
                    </a:lnTo>
                    <a:lnTo>
                      <a:pt x="60" y="71"/>
                    </a:lnTo>
                    <a:lnTo>
                      <a:pt x="53" y="74"/>
                    </a:lnTo>
                    <a:lnTo>
                      <a:pt x="47" y="78"/>
                    </a:lnTo>
                    <a:lnTo>
                      <a:pt x="39" y="78"/>
                    </a:lnTo>
                    <a:lnTo>
                      <a:pt x="30" y="78"/>
                    </a:lnTo>
                    <a:lnTo>
                      <a:pt x="24" y="74"/>
                    </a:lnTo>
                    <a:lnTo>
                      <a:pt x="18" y="71"/>
                    </a:lnTo>
                    <a:lnTo>
                      <a:pt x="11" y="66"/>
                    </a:lnTo>
                    <a:lnTo>
                      <a:pt x="6" y="60"/>
                    </a:lnTo>
                    <a:lnTo>
                      <a:pt x="3" y="53"/>
                    </a:lnTo>
                    <a:lnTo>
                      <a:pt x="1" y="47"/>
                    </a:lnTo>
                    <a:lnTo>
                      <a:pt x="0" y="42"/>
                    </a:lnTo>
                    <a:lnTo>
                      <a:pt x="0" y="39"/>
                    </a:lnTo>
                    <a:lnTo>
                      <a:pt x="0" y="35"/>
                    </a:lnTo>
                    <a:lnTo>
                      <a:pt x="1" y="31"/>
                    </a:lnTo>
                    <a:lnTo>
                      <a:pt x="3" y="24"/>
                    </a:lnTo>
                    <a:lnTo>
                      <a:pt x="6" y="18"/>
                    </a:lnTo>
                    <a:lnTo>
                      <a:pt x="11" y="11"/>
                    </a:lnTo>
                    <a:lnTo>
                      <a:pt x="18" y="6"/>
                    </a:lnTo>
                    <a:lnTo>
                      <a:pt x="24" y="3"/>
                    </a:lnTo>
                    <a:lnTo>
                      <a:pt x="30" y="2"/>
                    </a:lnTo>
                    <a:lnTo>
                      <a:pt x="35" y="0"/>
                    </a:lnTo>
                    <a:lnTo>
                      <a:pt x="39" y="0"/>
                    </a:lnTo>
                    <a:lnTo>
                      <a:pt x="42" y="0"/>
                    </a:lnTo>
                    <a:lnTo>
                      <a:pt x="47" y="2"/>
                    </a:lnTo>
                    <a:lnTo>
                      <a:pt x="53" y="3"/>
                    </a:lnTo>
                    <a:lnTo>
                      <a:pt x="60" y="6"/>
                    </a:lnTo>
                    <a:lnTo>
                      <a:pt x="66" y="11"/>
                    </a:lnTo>
                    <a:lnTo>
                      <a:pt x="71" y="18"/>
                    </a:lnTo>
                    <a:lnTo>
                      <a:pt x="74" y="24"/>
                    </a:lnTo>
                    <a:lnTo>
                      <a:pt x="77" y="31"/>
                    </a:lnTo>
                    <a:lnTo>
                      <a:pt x="77" y="39"/>
                    </a:lnTo>
                  </a:path>
                </a:pathLst>
              </a:custGeom>
              <a:noFill/>
              <a:ln w="1588">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1" name="Freeform 161">
                <a:extLst>
                  <a:ext uri="{FF2B5EF4-FFF2-40B4-BE49-F238E27FC236}">
                    <a16:creationId xmlns:a16="http://schemas.microsoft.com/office/drawing/2014/main" id="{9C27DD4F-3627-45EC-80F7-A90BD47067AD}"/>
                  </a:ext>
                </a:extLst>
              </p:cNvPr>
              <p:cNvSpPr>
                <a:spLocks/>
              </p:cNvSpPr>
              <p:nvPr/>
            </p:nvSpPr>
            <p:spPr bwMode="auto">
              <a:xfrm>
                <a:off x="5516438" y="1154888"/>
                <a:ext cx="32958" cy="39325"/>
              </a:xfrm>
              <a:custGeom>
                <a:avLst/>
                <a:gdLst>
                  <a:gd name="T0" fmla="*/ 77 w 77"/>
                  <a:gd name="T1" fmla="*/ 39 h 78"/>
                  <a:gd name="T2" fmla="*/ 77 w 77"/>
                  <a:gd name="T3" fmla="*/ 47 h 78"/>
                  <a:gd name="T4" fmla="*/ 74 w 77"/>
                  <a:gd name="T5" fmla="*/ 53 h 78"/>
                  <a:gd name="T6" fmla="*/ 71 w 77"/>
                  <a:gd name="T7" fmla="*/ 60 h 78"/>
                  <a:gd name="T8" fmla="*/ 66 w 77"/>
                  <a:gd name="T9" fmla="*/ 66 h 78"/>
                  <a:gd name="T10" fmla="*/ 60 w 77"/>
                  <a:gd name="T11" fmla="*/ 71 h 78"/>
                  <a:gd name="T12" fmla="*/ 53 w 77"/>
                  <a:gd name="T13" fmla="*/ 74 h 78"/>
                  <a:gd name="T14" fmla="*/ 47 w 77"/>
                  <a:gd name="T15" fmla="*/ 78 h 78"/>
                  <a:gd name="T16" fmla="*/ 39 w 77"/>
                  <a:gd name="T17" fmla="*/ 78 h 78"/>
                  <a:gd name="T18" fmla="*/ 30 w 77"/>
                  <a:gd name="T19" fmla="*/ 78 h 78"/>
                  <a:gd name="T20" fmla="*/ 24 w 77"/>
                  <a:gd name="T21" fmla="*/ 74 h 78"/>
                  <a:gd name="T22" fmla="*/ 18 w 77"/>
                  <a:gd name="T23" fmla="*/ 71 h 78"/>
                  <a:gd name="T24" fmla="*/ 11 w 77"/>
                  <a:gd name="T25" fmla="*/ 66 h 78"/>
                  <a:gd name="T26" fmla="*/ 6 w 77"/>
                  <a:gd name="T27" fmla="*/ 60 h 78"/>
                  <a:gd name="T28" fmla="*/ 3 w 77"/>
                  <a:gd name="T29" fmla="*/ 53 h 78"/>
                  <a:gd name="T30" fmla="*/ 1 w 77"/>
                  <a:gd name="T31" fmla="*/ 47 h 78"/>
                  <a:gd name="T32" fmla="*/ 0 w 77"/>
                  <a:gd name="T33" fmla="*/ 42 h 78"/>
                  <a:gd name="T34" fmla="*/ 0 w 77"/>
                  <a:gd name="T35" fmla="*/ 39 h 78"/>
                  <a:gd name="T36" fmla="*/ 0 w 77"/>
                  <a:gd name="T37" fmla="*/ 36 h 78"/>
                  <a:gd name="T38" fmla="*/ 1 w 77"/>
                  <a:gd name="T39" fmla="*/ 31 h 78"/>
                  <a:gd name="T40" fmla="*/ 3 w 77"/>
                  <a:gd name="T41" fmla="*/ 24 h 78"/>
                  <a:gd name="T42" fmla="*/ 6 w 77"/>
                  <a:gd name="T43" fmla="*/ 18 h 78"/>
                  <a:gd name="T44" fmla="*/ 11 w 77"/>
                  <a:gd name="T45" fmla="*/ 11 h 78"/>
                  <a:gd name="T46" fmla="*/ 18 w 77"/>
                  <a:gd name="T47" fmla="*/ 6 h 78"/>
                  <a:gd name="T48" fmla="*/ 24 w 77"/>
                  <a:gd name="T49" fmla="*/ 3 h 78"/>
                  <a:gd name="T50" fmla="*/ 30 w 77"/>
                  <a:gd name="T51" fmla="*/ 2 h 78"/>
                  <a:gd name="T52" fmla="*/ 35 w 77"/>
                  <a:gd name="T53" fmla="*/ 0 h 78"/>
                  <a:gd name="T54" fmla="*/ 39 w 77"/>
                  <a:gd name="T55" fmla="*/ 0 h 78"/>
                  <a:gd name="T56" fmla="*/ 42 w 77"/>
                  <a:gd name="T57" fmla="*/ 0 h 78"/>
                  <a:gd name="T58" fmla="*/ 47 w 77"/>
                  <a:gd name="T59" fmla="*/ 2 h 78"/>
                  <a:gd name="T60" fmla="*/ 53 w 77"/>
                  <a:gd name="T61" fmla="*/ 3 h 78"/>
                  <a:gd name="T62" fmla="*/ 60 w 77"/>
                  <a:gd name="T63" fmla="*/ 6 h 78"/>
                  <a:gd name="T64" fmla="*/ 66 w 77"/>
                  <a:gd name="T65" fmla="*/ 11 h 78"/>
                  <a:gd name="T66" fmla="*/ 71 w 77"/>
                  <a:gd name="T67" fmla="*/ 18 h 78"/>
                  <a:gd name="T68" fmla="*/ 74 w 77"/>
                  <a:gd name="T69" fmla="*/ 24 h 78"/>
                  <a:gd name="T70" fmla="*/ 77 w 77"/>
                  <a:gd name="T71" fmla="*/ 31 h 78"/>
                  <a:gd name="T72" fmla="*/ 77 w 77"/>
                  <a:gd name="T73"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7" h="78">
                    <a:moveTo>
                      <a:pt x="77" y="39"/>
                    </a:moveTo>
                    <a:lnTo>
                      <a:pt x="77" y="47"/>
                    </a:lnTo>
                    <a:lnTo>
                      <a:pt x="74" y="53"/>
                    </a:lnTo>
                    <a:lnTo>
                      <a:pt x="71" y="60"/>
                    </a:lnTo>
                    <a:lnTo>
                      <a:pt x="66" y="66"/>
                    </a:lnTo>
                    <a:lnTo>
                      <a:pt x="60" y="71"/>
                    </a:lnTo>
                    <a:lnTo>
                      <a:pt x="53" y="74"/>
                    </a:lnTo>
                    <a:lnTo>
                      <a:pt x="47" y="78"/>
                    </a:lnTo>
                    <a:lnTo>
                      <a:pt x="39" y="78"/>
                    </a:lnTo>
                    <a:lnTo>
                      <a:pt x="30" y="78"/>
                    </a:lnTo>
                    <a:lnTo>
                      <a:pt x="24" y="74"/>
                    </a:lnTo>
                    <a:lnTo>
                      <a:pt x="18" y="71"/>
                    </a:lnTo>
                    <a:lnTo>
                      <a:pt x="11" y="66"/>
                    </a:lnTo>
                    <a:lnTo>
                      <a:pt x="6" y="60"/>
                    </a:lnTo>
                    <a:lnTo>
                      <a:pt x="3" y="53"/>
                    </a:lnTo>
                    <a:lnTo>
                      <a:pt x="1" y="47"/>
                    </a:lnTo>
                    <a:lnTo>
                      <a:pt x="0" y="42"/>
                    </a:lnTo>
                    <a:lnTo>
                      <a:pt x="0" y="39"/>
                    </a:lnTo>
                    <a:lnTo>
                      <a:pt x="0" y="36"/>
                    </a:lnTo>
                    <a:lnTo>
                      <a:pt x="1" y="31"/>
                    </a:lnTo>
                    <a:lnTo>
                      <a:pt x="3" y="24"/>
                    </a:lnTo>
                    <a:lnTo>
                      <a:pt x="6" y="18"/>
                    </a:lnTo>
                    <a:lnTo>
                      <a:pt x="11" y="11"/>
                    </a:lnTo>
                    <a:lnTo>
                      <a:pt x="18" y="6"/>
                    </a:lnTo>
                    <a:lnTo>
                      <a:pt x="24" y="3"/>
                    </a:lnTo>
                    <a:lnTo>
                      <a:pt x="30" y="2"/>
                    </a:lnTo>
                    <a:lnTo>
                      <a:pt x="35" y="0"/>
                    </a:lnTo>
                    <a:lnTo>
                      <a:pt x="39" y="0"/>
                    </a:lnTo>
                    <a:lnTo>
                      <a:pt x="42" y="0"/>
                    </a:lnTo>
                    <a:lnTo>
                      <a:pt x="47" y="2"/>
                    </a:lnTo>
                    <a:lnTo>
                      <a:pt x="53" y="3"/>
                    </a:lnTo>
                    <a:lnTo>
                      <a:pt x="60" y="6"/>
                    </a:lnTo>
                    <a:lnTo>
                      <a:pt x="66" y="11"/>
                    </a:lnTo>
                    <a:lnTo>
                      <a:pt x="71" y="18"/>
                    </a:lnTo>
                    <a:lnTo>
                      <a:pt x="74" y="24"/>
                    </a:lnTo>
                    <a:lnTo>
                      <a:pt x="77" y="31"/>
                    </a:lnTo>
                    <a:lnTo>
                      <a:pt x="77" y="39"/>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2" name="Freeform 162">
                <a:extLst>
                  <a:ext uri="{FF2B5EF4-FFF2-40B4-BE49-F238E27FC236}">
                    <a16:creationId xmlns:a16="http://schemas.microsoft.com/office/drawing/2014/main" id="{C2B2ECDC-FCE0-4DEA-B460-029219004906}"/>
                  </a:ext>
                </a:extLst>
              </p:cNvPr>
              <p:cNvSpPr>
                <a:spLocks/>
              </p:cNvSpPr>
              <p:nvPr/>
            </p:nvSpPr>
            <p:spPr bwMode="auto">
              <a:xfrm>
                <a:off x="5516438" y="1154888"/>
                <a:ext cx="32958" cy="39325"/>
              </a:xfrm>
              <a:custGeom>
                <a:avLst/>
                <a:gdLst>
                  <a:gd name="T0" fmla="*/ 77 w 77"/>
                  <a:gd name="T1" fmla="*/ 39 h 78"/>
                  <a:gd name="T2" fmla="*/ 77 w 77"/>
                  <a:gd name="T3" fmla="*/ 47 h 78"/>
                  <a:gd name="T4" fmla="*/ 74 w 77"/>
                  <a:gd name="T5" fmla="*/ 53 h 78"/>
                  <a:gd name="T6" fmla="*/ 71 w 77"/>
                  <a:gd name="T7" fmla="*/ 60 h 78"/>
                  <a:gd name="T8" fmla="*/ 66 w 77"/>
                  <a:gd name="T9" fmla="*/ 66 h 78"/>
                  <a:gd name="T10" fmla="*/ 60 w 77"/>
                  <a:gd name="T11" fmla="*/ 71 h 78"/>
                  <a:gd name="T12" fmla="*/ 53 w 77"/>
                  <a:gd name="T13" fmla="*/ 74 h 78"/>
                  <a:gd name="T14" fmla="*/ 47 w 77"/>
                  <a:gd name="T15" fmla="*/ 78 h 78"/>
                  <a:gd name="T16" fmla="*/ 39 w 77"/>
                  <a:gd name="T17" fmla="*/ 78 h 78"/>
                  <a:gd name="T18" fmla="*/ 30 w 77"/>
                  <a:gd name="T19" fmla="*/ 78 h 78"/>
                  <a:gd name="T20" fmla="*/ 24 w 77"/>
                  <a:gd name="T21" fmla="*/ 74 h 78"/>
                  <a:gd name="T22" fmla="*/ 18 w 77"/>
                  <a:gd name="T23" fmla="*/ 71 h 78"/>
                  <a:gd name="T24" fmla="*/ 11 w 77"/>
                  <a:gd name="T25" fmla="*/ 66 h 78"/>
                  <a:gd name="T26" fmla="*/ 6 w 77"/>
                  <a:gd name="T27" fmla="*/ 60 h 78"/>
                  <a:gd name="T28" fmla="*/ 3 w 77"/>
                  <a:gd name="T29" fmla="*/ 53 h 78"/>
                  <a:gd name="T30" fmla="*/ 1 w 77"/>
                  <a:gd name="T31" fmla="*/ 47 h 78"/>
                  <a:gd name="T32" fmla="*/ 0 w 77"/>
                  <a:gd name="T33" fmla="*/ 42 h 78"/>
                  <a:gd name="T34" fmla="*/ 0 w 77"/>
                  <a:gd name="T35" fmla="*/ 39 h 78"/>
                  <a:gd name="T36" fmla="*/ 0 w 77"/>
                  <a:gd name="T37" fmla="*/ 36 h 78"/>
                  <a:gd name="T38" fmla="*/ 1 w 77"/>
                  <a:gd name="T39" fmla="*/ 31 h 78"/>
                  <a:gd name="T40" fmla="*/ 3 w 77"/>
                  <a:gd name="T41" fmla="*/ 24 h 78"/>
                  <a:gd name="T42" fmla="*/ 6 w 77"/>
                  <a:gd name="T43" fmla="*/ 18 h 78"/>
                  <a:gd name="T44" fmla="*/ 11 w 77"/>
                  <a:gd name="T45" fmla="*/ 11 h 78"/>
                  <a:gd name="T46" fmla="*/ 18 w 77"/>
                  <a:gd name="T47" fmla="*/ 6 h 78"/>
                  <a:gd name="T48" fmla="*/ 24 w 77"/>
                  <a:gd name="T49" fmla="*/ 3 h 78"/>
                  <a:gd name="T50" fmla="*/ 30 w 77"/>
                  <a:gd name="T51" fmla="*/ 2 h 78"/>
                  <a:gd name="T52" fmla="*/ 35 w 77"/>
                  <a:gd name="T53" fmla="*/ 0 h 78"/>
                  <a:gd name="T54" fmla="*/ 39 w 77"/>
                  <a:gd name="T55" fmla="*/ 0 h 78"/>
                  <a:gd name="T56" fmla="*/ 42 w 77"/>
                  <a:gd name="T57" fmla="*/ 0 h 78"/>
                  <a:gd name="T58" fmla="*/ 47 w 77"/>
                  <a:gd name="T59" fmla="*/ 2 h 78"/>
                  <a:gd name="T60" fmla="*/ 53 w 77"/>
                  <a:gd name="T61" fmla="*/ 3 h 78"/>
                  <a:gd name="T62" fmla="*/ 60 w 77"/>
                  <a:gd name="T63" fmla="*/ 6 h 78"/>
                  <a:gd name="T64" fmla="*/ 66 w 77"/>
                  <a:gd name="T65" fmla="*/ 11 h 78"/>
                  <a:gd name="T66" fmla="*/ 71 w 77"/>
                  <a:gd name="T67" fmla="*/ 18 h 78"/>
                  <a:gd name="T68" fmla="*/ 74 w 77"/>
                  <a:gd name="T69" fmla="*/ 24 h 78"/>
                  <a:gd name="T70" fmla="*/ 77 w 77"/>
                  <a:gd name="T71" fmla="*/ 31 h 78"/>
                  <a:gd name="T72" fmla="*/ 77 w 77"/>
                  <a:gd name="T73"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7" h="78">
                    <a:moveTo>
                      <a:pt x="77" y="39"/>
                    </a:moveTo>
                    <a:lnTo>
                      <a:pt x="77" y="47"/>
                    </a:lnTo>
                    <a:lnTo>
                      <a:pt x="74" y="53"/>
                    </a:lnTo>
                    <a:lnTo>
                      <a:pt x="71" y="60"/>
                    </a:lnTo>
                    <a:lnTo>
                      <a:pt x="66" y="66"/>
                    </a:lnTo>
                    <a:lnTo>
                      <a:pt x="60" y="71"/>
                    </a:lnTo>
                    <a:lnTo>
                      <a:pt x="53" y="74"/>
                    </a:lnTo>
                    <a:lnTo>
                      <a:pt x="47" y="78"/>
                    </a:lnTo>
                    <a:lnTo>
                      <a:pt x="39" y="78"/>
                    </a:lnTo>
                    <a:lnTo>
                      <a:pt x="30" y="78"/>
                    </a:lnTo>
                    <a:lnTo>
                      <a:pt x="24" y="74"/>
                    </a:lnTo>
                    <a:lnTo>
                      <a:pt x="18" y="71"/>
                    </a:lnTo>
                    <a:lnTo>
                      <a:pt x="11" y="66"/>
                    </a:lnTo>
                    <a:lnTo>
                      <a:pt x="6" y="60"/>
                    </a:lnTo>
                    <a:lnTo>
                      <a:pt x="3" y="53"/>
                    </a:lnTo>
                    <a:lnTo>
                      <a:pt x="1" y="47"/>
                    </a:lnTo>
                    <a:lnTo>
                      <a:pt x="0" y="42"/>
                    </a:lnTo>
                    <a:lnTo>
                      <a:pt x="0" y="39"/>
                    </a:lnTo>
                    <a:lnTo>
                      <a:pt x="0" y="36"/>
                    </a:lnTo>
                    <a:lnTo>
                      <a:pt x="1" y="31"/>
                    </a:lnTo>
                    <a:lnTo>
                      <a:pt x="3" y="24"/>
                    </a:lnTo>
                    <a:lnTo>
                      <a:pt x="6" y="18"/>
                    </a:lnTo>
                    <a:lnTo>
                      <a:pt x="11" y="11"/>
                    </a:lnTo>
                    <a:lnTo>
                      <a:pt x="18" y="6"/>
                    </a:lnTo>
                    <a:lnTo>
                      <a:pt x="24" y="3"/>
                    </a:lnTo>
                    <a:lnTo>
                      <a:pt x="30" y="2"/>
                    </a:lnTo>
                    <a:lnTo>
                      <a:pt x="35" y="0"/>
                    </a:lnTo>
                    <a:lnTo>
                      <a:pt x="39" y="0"/>
                    </a:lnTo>
                    <a:lnTo>
                      <a:pt x="42" y="0"/>
                    </a:lnTo>
                    <a:lnTo>
                      <a:pt x="47" y="2"/>
                    </a:lnTo>
                    <a:lnTo>
                      <a:pt x="53" y="3"/>
                    </a:lnTo>
                    <a:lnTo>
                      <a:pt x="60" y="6"/>
                    </a:lnTo>
                    <a:lnTo>
                      <a:pt x="66" y="11"/>
                    </a:lnTo>
                    <a:lnTo>
                      <a:pt x="71" y="18"/>
                    </a:lnTo>
                    <a:lnTo>
                      <a:pt x="74" y="24"/>
                    </a:lnTo>
                    <a:lnTo>
                      <a:pt x="77" y="31"/>
                    </a:lnTo>
                    <a:lnTo>
                      <a:pt x="77" y="39"/>
                    </a:lnTo>
                  </a:path>
                </a:pathLst>
              </a:custGeom>
              <a:noFill/>
              <a:ln w="1588">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3" name="Line 163">
                <a:extLst>
                  <a:ext uri="{FF2B5EF4-FFF2-40B4-BE49-F238E27FC236}">
                    <a16:creationId xmlns:a16="http://schemas.microsoft.com/office/drawing/2014/main" id="{7582400F-DDEA-4444-A3DB-3AA348CCABF4}"/>
                  </a:ext>
                </a:extLst>
              </p:cNvPr>
              <p:cNvSpPr>
                <a:spLocks noChangeShapeType="1"/>
              </p:cNvSpPr>
              <p:nvPr/>
            </p:nvSpPr>
            <p:spPr bwMode="auto">
              <a:xfrm>
                <a:off x="5123481" y="1337396"/>
                <a:ext cx="0" cy="73609"/>
              </a:xfrm>
              <a:prstGeom prst="line">
                <a:avLst/>
              </a:prstGeom>
              <a:noFill/>
              <a:ln w="15875">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4" name="Line 164">
                <a:extLst>
                  <a:ext uri="{FF2B5EF4-FFF2-40B4-BE49-F238E27FC236}">
                    <a16:creationId xmlns:a16="http://schemas.microsoft.com/office/drawing/2014/main" id="{793B3164-1E46-49E0-A000-B7D556F57F8C}"/>
                  </a:ext>
                </a:extLst>
              </p:cNvPr>
              <p:cNvSpPr>
                <a:spLocks noChangeShapeType="1"/>
              </p:cNvSpPr>
              <p:nvPr/>
            </p:nvSpPr>
            <p:spPr bwMode="auto">
              <a:xfrm>
                <a:off x="5077001" y="1337396"/>
                <a:ext cx="92958" cy="0"/>
              </a:xfrm>
              <a:prstGeom prst="line">
                <a:avLst/>
              </a:prstGeom>
              <a:noFill/>
              <a:ln w="15875">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5" name="Line 165">
                <a:extLst>
                  <a:ext uri="{FF2B5EF4-FFF2-40B4-BE49-F238E27FC236}">
                    <a16:creationId xmlns:a16="http://schemas.microsoft.com/office/drawing/2014/main" id="{5B2DD411-9C9F-4A6B-BBB3-48483BFEE751}"/>
                  </a:ext>
                </a:extLst>
              </p:cNvPr>
              <p:cNvSpPr>
                <a:spLocks noChangeShapeType="1"/>
              </p:cNvSpPr>
              <p:nvPr/>
            </p:nvSpPr>
            <p:spPr bwMode="auto">
              <a:xfrm>
                <a:off x="5123481" y="1411005"/>
                <a:ext cx="0" cy="73609"/>
              </a:xfrm>
              <a:prstGeom prst="line">
                <a:avLst/>
              </a:prstGeom>
              <a:noFill/>
              <a:ln w="15875">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6" name="Line 166">
                <a:extLst>
                  <a:ext uri="{FF2B5EF4-FFF2-40B4-BE49-F238E27FC236}">
                    <a16:creationId xmlns:a16="http://schemas.microsoft.com/office/drawing/2014/main" id="{68D1377B-E20F-4BB5-8E9F-0986D66065B3}"/>
                  </a:ext>
                </a:extLst>
              </p:cNvPr>
              <p:cNvSpPr>
                <a:spLocks noChangeShapeType="1"/>
              </p:cNvSpPr>
              <p:nvPr/>
            </p:nvSpPr>
            <p:spPr bwMode="auto">
              <a:xfrm>
                <a:off x="5077001" y="1484613"/>
                <a:ext cx="92958" cy="0"/>
              </a:xfrm>
              <a:prstGeom prst="line">
                <a:avLst/>
              </a:prstGeom>
              <a:noFill/>
              <a:ln w="15875">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7" name="Rectangle 167">
                <a:extLst>
                  <a:ext uri="{FF2B5EF4-FFF2-40B4-BE49-F238E27FC236}">
                    <a16:creationId xmlns:a16="http://schemas.microsoft.com/office/drawing/2014/main" id="{D40D5BB1-637B-4EF6-9DA4-DC3E8D76345E}"/>
                  </a:ext>
                </a:extLst>
              </p:cNvPr>
              <p:cNvSpPr>
                <a:spLocks noChangeArrowheads="1"/>
              </p:cNvSpPr>
              <p:nvPr/>
            </p:nvSpPr>
            <p:spPr bwMode="auto">
              <a:xfrm>
                <a:off x="5107424" y="1216396"/>
                <a:ext cx="32113" cy="38317"/>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8" name="Rectangle 168">
                <a:extLst>
                  <a:ext uri="{FF2B5EF4-FFF2-40B4-BE49-F238E27FC236}">
                    <a16:creationId xmlns:a16="http://schemas.microsoft.com/office/drawing/2014/main" id="{1B5A9AAC-E9E6-49CF-9C58-5466FCAA2A05}"/>
                  </a:ext>
                </a:extLst>
              </p:cNvPr>
              <p:cNvSpPr>
                <a:spLocks noChangeArrowheads="1"/>
              </p:cNvSpPr>
              <p:nvPr/>
            </p:nvSpPr>
            <p:spPr bwMode="auto">
              <a:xfrm>
                <a:off x="5107424" y="1216396"/>
                <a:ext cx="32113" cy="38317"/>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9" name="Rectangle 169">
                <a:extLst>
                  <a:ext uri="{FF2B5EF4-FFF2-40B4-BE49-F238E27FC236}">
                    <a16:creationId xmlns:a16="http://schemas.microsoft.com/office/drawing/2014/main" id="{88EE289B-6349-41AC-9DAA-0AA06CC2C31A}"/>
                  </a:ext>
                </a:extLst>
              </p:cNvPr>
              <p:cNvSpPr>
                <a:spLocks noChangeArrowheads="1"/>
              </p:cNvSpPr>
              <p:nvPr/>
            </p:nvSpPr>
            <p:spPr bwMode="auto">
              <a:xfrm>
                <a:off x="5107424" y="1369663"/>
                <a:ext cx="32113" cy="393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0" name="Rectangle 170">
                <a:extLst>
                  <a:ext uri="{FF2B5EF4-FFF2-40B4-BE49-F238E27FC236}">
                    <a16:creationId xmlns:a16="http://schemas.microsoft.com/office/drawing/2014/main" id="{4E69C510-2F73-4562-869D-FB106C410487}"/>
                  </a:ext>
                </a:extLst>
              </p:cNvPr>
              <p:cNvSpPr>
                <a:spLocks noChangeArrowheads="1"/>
              </p:cNvSpPr>
              <p:nvPr/>
            </p:nvSpPr>
            <p:spPr bwMode="auto">
              <a:xfrm>
                <a:off x="5107424" y="1369663"/>
                <a:ext cx="32113" cy="39325"/>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1" name="Rectangle 171">
                <a:extLst>
                  <a:ext uri="{FF2B5EF4-FFF2-40B4-BE49-F238E27FC236}">
                    <a16:creationId xmlns:a16="http://schemas.microsoft.com/office/drawing/2014/main" id="{94931D80-50D2-46C0-8B6D-E2B7398C79B0}"/>
                  </a:ext>
                </a:extLst>
              </p:cNvPr>
              <p:cNvSpPr>
                <a:spLocks noChangeArrowheads="1"/>
              </p:cNvSpPr>
              <p:nvPr/>
            </p:nvSpPr>
            <p:spPr bwMode="auto">
              <a:xfrm>
                <a:off x="5107424" y="1093379"/>
                <a:ext cx="32113" cy="393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2" name="Rectangle 172">
                <a:extLst>
                  <a:ext uri="{FF2B5EF4-FFF2-40B4-BE49-F238E27FC236}">
                    <a16:creationId xmlns:a16="http://schemas.microsoft.com/office/drawing/2014/main" id="{66C588E6-DCB4-4B00-939C-A50DF410265C}"/>
                  </a:ext>
                </a:extLst>
              </p:cNvPr>
              <p:cNvSpPr>
                <a:spLocks noChangeArrowheads="1"/>
              </p:cNvSpPr>
              <p:nvPr/>
            </p:nvSpPr>
            <p:spPr bwMode="auto">
              <a:xfrm>
                <a:off x="5107424" y="1093379"/>
                <a:ext cx="32113" cy="39325"/>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3" name="Rectangle 173">
                <a:extLst>
                  <a:ext uri="{FF2B5EF4-FFF2-40B4-BE49-F238E27FC236}">
                    <a16:creationId xmlns:a16="http://schemas.microsoft.com/office/drawing/2014/main" id="{87F94A52-E207-4835-B4DC-7F43F6F62EFE}"/>
                  </a:ext>
                </a:extLst>
              </p:cNvPr>
              <p:cNvSpPr>
                <a:spLocks noChangeArrowheads="1"/>
              </p:cNvSpPr>
              <p:nvPr/>
            </p:nvSpPr>
            <p:spPr bwMode="auto">
              <a:xfrm>
                <a:off x="5107424" y="1553179"/>
                <a:ext cx="32113" cy="393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4" name="Rectangle 174">
                <a:extLst>
                  <a:ext uri="{FF2B5EF4-FFF2-40B4-BE49-F238E27FC236}">
                    <a16:creationId xmlns:a16="http://schemas.microsoft.com/office/drawing/2014/main" id="{37AA2AD7-ECBC-4C8B-A2C4-DCFA6263AAB6}"/>
                  </a:ext>
                </a:extLst>
              </p:cNvPr>
              <p:cNvSpPr>
                <a:spLocks noChangeArrowheads="1"/>
              </p:cNvSpPr>
              <p:nvPr/>
            </p:nvSpPr>
            <p:spPr bwMode="auto">
              <a:xfrm>
                <a:off x="5107424" y="1553179"/>
                <a:ext cx="32113" cy="39325"/>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5" name="Rectangle 175">
                <a:extLst>
                  <a:ext uri="{FF2B5EF4-FFF2-40B4-BE49-F238E27FC236}">
                    <a16:creationId xmlns:a16="http://schemas.microsoft.com/office/drawing/2014/main" id="{00BF95D4-DE99-4319-B554-006821A28227}"/>
                  </a:ext>
                </a:extLst>
              </p:cNvPr>
              <p:cNvSpPr>
                <a:spLocks noChangeArrowheads="1"/>
              </p:cNvSpPr>
              <p:nvPr/>
            </p:nvSpPr>
            <p:spPr bwMode="auto">
              <a:xfrm>
                <a:off x="5131931" y="1399913"/>
                <a:ext cx="32958" cy="393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6" name="Rectangle 176">
                <a:extLst>
                  <a:ext uri="{FF2B5EF4-FFF2-40B4-BE49-F238E27FC236}">
                    <a16:creationId xmlns:a16="http://schemas.microsoft.com/office/drawing/2014/main" id="{70CF6EB0-7595-4AB7-AA2B-6BF5F3948712}"/>
                  </a:ext>
                </a:extLst>
              </p:cNvPr>
              <p:cNvSpPr>
                <a:spLocks noChangeArrowheads="1"/>
              </p:cNvSpPr>
              <p:nvPr/>
            </p:nvSpPr>
            <p:spPr bwMode="auto">
              <a:xfrm>
                <a:off x="5131931" y="1399913"/>
                <a:ext cx="32958" cy="39325"/>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7" name="Rectangle 177">
                <a:extLst>
                  <a:ext uri="{FF2B5EF4-FFF2-40B4-BE49-F238E27FC236}">
                    <a16:creationId xmlns:a16="http://schemas.microsoft.com/office/drawing/2014/main" id="{93C18C39-145C-4AA7-AA5C-ADD7E5E504B4}"/>
                  </a:ext>
                </a:extLst>
              </p:cNvPr>
              <p:cNvSpPr>
                <a:spLocks noChangeArrowheads="1"/>
              </p:cNvSpPr>
              <p:nvPr/>
            </p:nvSpPr>
            <p:spPr bwMode="auto">
              <a:xfrm>
                <a:off x="5082917" y="1430163"/>
                <a:ext cx="32113" cy="393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8" name="Rectangle 178">
                <a:extLst>
                  <a:ext uri="{FF2B5EF4-FFF2-40B4-BE49-F238E27FC236}">
                    <a16:creationId xmlns:a16="http://schemas.microsoft.com/office/drawing/2014/main" id="{199E7C82-C4F1-4CBA-80D2-D720F1EB8246}"/>
                  </a:ext>
                </a:extLst>
              </p:cNvPr>
              <p:cNvSpPr>
                <a:spLocks noChangeArrowheads="1"/>
              </p:cNvSpPr>
              <p:nvPr/>
            </p:nvSpPr>
            <p:spPr bwMode="auto">
              <a:xfrm>
                <a:off x="5082917" y="1430163"/>
                <a:ext cx="32113" cy="39325"/>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9" name="Rectangle 179">
                <a:extLst>
                  <a:ext uri="{FF2B5EF4-FFF2-40B4-BE49-F238E27FC236}">
                    <a16:creationId xmlns:a16="http://schemas.microsoft.com/office/drawing/2014/main" id="{0EA8CE05-DF5F-427F-AFA8-66F38BE30109}"/>
                  </a:ext>
                </a:extLst>
              </p:cNvPr>
              <p:cNvSpPr>
                <a:spLocks noChangeArrowheads="1"/>
              </p:cNvSpPr>
              <p:nvPr/>
            </p:nvSpPr>
            <p:spPr bwMode="auto">
              <a:xfrm>
                <a:off x="5107424" y="1675188"/>
                <a:ext cx="32113" cy="393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0" name="Rectangle 180">
                <a:extLst>
                  <a:ext uri="{FF2B5EF4-FFF2-40B4-BE49-F238E27FC236}">
                    <a16:creationId xmlns:a16="http://schemas.microsoft.com/office/drawing/2014/main" id="{BD3061BA-9713-4DE4-9E6C-839A3B9C48B8}"/>
                  </a:ext>
                </a:extLst>
              </p:cNvPr>
              <p:cNvSpPr>
                <a:spLocks noChangeArrowheads="1"/>
              </p:cNvSpPr>
              <p:nvPr/>
            </p:nvSpPr>
            <p:spPr bwMode="auto">
              <a:xfrm>
                <a:off x="5107424" y="1675188"/>
                <a:ext cx="32113" cy="39325"/>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1" name="Line 181">
                <a:extLst>
                  <a:ext uri="{FF2B5EF4-FFF2-40B4-BE49-F238E27FC236}">
                    <a16:creationId xmlns:a16="http://schemas.microsoft.com/office/drawing/2014/main" id="{F8483F6E-BA46-4E14-B51D-CCE1F9B52649}"/>
                  </a:ext>
                </a:extLst>
              </p:cNvPr>
              <p:cNvSpPr>
                <a:spLocks noChangeShapeType="1"/>
              </p:cNvSpPr>
              <p:nvPr/>
            </p:nvSpPr>
            <p:spPr bwMode="auto">
              <a:xfrm>
                <a:off x="5756439" y="1059096"/>
                <a:ext cx="0" cy="80667"/>
              </a:xfrm>
              <a:prstGeom prst="line">
                <a:avLst/>
              </a:prstGeom>
              <a:noFill/>
              <a:ln w="15875">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2" name="Line 182">
                <a:extLst>
                  <a:ext uri="{FF2B5EF4-FFF2-40B4-BE49-F238E27FC236}">
                    <a16:creationId xmlns:a16="http://schemas.microsoft.com/office/drawing/2014/main" id="{EE910BED-ADB8-4B58-9555-8852CDF017FC}"/>
                  </a:ext>
                </a:extLst>
              </p:cNvPr>
              <p:cNvSpPr>
                <a:spLocks noChangeShapeType="1"/>
              </p:cNvSpPr>
              <p:nvPr/>
            </p:nvSpPr>
            <p:spPr bwMode="auto">
              <a:xfrm>
                <a:off x="5709960" y="1059096"/>
                <a:ext cx="92958" cy="0"/>
              </a:xfrm>
              <a:prstGeom prst="line">
                <a:avLst/>
              </a:prstGeom>
              <a:noFill/>
              <a:ln w="15875">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3" name="Line 183">
                <a:extLst>
                  <a:ext uri="{FF2B5EF4-FFF2-40B4-BE49-F238E27FC236}">
                    <a16:creationId xmlns:a16="http://schemas.microsoft.com/office/drawing/2014/main" id="{430159FA-75BF-42E1-B596-9DBEF2C99BFE}"/>
                  </a:ext>
                </a:extLst>
              </p:cNvPr>
              <p:cNvSpPr>
                <a:spLocks noChangeShapeType="1"/>
              </p:cNvSpPr>
              <p:nvPr/>
            </p:nvSpPr>
            <p:spPr bwMode="auto">
              <a:xfrm>
                <a:off x="5756439" y="1139763"/>
                <a:ext cx="0" cy="81675"/>
              </a:xfrm>
              <a:prstGeom prst="line">
                <a:avLst/>
              </a:prstGeom>
              <a:noFill/>
              <a:ln w="15875">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4" name="Line 184">
                <a:extLst>
                  <a:ext uri="{FF2B5EF4-FFF2-40B4-BE49-F238E27FC236}">
                    <a16:creationId xmlns:a16="http://schemas.microsoft.com/office/drawing/2014/main" id="{EBEEB25B-1348-4410-8009-9A6CE1863968}"/>
                  </a:ext>
                </a:extLst>
              </p:cNvPr>
              <p:cNvSpPr>
                <a:spLocks noChangeShapeType="1"/>
              </p:cNvSpPr>
              <p:nvPr/>
            </p:nvSpPr>
            <p:spPr bwMode="auto">
              <a:xfrm>
                <a:off x="5709960" y="1221438"/>
                <a:ext cx="92958" cy="0"/>
              </a:xfrm>
              <a:prstGeom prst="line">
                <a:avLst/>
              </a:prstGeom>
              <a:noFill/>
              <a:ln w="15875">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5" name="Rectangle 185">
                <a:extLst>
                  <a:ext uri="{FF2B5EF4-FFF2-40B4-BE49-F238E27FC236}">
                    <a16:creationId xmlns:a16="http://schemas.microsoft.com/office/drawing/2014/main" id="{37222F0A-30FB-422E-8DE2-8B4C8FF4737B}"/>
                  </a:ext>
                </a:extLst>
              </p:cNvPr>
              <p:cNvSpPr>
                <a:spLocks noChangeArrowheads="1"/>
              </p:cNvSpPr>
              <p:nvPr/>
            </p:nvSpPr>
            <p:spPr bwMode="auto">
              <a:xfrm>
                <a:off x="5740382" y="879613"/>
                <a:ext cx="32958" cy="393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6" name="Rectangle 186">
                <a:extLst>
                  <a:ext uri="{FF2B5EF4-FFF2-40B4-BE49-F238E27FC236}">
                    <a16:creationId xmlns:a16="http://schemas.microsoft.com/office/drawing/2014/main" id="{45A164F8-D3F5-42DC-956B-4C8376E404AB}"/>
                  </a:ext>
                </a:extLst>
              </p:cNvPr>
              <p:cNvSpPr>
                <a:spLocks noChangeArrowheads="1"/>
              </p:cNvSpPr>
              <p:nvPr/>
            </p:nvSpPr>
            <p:spPr bwMode="auto">
              <a:xfrm>
                <a:off x="5740382" y="879613"/>
                <a:ext cx="32958" cy="39325"/>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7" name="Rectangle 187">
                <a:extLst>
                  <a:ext uri="{FF2B5EF4-FFF2-40B4-BE49-F238E27FC236}">
                    <a16:creationId xmlns:a16="http://schemas.microsoft.com/office/drawing/2014/main" id="{F1BEC0C2-4512-4DBB-B58E-E860D7154B26}"/>
                  </a:ext>
                </a:extLst>
              </p:cNvPr>
              <p:cNvSpPr>
                <a:spLocks noChangeArrowheads="1"/>
              </p:cNvSpPr>
              <p:nvPr/>
            </p:nvSpPr>
            <p:spPr bwMode="auto">
              <a:xfrm>
                <a:off x="5740382" y="1246646"/>
                <a:ext cx="32958" cy="393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8" name="Rectangle 188">
                <a:extLst>
                  <a:ext uri="{FF2B5EF4-FFF2-40B4-BE49-F238E27FC236}">
                    <a16:creationId xmlns:a16="http://schemas.microsoft.com/office/drawing/2014/main" id="{66D1DE01-AB5E-45F1-A2F6-AAA7596F5379}"/>
                  </a:ext>
                </a:extLst>
              </p:cNvPr>
              <p:cNvSpPr>
                <a:spLocks noChangeArrowheads="1"/>
              </p:cNvSpPr>
              <p:nvPr/>
            </p:nvSpPr>
            <p:spPr bwMode="auto">
              <a:xfrm>
                <a:off x="5740382" y="1246646"/>
                <a:ext cx="32958" cy="39325"/>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9" name="Rectangle 189">
                <a:extLst>
                  <a:ext uri="{FF2B5EF4-FFF2-40B4-BE49-F238E27FC236}">
                    <a16:creationId xmlns:a16="http://schemas.microsoft.com/office/drawing/2014/main" id="{BFD0617A-CCFD-4EFC-B514-6097BBD2A7FE}"/>
                  </a:ext>
                </a:extLst>
              </p:cNvPr>
              <p:cNvSpPr>
                <a:spLocks noChangeArrowheads="1"/>
              </p:cNvSpPr>
              <p:nvPr/>
            </p:nvSpPr>
            <p:spPr bwMode="auto">
              <a:xfrm>
                <a:off x="5740382" y="819113"/>
                <a:ext cx="32958" cy="393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0" name="Rectangle 190">
                <a:extLst>
                  <a:ext uri="{FF2B5EF4-FFF2-40B4-BE49-F238E27FC236}">
                    <a16:creationId xmlns:a16="http://schemas.microsoft.com/office/drawing/2014/main" id="{555FD5B6-EA2E-4E45-BA4D-FB4F69B3B982}"/>
                  </a:ext>
                </a:extLst>
              </p:cNvPr>
              <p:cNvSpPr>
                <a:spLocks noChangeArrowheads="1"/>
              </p:cNvSpPr>
              <p:nvPr/>
            </p:nvSpPr>
            <p:spPr bwMode="auto">
              <a:xfrm>
                <a:off x="5740382" y="819113"/>
                <a:ext cx="32958" cy="39325"/>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1" name="Rectangle 191">
                <a:extLst>
                  <a:ext uri="{FF2B5EF4-FFF2-40B4-BE49-F238E27FC236}">
                    <a16:creationId xmlns:a16="http://schemas.microsoft.com/office/drawing/2014/main" id="{62F0FC53-A027-428C-A0E8-C984B5C97A45}"/>
                  </a:ext>
                </a:extLst>
              </p:cNvPr>
              <p:cNvSpPr>
                <a:spLocks noChangeArrowheads="1"/>
              </p:cNvSpPr>
              <p:nvPr/>
            </p:nvSpPr>
            <p:spPr bwMode="auto">
              <a:xfrm>
                <a:off x="5740382" y="1369663"/>
                <a:ext cx="32958" cy="393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2" name="Rectangle 192">
                <a:extLst>
                  <a:ext uri="{FF2B5EF4-FFF2-40B4-BE49-F238E27FC236}">
                    <a16:creationId xmlns:a16="http://schemas.microsoft.com/office/drawing/2014/main" id="{46DB5E9E-EA57-4C7B-8B00-607A40A97E99}"/>
                  </a:ext>
                </a:extLst>
              </p:cNvPr>
              <p:cNvSpPr>
                <a:spLocks noChangeArrowheads="1"/>
              </p:cNvSpPr>
              <p:nvPr/>
            </p:nvSpPr>
            <p:spPr bwMode="auto">
              <a:xfrm>
                <a:off x="5740382" y="1369663"/>
                <a:ext cx="32958" cy="39325"/>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3" name="Rectangle 193">
                <a:extLst>
                  <a:ext uri="{FF2B5EF4-FFF2-40B4-BE49-F238E27FC236}">
                    <a16:creationId xmlns:a16="http://schemas.microsoft.com/office/drawing/2014/main" id="{3333546F-5D79-4F4B-88BF-CE5144F34B07}"/>
                  </a:ext>
                </a:extLst>
              </p:cNvPr>
              <p:cNvSpPr>
                <a:spLocks noChangeArrowheads="1"/>
              </p:cNvSpPr>
              <p:nvPr/>
            </p:nvSpPr>
            <p:spPr bwMode="auto">
              <a:xfrm>
                <a:off x="5740382" y="1186146"/>
                <a:ext cx="32958" cy="393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4" name="Rectangle 194">
                <a:extLst>
                  <a:ext uri="{FF2B5EF4-FFF2-40B4-BE49-F238E27FC236}">
                    <a16:creationId xmlns:a16="http://schemas.microsoft.com/office/drawing/2014/main" id="{53EEC6D7-8EDD-4377-A736-56C8C94E5788}"/>
                  </a:ext>
                </a:extLst>
              </p:cNvPr>
              <p:cNvSpPr>
                <a:spLocks noChangeArrowheads="1"/>
              </p:cNvSpPr>
              <p:nvPr/>
            </p:nvSpPr>
            <p:spPr bwMode="auto">
              <a:xfrm>
                <a:off x="5740382" y="1186146"/>
                <a:ext cx="32958" cy="39325"/>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5" name="Rectangle 195">
                <a:extLst>
                  <a:ext uri="{FF2B5EF4-FFF2-40B4-BE49-F238E27FC236}">
                    <a16:creationId xmlns:a16="http://schemas.microsoft.com/office/drawing/2014/main" id="{1391160E-0930-48E4-80E3-8AEABFE8E2C7}"/>
                  </a:ext>
                </a:extLst>
              </p:cNvPr>
              <p:cNvSpPr>
                <a:spLocks noChangeArrowheads="1"/>
              </p:cNvSpPr>
              <p:nvPr/>
            </p:nvSpPr>
            <p:spPr bwMode="auto">
              <a:xfrm>
                <a:off x="5740382" y="1308155"/>
                <a:ext cx="32958" cy="393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6" name="Rectangle 196">
                <a:extLst>
                  <a:ext uri="{FF2B5EF4-FFF2-40B4-BE49-F238E27FC236}">
                    <a16:creationId xmlns:a16="http://schemas.microsoft.com/office/drawing/2014/main" id="{899EE5C8-5DF9-4850-B621-9C3F380FED2A}"/>
                  </a:ext>
                </a:extLst>
              </p:cNvPr>
              <p:cNvSpPr>
                <a:spLocks noChangeArrowheads="1"/>
              </p:cNvSpPr>
              <p:nvPr/>
            </p:nvSpPr>
            <p:spPr bwMode="auto">
              <a:xfrm>
                <a:off x="5740382" y="1308155"/>
                <a:ext cx="32958" cy="39325"/>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7" name="Rectangle 197">
                <a:extLst>
                  <a:ext uri="{FF2B5EF4-FFF2-40B4-BE49-F238E27FC236}">
                    <a16:creationId xmlns:a16="http://schemas.microsoft.com/office/drawing/2014/main" id="{257A8A39-4DB7-4AE3-A375-97C4B4601B25}"/>
                  </a:ext>
                </a:extLst>
              </p:cNvPr>
              <p:cNvSpPr>
                <a:spLocks noChangeArrowheads="1"/>
              </p:cNvSpPr>
              <p:nvPr/>
            </p:nvSpPr>
            <p:spPr bwMode="auto">
              <a:xfrm>
                <a:off x="5740382" y="1033888"/>
                <a:ext cx="32958" cy="38317"/>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8" name="Rectangle 198">
                <a:extLst>
                  <a:ext uri="{FF2B5EF4-FFF2-40B4-BE49-F238E27FC236}">
                    <a16:creationId xmlns:a16="http://schemas.microsoft.com/office/drawing/2014/main" id="{E5ED79C3-F905-4C95-8AE8-A3592D41EF73}"/>
                  </a:ext>
                </a:extLst>
              </p:cNvPr>
              <p:cNvSpPr>
                <a:spLocks noChangeArrowheads="1"/>
              </p:cNvSpPr>
              <p:nvPr/>
            </p:nvSpPr>
            <p:spPr bwMode="auto">
              <a:xfrm>
                <a:off x="5740382" y="1033888"/>
                <a:ext cx="32958" cy="38317"/>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369" name="Group 368">
                <a:extLst>
                  <a:ext uri="{FF2B5EF4-FFF2-40B4-BE49-F238E27FC236}">
                    <a16:creationId xmlns:a16="http://schemas.microsoft.com/office/drawing/2014/main" id="{B7E815A5-D7AC-4CBA-AC63-5BE3A66E22EA}"/>
                  </a:ext>
                </a:extLst>
              </p:cNvPr>
              <p:cNvGrpSpPr/>
              <p:nvPr/>
            </p:nvGrpSpPr>
            <p:grpSpPr>
              <a:xfrm>
                <a:off x="5131086" y="635676"/>
                <a:ext cx="632113" cy="198975"/>
                <a:chOff x="5553075" y="612574"/>
                <a:chExt cx="1187450" cy="313261"/>
              </a:xfrm>
            </p:grpSpPr>
            <p:sp>
              <p:nvSpPr>
                <p:cNvPr id="370" name="Line 215">
                  <a:extLst>
                    <a:ext uri="{FF2B5EF4-FFF2-40B4-BE49-F238E27FC236}">
                      <a16:creationId xmlns:a16="http://schemas.microsoft.com/office/drawing/2014/main" id="{EC62EE67-BCA6-4BBD-8480-3F3D40D61BF9}"/>
                    </a:ext>
                  </a:extLst>
                </p:cNvPr>
                <p:cNvSpPr>
                  <a:spLocks noChangeShapeType="1"/>
                </p:cNvSpPr>
                <p:nvPr/>
              </p:nvSpPr>
              <p:spPr bwMode="auto">
                <a:xfrm>
                  <a:off x="5553075" y="809952"/>
                  <a:ext cx="1187450" cy="0"/>
                </a:xfrm>
                <a:prstGeom prst="line">
                  <a:avLst/>
                </a:prstGeom>
                <a:noFill/>
                <a:ln w="158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1" name="Rectangle 216">
                  <a:extLst>
                    <a:ext uri="{FF2B5EF4-FFF2-40B4-BE49-F238E27FC236}">
                      <a16:creationId xmlns:a16="http://schemas.microsoft.com/office/drawing/2014/main" id="{9064F4C8-7E12-4E15-B59F-0CAEB11A59C7}"/>
                    </a:ext>
                  </a:extLst>
                </p:cNvPr>
                <p:cNvSpPr>
                  <a:spLocks noChangeArrowheads="1"/>
                </p:cNvSpPr>
                <p:nvPr/>
              </p:nvSpPr>
              <p:spPr bwMode="auto">
                <a:xfrm>
                  <a:off x="5996701" y="612574"/>
                  <a:ext cx="110302" cy="313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i="0" u="none" strike="noStrike" cap="none" normalizeH="0" baseline="0" dirty="0">
                      <a:ln>
                        <a:noFill/>
                      </a:ln>
                      <a:solidFill>
                        <a:srgbClr val="000000"/>
                      </a:solidFill>
                      <a:effectLst/>
                      <a:latin typeface="Arial" panose="020B0604020202020204" pitchFamily="34" charset="0"/>
                    </a:rPr>
                    <a:t>*</a:t>
                  </a:r>
                  <a:endParaRPr kumimoji="0" lang="en-US" altLang="en-US" sz="1200" i="0" u="none" strike="noStrike" cap="none" normalizeH="0" baseline="0" dirty="0">
                    <a:ln>
                      <a:noFill/>
                    </a:ln>
                    <a:solidFill>
                      <a:schemeClr val="tx1"/>
                    </a:solidFill>
                    <a:effectLst/>
                    <a:latin typeface="Arial" panose="020B0604020202020204" pitchFamily="34" charset="0"/>
                  </a:endParaRPr>
                </a:p>
              </p:txBody>
            </p:sp>
          </p:grpSp>
        </p:grpSp>
        <p:sp>
          <p:nvSpPr>
            <p:cNvPr id="293" name="TextBox 292">
              <a:extLst>
                <a:ext uri="{FF2B5EF4-FFF2-40B4-BE49-F238E27FC236}">
                  <a16:creationId xmlns:a16="http://schemas.microsoft.com/office/drawing/2014/main" id="{E9BAFC36-31FA-4A6B-826E-D9C23764444D}"/>
                </a:ext>
              </a:extLst>
            </p:cNvPr>
            <p:cNvSpPr txBox="1"/>
            <p:nvPr/>
          </p:nvSpPr>
          <p:spPr>
            <a:xfrm rot="16200000">
              <a:off x="4052454" y="1153271"/>
              <a:ext cx="803240" cy="213684"/>
            </a:xfrm>
            <a:prstGeom prst="rect">
              <a:avLst/>
            </a:prstGeom>
            <a:noFill/>
          </p:spPr>
          <p:txBody>
            <a:bodyPr wrap="none" rtlCol="0">
              <a:spAutoFit/>
            </a:bodyPr>
            <a:lstStyle/>
            <a:p>
              <a:r>
                <a:rPr lang="en-US" sz="900" dirty="0">
                  <a:latin typeface="Arial" panose="020B0604020202020204" pitchFamily="34" charset="0"/>
                  <a:cs typeface="Arial" panose="020B0604020202020204" pitchFamily="34" charset="0"/>
                </a:rPr>
                <a:t>Fat/BW (%)</a:t>
              </a:r>
            </a:p>
          </p:txBody>
        </p:sp>
      </p:grpSp>
      <p:grpSp>
        <p:nvGrpSpPr>
          <p:cNvPr id="595" name="Group 594">
            <a:extLst>
              <a:ext uri="{FF2B5EF4-FFF2-40B4-BE49-F238E27FC236}">
                <a16:creationId xmlns:a16="http://schemas.microsoft.com/office/drawing/2014/main" id="{3A1A507E-B14E-4906-BEBF-2F2AFE78EF8D}"/>
              </a:ext>
            </a:extLst>
          </p:cNvPr>
          <p:cNvGrpSpPr/>
          <p:nvPr/>
        </p:nvGrpSpPr>
        <p:grpSpPr>
          <a:xfrm>
            <a:off x="2130989" y="4327966"/>
            <a:ext cx="1616871" cy="1381655"/>
            <a:chOff x="2579896" y="2554144"/>
            <a:chExt cx="1616871" cy="1381655"/>
          </a:xfrm>
        </p:grpSpPr>
        <p:grpSp>
          <p:nvGrpSpPr>
            <p:cNvPr id="383" name="Group 382">
              <a:extLst>
                <a:ext uri="{FF2B5EF4-FFF2-40B4-BE49-F238E27FC236}">
                  <a16:creationId xmlns:a16="http://schemas.microsoft.com/office/drawing/2014/main" id="{C687019F-D42C-4CDC-B815-38F20AD763B4}"/>
                </a:ext>
              </a:extLst>
            </p:cNvPr>
            <p:cNvGrpSpPr/>
            <p:nvPr/>
          </p:nvGrpSpPr>
          <p:grpSpPr>
            <a:xfrm>
              <a:off x="2579896" y="2830545"/>
              <a:ext cx="1616871" cy="1105254"/>
              <a:chOff x="5486836" y="781274"/>
              <a:chExt cx="1609414" cy="1208377"/>
            </a:xfrm>
          </p:grpSpPr>
          <p:grpSp>
            <p:nvGrpSpPr>
              <p:cNvPr id="384" name="Group 383">
                <a:extLst>
                  <a:ext uri="{FF2B5EF4-FFF2-40B4-BE49-F238E27FC236}">
                    <a16:creationId xmlns:a16="http://schemas.microsoft.com/office/drawing/2014/main" id="{F62794CE-1372-40ED-8FEA-B9BDD54FEE13}"/>
                  </a:ext>
                </a:extLst>
              </p:cNvPr>
              <p:cNvGrpSpPr/>
              <p:nvPr/>
            </p:nvGrpSpPr>
            <p:grpSpPr>
              <a:xfrm>
                <a:off x="5707064" y="781274"/>
                <a:ext cx="1389186" cy="1208377"/>
                <a:chOff x="5707063" y="424133"/>
                <a:chExt cx="1612039" cy="1683743"/>
              </a:xfrm>
            </p:grpSpPr>
            <p:grpSp>
              <p:nvGrpSpPr>
                <p:cNvPr id="386" name="Group 385">
                  <a:extLst>
                    <a:ext uri="{FF2B5EF4-FFF2-40B4-BE49-F238E27FC236}">
                      <a16:creationId xmlns:a16="http://schemas.microsoft.com/office/drawing/2014/main" id="{16E51AD1-D91E-4889-AE28-474C6541FE58}"/>
                    </a:ext>
                  </a:extLst>
                </p:cNvPr>
                <p:cNvGrpSpPr/>
                <p:nvPr/>
              </p:nvGrpSpPr>
              <p:grpSpPr>
                <a:xfrm>
                  <a:off x="5707063" y="452438"/>
                  <a:ext cx="115416" cy="1512173"/>
                  <a:chOff x="5707063" y="452438"/>
                  <a:chExt cx="115416" cy="1512173"/>
                </a:xfrm>
              </p:grpSpPr>
              <p:sp>
                <p:nvSpPr>
                  <p:cNvPr id="470" name="Rectangle 237">
                    <a:extLst>
                      <a:ext uri="{FF2B5EF4-FFF2-40B4-BE49-F238E27FC236}">
                        <a16:creationId xmlns:a16="http://schemas.microsoft.com/office/drawing/2014/main" id="{18D74B4A-ED9E-466D-B156-57E788BB6AE0}"/>
                      </a:ext>
                    </a:extLst>
                  </p:cNvPr>
                  <p:cNvSpPr>
                    <a:spLocks noChangeArrowheads="1"/>
                  </p:cNvSpPr>
                  <p:nvPr/>
                </p:nvSpPr>
                <p:spPr bwMode="auto">
                  <a:xfrm>
                    <a:off x="5707063" y="1841500"/>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i="0" u="none" strike="noStrike" cap="none" normalizeH="0" baseline="0">
                        <a:ln>
                          <a:noFill/>
                        </a:ln>
                        <a:solidFill>
                          <a:srgbClr val="000000"/>
                        </a:solidFill>
                        <a:effectLst/>
                        <a:latin typeface="Arial" panose="020B0604020202020204" pitchFamily="34" charset="0"/>
                      </a:rPr>
                      <a:t>50</a:t>
                    </a:r>
                    <a:endParaRPr kumimoji="0" lang="en-US" altLang="en-US" sz="1800" i="0" u="none" strike="noStrike" cap="none" normalizeH="0" baseline="0">
                      <a:ln>
                        <a:noFill/>
                      </a:ln>
                      <a:solidFill>
                        <a:schemeClr val="tx1"/>
                      </a:solidFill>
                      <a:effectLst/>
                      <a:latin typeface="Arial" panose="020B0604020202020204" pitchFamily="34" charset="0"/>
                    </a:endParaRPr>
                  </a:p>
                </p:txBody>
              </p:sp>
              <p:sp>
                <p:nvSpPr>
                  <p:cNvPr id="471" name="Rectangle 238">
                    <a:extLst>
                      <a:ext uri="{FF2B5EF4-FFF2-40B4-BE49-F238E27FC236}">
                        <a16:creationId xmlns:a16="http://schemas.microsoft.com/office/drawing/2014/main" id="{FEE1296C-F860-4141-9469-6E6C449C3D8D}"/>
                      </a:ext>
                    </a:extLst>
                  </p:cNvPr>
                  <p:cNvSpPr>
                    <a:spLocks noChangeArrowheads="1"/>
                  </p:cNvSpPr>
                  <p:nvPr/>
                </p:nvSpPr>
                <p:spPr bwMode="auto">
                  <a:xfrm>
                    <a:off x="5707063" y="1493838"/>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i="0" u="none" strike="noStrike" cap="none" normalizeH="0" baseline="0">
                        <a:ln>
                          <a:noFill/>
                        </a:ln>
                        <a:solidFill>
                          <a:srgbClr val="000000"/>
                        </a:solidFill>
                        <a:effectLst/>
                        <a:latin typeface="Arial" panose="020B0604020202020204" pitchFamily="34" charset="0"/>
                      </a:rPr>
                      <a:t>60</a:t>
                    </a:r>
                    <a:endParaRPr kumimoji="0" lang="en-US" altLang="en-US" sz="1800" i="0" u="none" strike="noStrike" cap="none" normalizeH="0" baseline="0">
                      <a:ln>
                        <a:noFill/>
                      </a:ln>
                      <a:solidFill>
                        <a:schemeClr val="tx1"/>
                      </a:solidFill>
                      <a:effectLst/>
                      <a:latin typeface="Arial" panose="020B0604020202020204" pitchFamily="34" charset="0"/>
                    </a:endParaRPr>
                  </a:p>
                </p:txBody>
              </p:sp>
              <p:sp>
                <p:nvSpPr>
                  <p:cNvPr id="472" name="Rectangle 239">
                    <a:extLst>
                      <a:ext uri="{FF2B5EF4-FFF2-40B4-BE49-F238E27FC236}">
                        <a16:creationId xmlns:a16="http://schemas.microsoft.com/office/drawing/2014/main" id="{1BA7BA22-8CC6-4B01-BC4E-5F0C36D45931}"/>
                      </a:ext>
                    </a:extLst>
                  </p:cNvPr>
                  <p:cNvSpPr>
                    <a:spLocks noChangeArrowheads="1"/>
                  </p:cNvSpPr>
                  <p:nvPr/>
                </p:nvSpPr>
                <p:spPr bwMode="auto">
                  <a:xfrm>
                    <a:off x="5707063" y="1146175"/>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i="0" u="none" strike="noStrike" cap="none" normalizeH="0" baseline="0">
                        <a:ln>
                          <a:noFill/>
                        </a:ln>
                        <a:solidFill>
                          <a:srgbClr val="000000"/>
                        </a:solidFill>
                        <a:effectLst/>
                        <a:latin typeface="Arial" panose="020B0604020202020204" pitchFamily="34" charset="0"/>
                      </a:rPr>
                      <a:t>70</a:t>
                    </a:r>
                    <a:endParaRPr kumimoji="0" lang="en-US" altLang="en-US" sz="1800" i="0" u="none" strike="noStrike" cap="none" normalizeH="0" baseline="0">
                      <a:ln>
                        <a:noFill/>
                      </a:ln>
                      <a:solidFill>
                        <a:schemeClr val="tx1"/>
                      </a:solidFill>
                      <a:effectLst/>
                      <a:latin typeface="Arial" panose="020B0604020202020204" pitchFamily="34" charset="0"/>
                    </a:endParaRPr>
                  </a:p>
                </p:txBody>
              </p:sp>
              <p:sp>
                <p:nvSpPr>
                  <p:cNvPr id="473" name="Rectangle 240">
                    <a:extLst>
                      <a:ext uri="{FF2B5EF4-FFF2-40B4-BE49-F238E27FC236}">
                        <a16:creationId xmlns:a16="http://schemas.microsoft.com/office/drawing/2014/main" id="{28EBA2CE-8D53-4A69-9DF8-3B35F2C1E4C6}"/>
                      </a:ext>
                    </a:extLst>
                  </p:cNvPr>
                  <p:cNvSpPr>
                    <a:spLocks noChangeArrowheads="1"/>
                  </p:cNvSpPr>
                  <p:nvPr/>
                </p:nvSpPr>
                <p:spPr bwMode="auto">
                  <a:xfrm>
                    <a:off x="5707063" y="798513"/>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i="0" u="none" strike="noStrike" cap="none" normalizeH="0" baseline="0">
                        <a:ln>
                          <a:noFill/>
                        </a:ln>
                        <a:solidFill>
                          <a:srgbClr val="000000"/>
                        </a:solidFill>
                        <a:effectLst/>
                        <a:latin typeface="Arial" panose="020B0604020202020204" pitchFamily="34" charset="0"/>
                      </a:rPr>
                      <a:t>80</a:t>
                    </a:r>
                    <a:endParaRPr kumimoji="0" lang="en-US" altLang="en-US" sz="1800" i="0" u="none" strike="noStrike" cap="none" normalizeH="0" baseline="0">
                      <a:ln>
                        <a:noFill/>
                      </a:ln>
                      <a:solidFill>
                        <a:schemeClr val="tx1"/>
                      </a:solidFill>
                      <a:effectLst/>
                      <a:latin typeface="Arial" panose="020B0604020202020204" pitchFamily="34" charset="0"/>
                    </a:endParaRPr>
                  </a:p>
                </p:txBody>
              </p:sp>
              <p:sp>
                <p:nvSpPr>
                  <p:cNvPr id="474" name="Rectangle 241">
                    <a:extLst>
                      <a:ext uri="{FF2B5EF4-FFF2-40B4-BE49-F238E27FC236}">
                        <a16:creationId xmlns:a16="http://schemas.microsoft.com/office/drawing/2014/main" id="{87DE986F-07C9-45FA-9203-0463E322E1AA}"/>
                      </a:ext>
                    </a:extLst>
                  </p:cNvPr>
                  <p:cNvSpPr>
                    <a:spLocks noChangeArrowheads="1"/>
                  </p:cNvSpPr>
                  <p:nvPr/>
                </p:nvSpPr>
                <p:spPr bwMode="auto">
                  <a:xfrm>
                    <a:off x="5707063" y="452438"/>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i="0" u="none" strike="noStrike" cap="none" normalizeH="0" baseline="0">
                        <a:ln>
                          <a:noFill/>
                        </a:ln>
                        <a:solidFill>
                          <a:srgbClr val="000000"/>
                        </a:solidFill>
                        <a:effectLst/>
                        <a:latin typeface="Arial" panose="020B0604020202020204" pitchFamily="34" charset="0"/>
                      </a:rPr>
                      <a:t>90</a:t>
                    </a:r>
                    <a:endParaRPr kumimoji="0" lang="en-US" altLang="en-US" sz="1800" i="0" u="none" strike="noStrike" cap="none" normalizeH="0" baseline="0">
                      <a:ln>
                        <a:noFill/>
                      </a:ln>
                      <a:solidFill>
                        <a:schemeClr val="tx1"/>
                      </a:solidFill>
                      <a:effectLst/>
                      <a:latin typeface="Arial" panose="020B0604020202020204" pitchFamily="34" charset="0"/>
                    </a:endParaRPr>
                  </a:p>
                </p:txBody>
              </p:sp>
            </p:grpSp>
            <p:grpSp>
              <p:nvGrpSpPr>
                <p:cNvPr id="387" name="Group 386">
                  <a:extLst>
                    <a:ext uri="{FF2B5EF4-FFF2-40B4-BE49-F238E27FC236}">
                      <a16:creationId xmlns:a16="http://schemas.microsoft.com/office/drawing/2014/main" id="{DB5B5525-B2E2-4532-86B7-5BFE0A326EAC}"/>
                    </a:ext>
                  </a:extLst>
                </p:cNvPr>
                <p:cNvGrpSpPr/>
                <p:nvPr/>
              </p:nvGrpSpPr>
              <p:grpSpPr>
                <a:xfrm>
                  <a:off x="5872164" y="424133"/>
                  <a:ext cx="1446938" cy="1683743"/>
                  <a:chOff x="5872163" y="424133"/>
                  <a:chExt cx="2098675" cy="1683743"/>
                </a:xfrm>
              </p:grpSpPr>
              <p:sp>
                <p:nvSpPr>
                  <p:cNvPr id="388" name="Rectangle 220">
                    <a:extLst>
                      <a:ext uri="{FF2B5EF4-FFF2-40B4-BE49-F238E27FC236}">
                        <a16:creationId xmlns:a16="http://schemas.microsoft.com/office/drawing/2014/main" id="{F6663278-FBDE-43B1-B3CC-C3F70EC87E06}"/>
                      </a:ext>
                    </a:extLst>
                  </p:cNvPr>
                  <p:cNvSpPr>
                    <a:spLocks noChangeArrowheads="1"/>
                  </p:cNvSpPr>
                  <p:nvPr/>
                </p:nvSpPr>
                <p:spPr bwMode="auto">
                  <a:xfrm>
                    <a:off x="6046788" y="1046163"/>
                    <a:ext cx="295275" cy="8588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9" name="Freeform 221">
                    <a:extLst>
                      <a:ext uri="{FF2B5EF4-FFF2-40B4-BE49-F238E27FC236}">
                        <a16:creationId xmlns:a16="http://schemas.microsoft.com/office/drawing/2014/main" id="{B9D85828-6F78-4F90-B5E7-17552C05BAE6}"/>
                      </a:ext>
                    </a:extLst>
                  </p:cNvPr>
                  <p:cNvSpPr>
                    <a:spLocks/>
                  </p:cNvSpPr>
                  <p:nvPr/>
                </p:nvSpPr>
                <p:spPr bwMode="auto">
                  <a:xfrm>
                    <a:off x="6035675" y="1046163"/>
                    <a:ext cx="315913" cy="857250"/>
                  </a:xfrm>
                  <a:custGeom>
                    <a:avLst/>
                    <a:gdLst>
                      <a:gd name="T0" fmla="*/ 13 w 397"/>
                      <a:gd name="T1" fmla="*/ 1081 h 1081"/>
                      <a:gd name="T2" fmla="*/ 13 w 397"/>
                      <a:gd name="T3" fmla="*/ 0 h 1081"/>
                      <a:gd name="T4" fmla="*/ 0 w 397"/>
                      <a:gd name="T5" fmla="*/ 0 h 1081"/>
                      <a:gd name="T6" fmla="*/ 397 w 397"/>
                      <a:gd name="T7" fmla="*/ 0 h 1081"/>
                      <a:gd name="T8" fmla="*/ 384 w 397"/>
                      <a:gd name="T9" fmla="*/ 0 h 1081"/>
                      <a:gd name="T10" fmla="*/ 384 w 397"/>
                      <a:gd name="T11" fmla="*/ 1081 h 1081"/>
                    </a:gdLst>
                    <a:ahLst/>
                    <a:cxnLst>
                      <a:cxn ang="0">
                        <a:pos x="T0" y="T1"/>
                      </a:cxn>
                      <a:cxn ang="0">
                        <a:pos x="T2" y="T3"/>
                      </a:cxn>
                      <a:cxn ang="0">
                        <a:pos x="T4" y="T5"/>
                      </a:cxn>
                      <a:cxn ang="0">
                        <a:pos x="T6" y="T7"/>
                      </a:cxn>
                      <a:cxn ang="0">
                        <a:pos x="T8" y="T9"/>
                      </a:cxn>
                      <a:cxn ang="0">
                        <a:pos x="T10" y="T11"/>
                      </a:cxn>
                    </a:cxnLst>
                    <a:rect l="0" t="0" r="r" b="b"/>
                    <a:pathLst>
                      <a:path w="397" h="1081">
                        <a:moveTo>
                          <a:pt x="13" y="1081"/>
                        </a:moveTo>
                        <a:lnTo>
                          <a:pt x="13" y="0"/>
                        </a:lnTo>
                        <a:lnTo>
                          <a:pt x="0" y="0"/>
                        </a:lnTo>
                        <a:lnTo>
                          <a:pt x="397" y="0"/>
                        </a:lnTo>
                        <a:lnTo>
                          <a:pt x="384" y="0"/>
                        </a:lnTo>
                        <a:lnTo>
                          <a:pt x="384" y="1081"/>
                        </a:lnTo>
                      </a:path>
                    </a:pathLst>
                  </a:custGeom>
                  <a:noFill/>
                  <a:ln w="20638">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0" name="Freeform 222">
                    <a:extLst>
                      <a:ext uri="{FF2B5EF4-FFF2-40B4-BE49-F238E27FC236}">
                        <a16:creationId xmlns:a16="http://schemas.microsoft.com/office/drawing/2014/main" id="{7F1131D4-9872-4EC6-9F14-19B83499D622}"/>
                      </a:ext>
                    </a:extLst>
                  </p:cNvPr>
                  <p:cNvSpPr>
                    <a:spLocks/>
                  </p:cNvSpPr>
                  <p:nvPr/>
                </p:nvSpPr>
                <p:spPr bwMode="auto">
                  <a:xfrm>
                    <a:off x="6115050" y="904875"/>
                    <a:ext cx="157163" cy="263525"/>
                  </a:xfrm>
                  <a:custGeom>
                    <a:avLst/>
                    <a:gdLst>
                      <a:gd name="T0" fmla="*/ 0 w 199"/>
                      <a:gd name="T1" fmla="*/ 0 h 331"/>
                      <a:gd name="T2" fmla="*/ 199 w 199"/>
                      <a:gd name="T3" fmla="*/ 0 h 331"/>
                      <a:gd name="T4" fmla="*/ 99 w 199"/>
                      <a:gd name="T5" fmla="*/ 0 h 331"/>
                      <a:gd name="T6" fmla="*/ 99 w 199"/>
                      <a:gd name="T7" fmla="*/ 331 h 331"/>
                      <a:gd name="T8" fmla="*/ 0 w 199"/>
                      <a:gd name="T9" fmla="*/ 331 h 331"/>
                      <a:gd name="T10" fmla="*/ 199 w 199"/>
                      <a:gd name="T11" fmla="*/ 331 h 331"/>
                    </a:gdLst>
                    <a:ahLst/>
                    <a:cxnLst>
                      <a:cxn ang="0">
                        <a:pos x="T0" y="T1"/>
                      </a:cxn>
                      <a:cxn ang="0">
                        <a:pos x="T2" y="T3"/>
                      </a:cxn>
                      <a:cxn ang="0">
                        <a:pos x="T4" y="T5"/>
                      </a:cxn>
                      <a:cxn ang="0">
                        <a:pos x="T6" y="T7"/>
                      </a:cxn>
                      <a:cxn ang="0">
                        <a:pos x="T8" y="T9"/>
                      </a:cxn>
                      <a:cxn ang="0">
                        <a:pos x="T10" y="T11"/>
                      </a:cxn>
                    </a:cxnLst>
                    <a:rect l="0" t="0" r="r" b="b"/>
                    <a:pathLst>
                      <a:path w="199" h="331">
                        <a:moveTo>
                          <a:pt x="0" y="0"/>
                        </a:moveTo>
                        <a:lnTo>
                          <a:pt x="199" y="0"/>
                        </a:lnTo>
                        <a:lnTo>
                          <a:pt x="99" y="0"/>
                        </a:lnTo>
                        <a:lnTo>
                          <a:pt x="99" y="331"/>
                        </a:lnTo>
                        <a:lnTo>
                          <a:pt x="0" y="331"/>
                        </a:lnTo>
                        <a:lnTo>
                          <a:pt x="199" y="331"/>
                        </a:lnTo>
                      </a:path>
                    </a:pathLst>
                  </a:custGeom>
                  <a:noFill/>
                  <a:ln w="14288">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1" name="Rectangle 223">
                    <a:extLst>
                      <a:ext uri="{FF2B5EF4-FFF2-40B4-BE49-F238E27FC236}">
                        <a16:creationId xmlns:a16="http://schemas.microsoft.com/office/drawing/2014/main" id="{DFA070D0-B672-4CA1-A003-9A045E8B54DD}"/>
                      </a:ext>
                    </a:extLst>
                  </p:cNvPr>
                  <p:cNvSpPr>
                    <a:spLocks noChangeArrowheads="1"/>
                  </p:cNvSpPr>
                  <p:nvPr/>
                </p:nvSpPr>
                <p:spPr bwMode="auto">
                  <a:xfrm>
                    <a:off x="7119938" y="1231900"/>
                    <a:ext cx="295275" cy="673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2" name="Freeform 224">
                    <a:extLst>
                      <a:ext uri="{FF2B5EF4-FFF2-40B4-BE49-F238E27FC236}">
                        <a16:creationId xmlns:a16="http://schemas.microsoft.com/office/drawing/2014/main" id="{3AD13720-23D7-4352-A47F-7792795B5E9B}"/>
                      </a:ext>
                    </a:extLst>
                  </p:cNvPr>
                  <p:cNvSpPr>
                    <a:spLocks/>
                  </p:cNvSpPr>
                  <p:nvPr/>
                </p:nvSpPr>
                <p:spPr bwMode="auto">
                  <a:xfrm>
                    <a:off x="7110413" y="1231900"/>
                    <a:ext cx="314325" cy="671513"/>
                  </a:xfrm>
                  <a:custGeom>
                    <a:avLst/>
                    <a:gdLst>
                      <a:gd name="T0" fmla="*/ 13 w 396"/>
                      <a:gd name="T1" fmla="*/ 847 h 847"/>
                      <a:gd name="T2" fmla="*/ 13 w 396"/>
                      <a:gd name="T3" fmla="*/ 0 h 847"/>
                      <a:gd name="T4" fmla="*/ 0 w 396"/>
                      <a:gd name="T5" fmla="*/ 0 h 847"/>
                      <a:gd name="T6" fmla="*/ 396 w 396"/>
                      <a:gd name="T7" fmla="*/ 0 h 847"/>
                      <a:gd name="T8" fmla="*/ 383 w 396"/>
                      <a:gd name="T9" fmla="*/ 0 h 847"/>
                      <a:gd name="T10" fmla="*/ 383 w 396"/>
                      <a:gd name="T11" fmla="*/ 847 h 847"/>
                    </a:gdLst>
                    <a:ahLst/>
                    <a:cxnLst>
                      <a:cxn ang="0">
                        <a:pos x="T0" y="T1"/>
                      </a:cxn>
                      <a:cxn ang="0">
                        <a:pos x="T2" y="T3"/>
                      </a:cxn>
                      <a:cxn ang="0">
                        <a:pos x="T4" y="T5"/>
                      </a:cxn>
                      <a:cxn ang="0">
                        <a:pos x="T6" y="T7"/>
                      </a:cxn>
                      <a:cxn ang="0">
                        <a:pos x="T8" y="T9"/>
                      </a:cxn>
                      <a:cxn ang="0">
                        <a:pos x="T10" y="T11"/>
                      </a:cxn>
                    </a:cxnLst>
                    <a:rect l="0" t="0" r="r" b="b"/>
                    <a:pathLst>
                      <a:path w="396" h="847">
                        <a:moveTo>
                          <a:pt x="13" y="847"/>
                        </a:moveTo>
                        <a:lnTo>
                          <a:pt x="13" y="0"/>
                        </a:lnTo>
                        <a:lnTo>
                          <a:pt x="0" y="0"/>
                        </a:lnTo>
                        <a:lnTo>
                          <a:pt x="396" y="0"/>
                        </a:lnTo>
                        <a:lnTo>
                          <a:pt x="383" y="0"/>
                        </a:lnTo>
                        <a:lnTo>
                          <a:pt x="383" y="847"/>
                        </a:lnTo>
                      </a:path>
                    </a:pathLst>
                  </a:custGeom>
                  <a:noFill/>
                  <a:ln w="20638">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3" name="Freeform 225">
                    <a:extLst>
                      <a:ext uri="{FF2B5EF4-FFF2-40B4-BE49-F238E27FC236}">
                        <a16:creationId xmlns:a16="http://schemas.microsoft.com/office/drawing/2014/main" id="{AD4E448E-28A1-426F-8B0E-5438599B895D}"/>
                      </a:ext>
                    </a:extLst>
                  </p:cNvPr>
                  <p:cNvSpPr>
                    <a:spLocks/>
                  </p:cNvSpPr>
                  <p:nvPr/>
                </p:nvSpPr>
                <p:spPr bwMode="auto">
                  <a:xfrm>
                    <a:off x="7188200" y="1068388"/>
                    <a:ext cx="158750" cy="306388"/>
                  </a:xfrm>
                  <a:custGeom>
                    <a:avLst/>
                    <a:gdLst>
                      <a:gd name="T0" fmla="*/ 0 w 198"/>
                      <a:gd name="T1" fmla="*/ 0 h 386"/>
                      <a:gd name="T2" fmla="*/ 198 w 198"/>
                      <a:gd name="T3" fmla="*/ 0 h 386"/>
                      <a:gd name="T4" fmla="*/ 99 w 198"/>
                      <a:gd name="T5" fmla="*/ 0 h 386"/>
                      <a:gd name="T6" fmla="*/ 99 w 198"/>
                      <a:gd name="T7" fmla="*/ 386 h 386"/>
                      <a:gd name="T8" fmla="*/ 0 w 198"/>
                      <a:gd name="T9" fmla="*/ 386 h 386"/>
                      <a:gd name="T10" fmla="*/ 198 w 198"/>
                      <a:gd name="T11" fmla="*/ 386 h 386"/>
                    </a:gdLst>
                    <a:ahLst/>
                    <a:cxnLst>
                      <a:cxn ang="0">
                        <a:pos x="T0" y="T1"/>
                      </a:cxn>
                      <a:cxn ang="0">
                        <a:pos x="T2" y="T3"/>
                      </a:cxn>
                      <a:cxn ang="0">
                        <a:pos x="T4" y="T5"/>
                      </a:cxn>
                      <a:cxn ang="0">
                        <a:pos x="T6" y="T7"/>
                      </a:cxn>
                      <a:cxn ang="0">
                        <a:pos x="T8" y="T9"/>
                      </a:cxn>
                      <a:cxn ang="0">
                        <a:pos x="T10" y="T11"/>
                      </a:cxn>
                    </a:cxnLst>
                    <a:rect l="0" t="0" r="r" b="b"/>
                    <a:pathLst>
                      <a:path w="198" h="386">
                        <a:moveTo>
                          <a:pt x="0" y="0"/>
                        </a:moveTo>
                        <a:lnTo>
                          <a:pt x="198" y="0"/>
                        </a:lnTo>
                        <a:lnTo>
                          <a:pt x="99" y="0"/>
                        </a:lnTo>
                        <a:lnTo>
                          <a:pt x="99" y="386"/>
                        </a:lnTo>
                        <a:lnTo>
                          <a:pt x="0" y="386"/>
                        </a:lnTo>
                        <a:lnTo>
                          <a:pt x="198" y="386"/>
                        </a:lnTo>
                      </a:path>
                    </a:pathLst>
                  </a:custGeom>
                  <a:noFill/>
                  <a:ln w="14288">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4" name="Rectangle 226">
                    <a:extLst>
                      <a:ext uri="{FF2B5EF4-FFF2-40B4-BE49-F238E27FC236}">
                        <a16:creationId xmlns:a16="http://schemas.microsoft.com/office/drawing/2014/main" id="{B2F043BD-1B73-49DD-B788-6917738D2C54}"/>
                      </a:ext>
                    </a:extLst>
                  </p:cNvPr>
                  <p:cNvSpPr>
                    <a:spLocks noChangeArrowheads="1"/>
                  </p:cNvSpPr>
                  <p:nvPr/>
                </p:nvSpPr>
                <p:spPr bwMode="auto">
                  <a:xfrm>
                    <a:off x="6426200" y="1041400"/>
                    <a:ext cx="295275" cy="8636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5" name="Freeform 227">
                    <a:extLst>
                      <a:ext uri="{FF2B5EF4-FFF2-40B4-BE49-F238E27FC236}">
                        <a16:creationId xmlns:a16="http://schemas.microsoft.com/office/drawing/2014/main" id="{ACAE115D-DF10-4D39-AB44-66451DAF48A1}"/>
                      </a:ext>
                    </a:extLst>
                  </p:cNvPr>
                  <p:cNvSpPr>
                    <a:spLocks/>
                  </p:cNvSpPr>
                  <p:nvPr/>
                </p:nvSpPr>
                <p:spPr bwMode="auto">
                  <a:xfrm>
                    <a:off x="6416675" y="1041400"/>
                    <a:ext cx="314325" cy="862013"/>
                  </a:xfrm>
                  <a:custGeom>
                    <a:avLst/>
                    <a:gdLst>
                      <a:gd name="T0" fmla="*/ 13 w 396"/>
                      <a:gd name="T1" fmla="*/ 1087 h 1087"/>
                      <a:gd name="T2" fmla="*/ 13 w 396"/>
                      <a:gd name="T3" fmla="*/ 0 h 1087"/>
                      <a:gd name="T4" fmla="*/ 0 w 396"/>
                      <a:gd name="T5" fmla="*/ 0 h 1087"/>
                      <a:gd name="T6" fmla="*/ 396 w 396"/>
                      <a:gd name="T7" fmla="*/ 0 h 1087"/>
                      <a:gd name="T8" fmla="*/ 383 w 396"/>
                      <a:gd name="T9" fmla="*/ 0 h 1087"/>
                      <a:gd name="T10" fmla="*/ 383 w 396"/>
                      <a:gd name="T11" fmla="*/ 1087 h 1087"/>
                    </a:gdLst>
                    <a:ahLst/>
                    <a:cxnLst>
                      <a:cxn ang="0">
                        <a:pos x="T0" y="T1"/>
                      </a:cxn>
                      <a:cxn ang="0">
                        <a:pos x="T2" y="T3"/>
                      </a:cxn>
                      <a:cxn ang="0">
                        <a:pos x="T4" y="T5"/>
                      </a:cxn>
                      <a:cxn ang="0">
                        <a:pos x="T6" y="T7"/>
                      </a:cxn>
                      <a:cxn ang="0">
                        <a:pos x="T8" y="T9"/>
                      </a:cxn>
                      <a:cxn ang="0">
                        <a:pos x="T10" y="T11"/>
                      </a:cxn>
                    </a:cxnLst>
                    <a:rect l="0" t="0" r="r" b="b"/>
                    <a:pathLst>
                      <a:path w="396" h="1087">
                        <a:moveTo>
                          <a:pt x="13" y="1087"/>
                        </a:moveTo>
                        <a:lnTo>
                          <a:pt x="13" y="0"/>
                        </a:lnTo>
                        <a:lnTo>
                          <a:pt x="0" y="0"/>
                        </a:lnTo>
                        <a:lnTo>
                          <a:pt x="396" y="0"/>
                        </a:lnTo>
                        <a:lnTo>
                          <a:pt x="383" y="0"/>
                        </a:lnTo>
                        <a:lnTo>
                          <a:pt x="383" y="1087"/>
                        </a:lnTo>
                      </a:path>
                    </a:pathLst>
                  </a:custGeom>
                  <a:noFill/>
                  <a:ln w="20638">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6" name="Freeform 228">
                    <a:extLst>
                      <a:ext uri="{FF2B5EF4-FFF2-40B4-BE49-F238E27FC236}">
                        <a16:creationId xmlns:a16="http://schemas.microsoft.com/office/drawing/2014/main" id="{6C829675-26AB-488B-BE19-31E7FE5FD0FC}"/>
                      </a:ext>
                    </a:extLst>
                  </p:cNvPr>
                  <p:cNvSpPr>
                    <a:spLocks/>
                  </p:cNvSpPr>
                  <p:nvPr/>
                </p:nvSpPr>
                <p:spPr bwMode="auto">
                  <a:xfrm>
                    <a:off x="6494463" y="954088"/>
                    <a:ext cx="158750" cy="153988"/>
                  </a:xfrm>
                  <a:custGeom>
                    <a:avLst/>
                    <a:gdLst>
                      <a:gd name="T0" fmla="*/ 0 w 198"/>
                      <a:gd name="T1" fmla="*/ 0 h 194"/>
                      <a:gd name="T2" fmla="*/ 198 w 198"/>
                      <a:gd name="T3" fmla="*/ 0 h 194"/>
                      <a:gd name="T4" fmla="*/ 99 w 198"/>
                      <a:gd name="T5" fmla="*/ 0 h 194"/>
                      <a:gd name="T6" fmla="*/ 99 w 198"/>
                      <a:gd name="T7" fmla="*/ 194 h 194"/>
                      <a:gd name="T8" fmla="*/ 0 w 198"/>
                      <a:gd name="T9" fmla="*/ 194 h 194"/>
                      <a:gd name="T10" fmla="*/ 198 w 198"/>
                      <a:gd name="T11" fmla="*/ 194 h 194"/>
                    </a:gdLst>
                    <a:ahLst/>
                    <a:cxnLst>
                      <a:cxn ang="0">
                        <a:pos x="T0" y="T1"/>
                      </a:cxn>
                      <a:cxn ang="0">
                        <a:pos x="T2" y="T3"/>
                      </a:cxn>
                      <a:cxn ang="0">
                        <a:pos x="T4" y="T5"/>
                      </a:cxn>
                      <a:cxn ang="0">
                        <a:pos x="T6" y="T7"/>
                      </a:cxn>
                      <a:cxn ang="0">
                        <a:pos x="T8" y="T9"/>
                      </a:cxn>
                      <a:cxn ang="0">
                        <a:pos x="T10" y="T11"/>
                      </a:cxn>
                    </a:cxnLst>
                    <a:rect l="0" t="0" r="r" b="b"/>
                    <a:pathLst>
                      <a:path w="198" h="194">
                        <a:moveTo>
                          <a:pt x="0" y="0"/>
                        </a:moveTo>
                        <a:lnTo>
                          <a:pt x="198" y="0"/>
                        </a:lnTo>
                        <a:lnTo>
                          <a:pt x="99" y="0"/>
                        </a:lnTo>
                        <a:lnTo>
                          <a:pt x="99" y="194"/>
                        </a:lnTo>
                        <a:lnTo>
                          <a:pt x="0" y="194"/>
                        </a:lnTo>
                        <a:lnTo>
                          <a:pt x="198" y="194"/>
                        </a:lnTo>
                      </a:path>
                    </a:pathLst>
                  </a:custGeom>
                  <a:noFill/>
                  <a:ln w="14288">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7" name="Rectangle 229">
                    <a:extLst>
                      <a:ext uri="{FF2B5EF4-FFF2-40B4-BE49-F238E27FC236}">
                        <a16:creationId xmlns:a16="http://schemas.microsoft.com/office/drawing/2014/main" id="{5477CD76-A96D-448A-882F-7016DEE8997C}"/>
                      </a:ext>
                    </a:extLst>
                  </p:cNvPr>
                  <p:cNvSpPr>
                    <a:spLocks noChangeArrowheads="1"/>
                  </p:cNvSpPr>
                  <p:nvPr/>
                </p:nvSpPr>
                <p:spPr bwMode="auto">
                  <a:xfrm>
                    <a:off x="7499350" y="1335088"/>
                    <a:ext cx="295275" cy="5699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8" name="Freeform 230">
                    <a:extLst>
                      <a:ext uri="{FF2B5EF4-FFF2-40B4-BE49-F238E27FC236}">
                        <a16:creationId xmlns:a16="http://schemas.microsoft.com/office/drawing/2014/main" id="{A5512897-E3A9-4B38-9097-3B1E6E8DFFE7}"/>
                      </a:ext>
                    </a:extLst>
                  </p:cNvPr>
                  <p:cNvSpPr>
                    <a:spLocks/>
                  </p:cNvSpPr>
                  <p:nvPr/>
                </p:nvSpPr>
                <p:spPr bwMode="auto">
                  <a:xfrm>
                    <a:off x="7488238" y="1335088"/>
                    <a:ext cx="315913" cy="568325"/>
                  </a:xfrm>
                  <a:custGeom>
                    <a:avLst/>
                    <a:gdLst>
                      <a:gd name="T0" fmla="*/ 13 w 397"/>
                      <a:gd name="T1" fmla="*/ 718 h 718"/>
                      <a:gd name="T2" fmla="*/ 13 w 397"/>
                      <a:gd name="T3" fmla="*/ 0 h 718"/>
                      <a:gd name="T4" fmla="*/ 0 w 397"/>
                      <a:gd name="T5" fmla="*/ 0 h 718"/>
                      <a:gd name="T6" fmla="*/ 397 w 397"/>
                      <a:gd name="T7" fmla="*/ 0 h 718"/>
                      <a:gd name="T8" fmla="*/ 383 w 397"/>
                      <a:gd name="T9" fmla="*/ 0 h 718"/>
                      <a:gd name="T10" fmla="*/ 383 w 397"/>
                      <a:gd name="T11" fmla="*/ 718 h 718"/>
                    </a:gdLst>
                    <a:ahLst/>
                    <a:cxnLst>
                      <a:cxn ang="0">
                        <a:pos x="T0" y="T1"/>
                      </a:cxn>
                      <a:cxn ang="0">
                        <a:pos x="T2" y="T3"/>
                      </a:cxn>
                      <a:cxn ang="0">
                        <a:pos x="T4" y="T5"/>
                      </a:cxn>
                      <a:cxn ang="0">
                        <a:pos x="T6" y="T7"/>
                      </a:cxn>
                      <a:cxn ang="0">
                        <a:pos x="T8" y="T9"/>
                      </a:cxn>
                      <a:cxn ang="0">
                        <a:pos x="T10" y="T11"/>
                      </a:cxn>
                    </a:cxnLst>
                    <a:rect l="0" t="0" r="r" b="b"/>
                    <a:pathLst>
                      <a:path w="397" h="718">
                        <a:moveTo>
                          <a:pt x="13" y="718"/>
                        </a:moveTo>
                        <a:lnTo>
                          <a:pt x="13" y="0"/>
                        </a:lnTo>
                        <a:lnTo>
                          <a:pt x="0" y="0"/>
                        </a:lnTo>
                        <a:lnTo>
                          <a:pt x="397" y="0"/>
                        </a:lnTo>
                        <a:lnTo>
                          <a:pt x="383" y="0"/>
                        </a:lnTo>
                        <a:lnTo>
                          <a:pt x="383" y="718"/>
                        </a:lnTo>
                      </a:path>
                    </a:pathLst>
                  </a:custGeom>
                  <a:noFill/>
                  <a:ln w="20638">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9" name="Freeform 231">
                    <a:extLst>
                      <a:ext uri="{FF2B5EF4-FFF2-40B4-BE49-F238E27FC236}">
                        <a16:creationId xmlns:a16="http://schemas.microsoft.com/office/drawing/2014/main" id="{74260582-F541-4C68-899C-358BDA382858}"/>
                      </a:ext>
                    </a:extLst>
                  </p:cNvPr>
                  <p:cNvSpPr>
                    <a:spLocks/>
                  </p:cNvSpPr>
                  <p:nvPr/>
                </p:nvSpPr>
                <p:spPr bwMode="auto">
                  <a:xfrm>
                    <a:off x="7567613" y="1239838"/>
                    <a:ext cx="157163" cy="168275"/>
                  </a:xfrm>
                  <a:custGeom>
                    <a:avLst/>
                    <a:gdLst>
                      <a:gd name="T0" fmla="*/ 0 w 198"/>
                      <a:gd name="T1" fmla="*/ 0 h 213"/>
                      <a:gd name="T2" fmla="*/ 198 w 198"/>
                      <a:gd name="T3" fmla="*/ 0 h 213"/>
                      <a:gd name="T4" fmla="*/ 99 w 198"/>
                      <a:gd name="T5" fmla="*/ 0 h 213"/>
                      <a:gd name="T6" fmla="*/ 99 w 198"/>
                      <a:gd name="T7" fmla="*/ 213 h 213"/>
                      <a:gd name="T8" fmla="*/ 0 w 198"/>
                      <a:gd name="T9" fmla="*/ 213 h 213"/>
                      <a:gd name="T10" fmla="*/ 198 w 198"/>
                      <a:gd name="T11" fmla="*/ 213 h 213"/>
                    </a:gdLst>
                    <a:ahLst/>
                    <a:cxnLst>
                      <a:cxn ang="0">
                        <a:pos x="T0" y="T1"/>
                      </a:cxn>
                      <a:cxn ang="0">
                        <a:pos x="T2" y="T3"/>
                      </a:cxn>
                      <a:cxn ang="0">
                        <a:pos x="T4" y="T5"/>
                      </a:cxn>
                      <a:cxn ang="0">
                        <a:pos x="T6" y="T7"/>
                      </a:cxn>
                      <a:cxn ang="0">
                        <a:pos x="T8" y="T9"/>
                      </a:cxn>
                      <a:cxn ang="0">
                        <a:pos x="T10" y="T11"/>
                      </a:cxn>
                    </a:cxnLst>
                    <a:rect l="0" t="0" r="r" b="b"/>
                    <a:pathLst>
                      <a:path w="198" h="213">
                        <a:moveTo>
                          <a:pt x="0" y="0"/>
                        </a:moveTo>
                        <a:lnTo>
                          <a:pt x="198" y="0"/>
                        </a:lnTo>
                        <a:lnTo>
                          <a:pt x="99" y="0"/>
                        </a:lnTo>
                        <a:lnTo>
                          <a:pt x="99" y="213"/>
                        </a:lnTo>
                        <a:lnTo>
                          <a:pt x="0" y="213"/>
                        </a:lnTo>
                        <a:lnTo>
                          <a:pt x="198" y="213"/>
                        </a:lnTo>
                      </a:path>
                    </a:pathLst>
                  </a:custGeom>
                  <a:noFill/>
                  <a:ln w="14288">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0" name="Rectangle 232">
                    <a:extLst>
                      <a:ext uri="{FF2B5EF4-FFF2-40B4-BE49-F238E27FC236}">
                        <a16:creationId xmlns:a16="http://schemas.microsoft.com/office/drawing/2014/main" id="{2FA08ADB-E5CF-4B8E-8807-5BCBEC9BB71B}"/>
                      </a:ext>
                    </a:extLst>
                  </p:cNvPr>
                  <p:cNvSpPr>
                    <a:spLocks noChangeArrowheads="1"/>
                  </p:cNvSpPr>
                  <p:nvPr/>
                </p:nvSpPr>
                <p:spPr bwMode="auto">
                  <a:xfrm>
                    <a:off x="6115051" y="1938597"/>
                    <a:ext cx="354263" cy="169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i="0" u="none" strike="noStrike" cap="none" normalizeH="0" baseline="0" dirty="0">
                        <a:ln>
                          <a:noFill/>
                        </a:ln>
                        <a:solidFill>
                          <a:srgbClr val="000000"/>
                        </a:solidFill>
                        <a:effectLst/>
                        <a:latin typeface="Arial" panose="020B0604020202020204" pitchFamily="34" charset="0"/>
                      </a:rPr>
                      <a:t>Basal</a:t>
                    </a:r>
                    <a:endParaRPr kumimoji="0" lang="en-US" altLang="en-US" sz="1100" i="0" u="none" strike="noStrike" cap="none" normalizeH="0" baseline="0" dirty="0">
                      <a:ln>
                        <a:noFill/>
                      </a:ln>
                      <a:solidFill>
                        <a:schemeClr val="tx1"/>
                      </a:solidFill>
                      <a:effectLst/>
                      <a:latin typeface="Arial" panose="020B0604020202020204" pitchFamily="34" charset="0"/>
                    </a:endParaRPr>
                  </a:p>
                </p:txBody>
              </p:sp>
              <p:sp>
                <p:nvSpPr>
                  <p:cNvPr id="401" name="Rectangle 233">
                    <a:extLst>
                      <a:ext uri="{FF2B5EF4-FFF2-40B4-BE49-F238E27FC236}">
                        <a16:creationId xmlns:a16="http://schemas.microsoft.com/office/drawing/2014/main" id="{EE31E353-4DA0-4162-B17E-571A22A1D027}"/>
                      </a:ext>
                    </a:extLst>
                  </p:cNvPr>
                  <p:cNvSpPr>
                    <a:spLocks noChangeArrowheads="1"/>
                  </p:cNvSpPr>
                  <p:nvPr/>
                </p:nvSpPr>
                <p:spPr bwMode="auto">
                  <a:xfrm>
                    <a:off x="7064281" y="1931485"/>
                    <a:ext cx="517769" cy="169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i="0" u="none" strike="noStrike" cap="none" normalizeH="0" baseline="0" dirty="0">
                        <a:ln>
                          <a:noFill/>
                        </a:ln>
                        <a:solidFill>
                          <a:srgbClr val="000000"/>
                        </a:solidFill>
                        <a:effectLst/>
                        <a:latin typeface="Arial" panose="020B0604020202020204" pitchFamily="34" charset="0"/>
                      </a:rPr>
                      <a:t>4 weeks</a:t>
                    </a:r>
                    <a:endParaRPr kumimoji="0" lang="en-US" altLang="en-US" sz="1100" i="0" u="none" strike="noStrike" cap="none" normalizeH="0" baseline="0" dirty="0">
                      <a:ln>
                        <a:noFill/>
                      </a:ln>
                      <a:solidFill>
                        <a:schemeClr val="tx1"/>
                      </a:solidFill>
                      <a:effectLst/>
                      <a:latin typeface="Arial" panose="020B0604020202020204" pitchFamily="34" charset="0"/>
                    </a:endParaRPr>
                  </a:p>
                </p:txBody>
              </p:sp>
              <p:sp>
                <p:nvSpPr>
                  <p:cNvPr id="402" name="Line 234">
                    <a:extLst>
                      <a:ext uri="{FF2B5EF4-FFF2-40B4-BE49-F238E27FC236}">
                        <a16:creationId xmlns:a16="http://schemas.microsoft.com/office/drawing/2014/main" id="{68EBBC77-5C9C-4BDB-A228-A1FC06AB6A11}"/>
                      </a:ext>
                    </a:extLst>
                  </p:cNvPr>
                  <p:cNvSpPr>
                    <a:spLocks noChangeShapeType="1"/>
                  </p:cNvSpPr>
                  <p:nvPr/>
                </p:nvSpPr>
                <p:spPr bwMode="auto">
                  <a:xfrm>
                    <a:off x="5872163" y="1903413"/>
                    <a:ext cx="2098675" cy="0"/>
                  </a:xfrm>
                  <a:prstGeom prst="line">
                    <a:avLst/>
                  </a:prstGeom>
                  <a:noFill/>
                  <a:ln w="1428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100"/>
                  </a:p>
                </p:txBody>
              </p:sp>
              <p:sp>
                <p:nvSpPr>
                  <p:cNvPr id="403" name="Line 235">
                    <a:extLst>
                      <a:ext uri="{FF2B5EF4-FFF2-40B4-BE49-F238E27FC236}">
                        <a16:creationId xmlns:a16="http://schemas.microsoft.com/office/drawing/2014/main" id="{B341AC90-7980-4C4D-9947-2F80D9DE04C9}"/>
                      </a:ext>
                    </a:extLst>
                  </p:cNvPr>
                  <p:cNvSpPr>
                    <a:spLocks noChangeShapeType="1"/>
                  </p:cNvSpPr>
                  <p:nvPr/>
                </p:nvSpPr>
                <p:spPr bwMode="auto">
                  <a:xfrm flipV="1">
                    <a:off x="6383338" y="1903413"/>
                    <a:ext cx="0" cy="39688"/>
                  </a:xfrm>
                  <a:prstGeom prst="line">
                    <a:avLst/>
                  </a:prstGeom>
                  <a:noFill/>
                  <a:ln w="1428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100"/>
                  </a:p>
                </p:txBody>
              </p:sp>
              <p:sp>
                <p:nvSpPr>
                  <p:cNvPr id="404" name="Line 236">
                    <a:extLst>
                      <a:ext uri="{FF2B5EF4-FFF2-40B4-BE49-F238E27FC236}">
                        <a16:creationId xmlns:a16="http://schemas.microsoft.com/office/drawing/2014/main" id="{3E6A4F14-065D-4A3E-BE8B-B49EBAAD310A}"/>
                      </a:ext>
                    </a:extLst>
                  </p:cNvPr>
                  <p:cNvSpPr>
                    <a:spLocks noChangeShapeType="1"/>
                  </p:cNvSpPr>
                  <p:nvPr/>
                </p:nvSpPr>
                <p:spPr bwMode="auto">
                  <a:xfrm flipV="1">
                    <a:off x="7458075" y="1903413"/>
                    <a:ext cx="0" cy="39688"/>
                  </a:xfrm>
                  <a:prstGeom prst="line">
                    <a:avLst/>
                  </a:prstGeom>
                  <a:noFill/>
                  <a:ln w="1428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100"/>
                  </a:p>
                </p:txBody>
              </p:sp>
              <p:sp>
                <p:nvSpPr>
                  <p:cNvPr id="405" name="Line 242">
                    <a:extLst>
                      <a:ext uri="{FF2B5EF4-FFF2-40B4-BE49-F238E27FC236}">
                        <a16:creationId xmlns:a16="http://schemas.microsoft.com/office/drawing/2014/main" id="{7EE93BFF-53D1-4118-85E6-E8C6A3AC25FF}"/>
                      </a:ext>
                    </a:extLst>
                  </p:cNvPr>
                  <p:cNvSpPr>
                    <a:spLocks noChangeShapeType="1"/>
                  </p:cNvSpPr>
                  <p:nvPr/>
                </p:nvSpPr>
                <p:spPr bwMode="auto">
                  <a:xfrm flipV="1">
                    <a:off x="5912381" y="508000"/>
                    <a:ext cx="0" cy="1403350"/>
                  </a:xfrm>
                  <a:prstGeom prst="line">
                    <a:avLst/>
                  </a:prstGeom>
                  <a:noFill/>
                  <a:ln w="1428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6" name="Line 243">
                    <a:extLst>
                      <a:ext uri="{FF2B5EF4-FFF2-40B4-BE49-F238E27FC236}">
                        <a16:creationId xmlns:a16="http://schemas.microsoft.com/office/drawing/2014/main" id="{62ED5BED-87BE-47C5-91A7-E218D71B1D84}"/>
                      </a:ext>
                    </a:extLst>
                  </p:cNvPr>
                  <p:cNvSpPr>
                    <a:spLocks noChangeShapeType="1"/>
                  </p:cNvSpPr>
                  <p:nvPr/>
                </p:nvSpPr>
                <p:spPr bwMode="auto">
                  <a:xfrm flipH="1">
                    <a:off x="5872693" y="1903413"/>
                    <a:ext cx="39688" cy="0"/>
                  </a:xfrm>
                  <a:prstGeom prst="line">
                    <a:avLst/>
                  </a:prstGeom>
                  <a:noFill/>
                  <a:ln w="1428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100"/>
                  </a:p>
                </p:txBody>
              </p:sp>
              <p:sp>
                <p:nvSpPr>
                  <p:cNvPr id="407" name="Line 244">
                    <a:extLst>
                      <a:ext uri="{FF2B5EF4-FFF2-40B4-BE49-F238E27FC236}">
                        <a16:creationId xmlns:a16="http://schemas.microsoft.com/office/drawing/2014/main" id="{9A1C4CE2-F88C-4705-8FB5-D04042D361FC}"/>
                      </a:ext>
                    </a:extLst>
                  </p:cNvPr>
                  <p:cNvSpPr>
                    <a:spLocks noChangeShapeType="1"/>
                  </p:cNvSpPr>
                  <p:nvPr/>
                </p:nvSpPr>
                <p:spPr bwMode="auto">
                  <a:xfrm flipH="1">
                    <a:off x="5872693" y="1557338"/>
                    <a:ext cx="39688" cy="0"/>
                  </a:xfrm>
                  <a:prstGeom prst="line">
                    <a:avLst/>
                  </a:prstGeom>
                  <a:noFill/>
                  <a:ln w="1428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8" name="Line 245">
                    <a:extLst>
                      <a:ext uri="{FF2B5EF4-FFF2-40B4-BE49-F238E27FC236}">
                        <a16:creationId xmlns:a16="http://schemas.microsoft.com/office/drawing/2014/main" id="{8EC35E03-4752-471D-94CD-8BDAB605DF7D}"/>
                      </a:ext>
                    </a:extLst>
                  </p:cNvPr>
                  <p:cNvSpPr>
                    <a:spLocks noChangeShapeType="1"/>
                  </p:cNvSpPr>
                  <p:nvPr/>
                </p:nvSpPr>
                <p:spPr bwMode="auto">
                  <a:xfrm flipH="1">
                    <a:off x="5872693" y="1209675"/>
                    <a:ext cx="39688" cy="0"/>
                  </a:xfrm>
                  <a:prstGeom prst="line">
                    <a:avLst/>
                  </a:prstGeom>
                  <a:noFill/>
                  <a:ln w="1428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9" name="Line 246">
                    <a:extLst>
                      <a:ext uri="{FF2B5EF4-FFF2-40B4-BE49-F238E27FC236}">
                        <a16:creationId xmlns:a16="http://schemas.microsoft.com/office/drawing/2014/main" id="{7888270B-199C-4682-94A1-F64758FDAA63}"/>
                      </a:ext>
                    </a:extLst>
                  </p:cNvPr>
                  <p:cNvSpPr>
                    <a:spLocks noChangeShapeType="1"/>
                  </p:cNvSpPr>
                  <p:nvPr/>
                </p:nvSpPr>
                <p:spPr bwMode="auto">
                  <a:xfrm flipH="1">
                    <a:off x="5872693" y="862013"/>
                    <a:ext cx="39688" cy="0"/>
                  </a:xfrm>
                  <a:prstGeom prst="line">
                    <a:avLst/>
                  </a:prstGeom>
                  <a:noFill/>
                  <a:ln w="1428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0" name="Line 247">
                    <a:extLst>
                      <a:ext uri="{FF2B5EF4-FFF2-40B4-BE49-F238E27FC236}">
                        <a16:creationId xmlns:a16="http://schemas.microsoft.com/office/drawing/2014/main" id="{E2620217-182E-4F13-98B1-A02CC32735C8}"/>
                      </a:ext>
                    </a:extLst>
                  </p:cNvPr>
                  <p:cNvSpPr>
                    <a:spLocks noChangeShapeType="1"/>
                  </p:cNvSpPr>
                  <p:nvPr/>
                </p:nvSpPr>
                <p:spPr bwMode="auto">
                  <a:xfrm flipH="1">
                    <a:off x="5872693" y="514350"/>
                    <a:ext cx="39688" cy="0"/>
                  </a:xfrm>
                  <a:prstGeom prst="line">
                    <a:avLst/>
                  </a:prstGeom>
                  <a:noFill/>
                  <a:ln w="1428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1" name="Line 248">
                    <a:extLst>
                      <a:ext uri="{FF2B5EF4-FFF2-40B4-BE49-F238E27FC236}">
                        <a16:creationId xmlns:a16="http://schemas.microsoft.com/office/drawing/2014/main" id="{B7F5A1CF-41A6-469E-9842-B6D022A47770}"/>
                      </a:ext>
                    </a:extLst>
                  </p:cNvPr>
                  <p:cNvSpPr>
                    <a:spLocks noChangeShapeType="1"/>
                  </p:cNvSpPr>
                  <p:nvPr/>
                </p:nvSpPr>
                <p:spPr bwMode="auto">
                  <a:xfrm>
                    <a:off x="6194425" y="904875"/>
                    <a:ext cx="0" cy="131763"/>
                  </a:xfrm>
                  <a:prstGeom prst="line">
                    <a:avLst/>
                  </a:prstGeom>
                  <a:noFill/>
                  <a:ln w="14288">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2" name="Line 249">
                    <a:extLst>
                      <a:ext uri="{FF2B5EF4-FFF2-40B4-BE49-F238E27FC236}">
                        <a16:creationId xmlns:a16="http://schemas.microsoft.com/office/drawing/2014/main" id="{EBEEB8DC-1E14-40FB-8D84-2409F99F6C48}"/>
                      </a:ext>
                    </a:extLst>
                  </p:cNvPr>
                  <p:cNvSpPr>
                    <a:spLocks noChangeShapeType="1"/>
                  </p:cNvSpPr>
                  <p:nvPr/>
                </p:nvSpPr>
                <p:spPr bwMode="auto">
                  <a:xfrm>
                    <a:off x="6115050" y="904875"/>
                    <a:ext cx="157163" cy="0"/>
                  </a:xfrm>
                  <a:prstGeom prst="line">
                    <a:avLst/>
                  </a:prstGeom>
                  <a:noFill/>
                  <a:ln w="14288">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3" name="Line 250">
                    <a:extLst>
                      <a:ext uri="{FF2B5EF4-FFF2-40B4-BE49-F238E27FC236}">
                        <a16:creationId xmlns:a16="http://schemas.microsoft.com/office/drawing/2014/main" id="{FDC8757F-DB90-45C1-B946-E4499B084DA2}"/>
                      </a:ext>
                    </a:extLst>
                  </p:cNvPr>
                  <p:cNvSpPr>
                    <a:spLocks noChangeShapeType="1"/>
                  </p:cNvSpPr>
                  <p:nvPr/>
                </p:nvSpPr>
                <p:spPr bwMode="auto">
                  <a:xfrm>
                    <a:off x="6194425" y="1036638"/>
                    <a:ext cx="0" cy="131763"/>
                  </a:xfrm>
                  <a:prstGeom prst="line">
                    <a:avLst/>
                  </a:prstGeom>
                  <a:noFill/>
                  <a:ln w="14288">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4" name="Line 251">
                    <a:extLst>
                      <a:ext uri="{FF2B5EF4-FFF2-40B4-BE49-F238E27FC236}">
                        <a16:creationId xmlns:a16="http://schemas.microsoft.com/office/drawing/2014/main" id="{2B9FAFFD-EF75-4B0F-BD23-28870B2A5980}"/>
                      </a:ext>
                    </a:extLst>
                  </p:cNvPr>
                  <p:cNvSpPr>
                    <a:spLocks noChangeShapeType="1"/>
                  </p:cNvSpPr>
                  <p:nvPr/>
                </p:nvSpPr>
                <p:spPr bwMode="auto">
                  <a:xfrm>
                    <a:off x="6115050" y="1168400"/>
                    <a:ext cx="157163" cy="0"/>
                  </a:xfrm>
                  <a:prstGeom prst="line">
                    <a:avLst/>
                  </a:prstGeom>
                  <a:noFill/>
                  <a:ln w="14288">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5" name="Freeform 252">
                    <a:extLst>
                      <a:ext uri="{FF2B5EF4-FFF2-40B4-BE49-F238E27FC236}">
                        <a16:creationId xmlns:a16="http://schemas.microsoft.com/office/drawing/2014/main" id="{7EA96F93-A184-4C6C-BC6B-82A8624A8B32}"/>
                      </a:ext>
                    </a:extLst>
                  </p:cNvPr>
                  <p:cNvSpPr>
                    <a:spLocks/>
                  </p:cNvSpPr>
                  <p:nvPr/>
                </p:nvSpPr>
                <p:spPr bwMode="auto">
                  <a:xfrm>
                    <a:off x="6165850" y="1250950"/>
                    <a:ext cx="55563" cy="55563"/>
                  </a:xfrm>
                  <a:custGeom>
                    <a:avLst/>
                    <a:gdLst>
                      <a:gd name="T0" fmla="*/ 70 w 70"/>
                      <a:gd name="T1" fmla="*/ 35 h 70"/>
                      <a:gd name="T2" fmla="*/ 70 w 70"/>
                      <a:gd name="T3" fmla="*/ 43 h 70"/>
                      <a:gd name="T4" fmla="*/ 67 w 70"/>
                      <a:gd name="T5" fmla="*/ 48 h 70"/>
                      <a:gd name="T6" fmla="*/ 65 w 70"/>
                      <a:gd name="T7" fmla="*/ 54 h 70"/>
                      <a:gd name="T8" fmla="*/ 60 w 70"/>
                      <a:gd name="T9" fmla="*/ 60 h 70"/>
                      <a:gd name="T10" fmla="*/ 54 w 70"/>
                      <a:gd name="T11" fmla="*/ 65 h 70"/>
                      <a:gd name="T12" fmla="*/ 48 w 70"/>
                      <a:gd name="T13" fmla="*/ 67 h 70"/>
                      <a:gd name="T14" fmla="*/ 43 w 70"/>
                      <a:gd name="T15" fmla="*/ 70 h 70"/>
                      <a:gd name="T16" fmla="*/ 35 w 70"/>
                      <a:gd name="T17" fmla="*/ 70 h 70"/>
                      <a:gd name="T18" fmla="*/ 28 w 70"/>
                      <a:gd name="T19" fmla="*/ 70 h 70"/>
                      <a:gd name="T20" fmla="*/ 22 w 70"/>
                      <a:gd name="T21" fmla="*/ 67 h 70"/>
                      <a:gd name="T22" fmla="*/ 16 w 70"/>
                      <a:gd name="T23" fmla="*/ 65 h 70"/>
                      <a:gd name="T24" fmla="*/ 11 w 70"/>
                      <a:gd name="T25" fmla="*/ 60 h 70"/>
                      <a:gd name="T26" fmla="*/ 6 w 70"/>
                      <a:gd name="T27" fmla="*/ 54 h 70"/>
                      <a:gd name="T28" fmla="*/ 3 w 70"/>
                      <a:gd name="T29" fmla="*/ 48 h 70"/>
                      <a:gd name="T30" fmla="*/ 2 w 70"/>
                      <a:gd name="T31" fmla="*/ 43 h 70"/>
                      <a:gd name="T32" fmla="*/ 0 w 70"/>
                      <a:gd name="T33" fmla="*/ 38 h 70"/>
                      <a:gd name="T34" fmla="*/ 0 w 70"/>
                      <a:gd name="T35" fmla="*/ 35 h 70"/>
                      <a:gd name="T36" fmla="*/ 0 w 70"/>
                      <a:gd name="T37" fmla="*/ 32 h 70"/>
                      <a:gd name="T38" fmla="*/ 2 w 70"/>
                      <a:gd name="T39" fmla="*/ 28 h 70"/>
                      <a:gd name="T40" fmla="*/ 3 w 70"/>
                      <a:gd name="T41" fmla="*/ 22 h 70"/>
                      <a:gd name="T42" fmla="*/ 6 w 70"/>
                      <a:gd name="T43" fmla="*/ 16 h 70"/>
                      <a:gd name="T44" fmla="*/ 11 w 70"/>
                      <a:gd name="T45" fmla="*/ 11 h 70"/>
                      <a:gd name="T46" fmla="*/ 16 w 70"/>
                      <a:gd name="T47" fmla="*/ 6 h 70"/>
                      <a:gd name="T48" fmla="*/ 22 w 70"/>
                      <a:gd name="T49" fmla="*/ 3 h 70"/>
                      <a:gd name="T50" fmla="*/ 28 w 70"/>
                      <a:gd name="T51" fmla="*/ 2 h 70"/>
                      <a:gd name="T52" fmla="*/ 32 w 70"/>
                      <a:gd name="T53" fmla="*/ 0 h 70"/>
                      <a:gd name="T54" fmla="*/ 35 w 70"/>
                      <a:gd name="T55" fmla="*/ 0 h 70"/>
                      <a:gd name="T56" fmla="*/ 38 w 70"/>
                      <a:gd name="T57" fmla="*/ 0 h 70"/>
                      <a:gd name="T58" fmla="*/ 43 w 70"/>
                      <a:gd name="T59" fmla="*/ 2 h 70"/>
                      <a:gd name="T60" fmla="*/ 48 w 70"/>
                      <a:gd name="T61" fmla="*/ 3 h 70"/>
                      <a:gd name="T62" fmla="*/ 54 w 70"/>
                      <a:gd name="T63" fmla="*/ 6 h 70"/>
                      <a:gd name="T64" fmla="*/ 60 w 70"/>
                      <a:gd name="T65" fmla="*/ 11 h 70"/>
                      <a:gd name="T66" fmla="*/ 65 w 70"/>
                      <a:gd name="T67" fmla="*/ 16 h 70"/>
                      <a:gd name="T68" fmla="*/ 67 w 70"/>
                      <a:gd name="T69" fmla="*/ 22 h 70"/>
                      <a:gd name="T70" fmla="*/ 70 w 70"/>
                      <a:gd name="T71" fmla="*/ 28 h 70"/>
                      <a:gd name="T72" fmla="*/ 70 w 70"/>
                      <a:gd name="T73" fmla="*/ 35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0" h="70">
                        <a:moveTo>
                          <a:pt x="70" y="35"/>
                        </a:moveTo>
                        <a:lnTo>
                          <a:pt x="70" y="43"/>
                        </a:lnTo>
                        <a:lnTo>
                          <a:pt x="67" y="48"/>
                        </a:lnTo>
                        <a:lnTo>
                          <a:pt x="65" y="54"/>
                        </a:lnTo>
                        <a:lnTo>
                          <a:pt x="60" y="60"/>
                        </a:lnTo>
                        <a:lnTo>
                          <a:pt x="54" y="65"/>
                        </a:lnTo>
                        <a:lnTo>
                          <a:pt x="48" y="67"/>
                        </a:lnTo>
                        <a:lnTo>
                          <a:pt x="43" y="70"/>
                        </a:lnTo>
                        <a:lnTo>
                          <a:pt x="35" y="70"/>
                        </a:lnTo>
                        <a:lnTo>
                          <a:pt x="28" y="70"/>
                        </a:lnTo>
                        <a:lnTo>
                          <a:pt x="22" y="67"/>
                        </a:lnTo>
                        <a:lnTo>
                          <a:pt x="16" y="65"/>
                        </a:lnTo>
                        <a:lnTo>
                          <a:pt x="11" y="60"/>
                        </a:lnTo>
                        <a:lnTo>
                          <a:pt x="6" y="54"/>
                        </a:lnTo>
                        <a:lnTo>
                          <a:pt x="3" y="48"/>
                        </a:lnTo>
                        <a:lnTo>
                          <a:pt x="2" y="43"/>
                        </a:lnTo>
                        <a:lnTo>
                          <a:pt x="0" y="38"/>
                        </a:lnTo>
                        <a:lnTo>
                          <a:pt x="0" y="35"/>
                        </a:lnTo>
                        <a:lnTo>
                          <a:pt x="0" y="32"/>
                        </a:lnTo>
                        <a:lnTo>
                          <a:pt x="2" y="28"/>
                        </a:lnTo>
                        <a:lnTo>
                          <a:pt x="3" y="22"/>
                        </a:lnTo>
                        <a:lnTo>
                          <a:pt x="6" y="16"/>
                        </a:lnTo>
                        <a:lnTo>
                          <a:pt x="11" y="11"/>
                        </a:lnTo>
                        <a:lnTo>
                          <a:pt x="16" y="6"/>
                        </a:lnTo>
                        <a:lnTo>
                          <a:pt x="22" y="3"/>
                        </a:lnTo>
                        <a:lnTo>
                          <a:pt x="28" y="2"/>
                        </a:lnTo>
                        <a:lnTo>
                          <a:pt x="32" y="0"/>
                        </a:lnTo>
                        <a:lnTo>
                          <a:pt x="35" y="0"/>
                        </a:lnTo>
                        <a:lnTo>
                          <a:pt x="38" y="0"/>
                        </a:lnTo>
                        <a:lnTo>
                          <a:pt x="43" y="2"/>
                        </a:lnTo>
                        <a:lnTo>
                          <a:pt x="48" y="3"/>
                        </a:lnTo>
                        <a:lnTo>
                          <a:pt x="54" y="6"/>
                        </a:lnTo>
                        <a:lnTo>
                          <a:pt x="60" y="11"/>
                        </a:lnTo>
                        <a:lnTo>
                          <a:pt x="65" y="16"/>
                        </a:lnTo>
                        <a:lnTo>
                          <a:pt x="67" y="22"/>
                        </a:lnTo>
                        <a:lnTo>
                          <a:pt x="70" y="28"/>
                        </a:lnTo>
                        <a:lnTo>
                          <a:pt x="70" y="35"/>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6" name="Freeform 253">
                    <a:extLst>
                      <a:ext uri="{FF2B5EF4-FFF2-40B4-BE49-F238E27FC236}">
                        <a16:creationId xmlns:a16="http://schemas.microsoft.com/office/drawing/2014/main" id="{63F86825-A9A0-49D6-8E1D-FFB05B96E767}"/>
                      </a:ext>
                    </a:extLst>
                  </p:cNvPr>
                  <p:cNvSpPr>
                    <a:spLocks/>
                  </p:cNvSpPr>
                  <p:nvPr/>
                </p:nvSpPr>
                <p:spPr bwMode="auto">
                  <a:xfrm>
                    <a:off x="6165850" y="1250950"/>
                    <a:ext cx="55563" cy="55563"/>
                  </a:xfrm>
                  <a:custGeom>
                    <a:avLst/>
                    <a:gdLst>
                      <a:gd name="T0" fmla="*/ 70 w 70"/>
                      <a:gd name="T1" fmla="*/ 35 h 70"/>
                      <a:gd name="T2" fmla="*/ 70 w 70"/>
                      <a:gd name="T3" fmla="*/ 43 h 70"/>
                      <a:gd name="T4" fmla="*/ 67 w 70"/>
                      <a:gd name="T5" fmla="*/ 48 h 70"/>
                      <a:gd name="T6" fmla="*/ 65 w 70"/>
                      <a:gd name="T7" fmla="*/ 54 h 70"/>
                      <a:gd name="T8" fmla="*/ 60 w 70"/>
                      <a:gd name="T9" fmla="*/ 60 h 70"/>
                      <a:gd name="T10" fmla="*/ 54 w 70"/>
                      <a:gd name="T11" fmla="*/ 65 h 70"/>
                      <a:gd name="T12" fmla="*/ 48 w 70"/>
                      <a:gd name="T13" fmla="*/ 67 h 70"/>
                      <a:gd name="T14" fmla="*/ 43 w 70"/>
                      <a:gd name="T15" fmla="*/ 70 h 70"/>
                      <a:gd name="T16" fmla="*/ 35 w 70"/>
                      <a:gd name="T17" fmla="*/ 70 h 70"/>
                      <a:gd name="T18" fmla="*/ 28 w 70"/>
                      <a:gd name="T19" fmla="*/ 70 h 70"/>
                      <a:gd name="T20" fmla="*/ 22 w 70"/>
                      <a:gd name="T21" fmla="*/ 67 h 70"/>
                      <a:gd name="T22" fmla="*/ 16 w 70"/>
                      <a:gd name="T23" fmla="*/ 65 h 70"/>
                      <a:gd name="T24" fmla="*/ 11 w 70"/>
                      <a:gd name="T25" fmla="*/ 60 h 70"/>
                      <a:gd name="T26" fmla="*/ 6 w 70"/>
                      <a:gd name="T27" fmla="*/ 54 h 70"/>
                      <a:gd name="T28" fmla="*/ 3 w 70"/>
                      <a:gd name="T29" fmla="*/ 48 h 70"/>
                      <a:gd name="T30" fmla="*/ 2 w 70"/>
                      <a:gd name="T31" fmla="*/ 43 h 70"/>
                      <a:gd name="T32" fmla="*/ 0 w 70"/>
                      <a:gd name="T33" fmla="*/ 38 h 70"/>
                      <a:gd name="T34" fmla="*/ 0 w 70"/>
                      <a:gd name="T35" fmla="*/ 35 h 70"/>
                      <a:gd name="T36" fmla="*/ 0 w 70"/>
                      <a:gd name="T37" fmla="*/ 32 h 70"/>
                      <a:gd name="T38" fmla="*/ 2 w 70"/>
                      <a:gd name="T39" fmla="*/ 28 h 70"/>
                      <a:gd name="T40" fmla="*/ 3 w 70"/>
                      <a:gd name="T41" fmla="*/ 22 h 70"/>
                      <a:gd name="T42" fmla="*/ 6 w 70"/>
                      <a:gd name="T43" fmla="*/ 16 h 70"/>
                      <a:gd name="T44" fmla="*/ 11 w 70"/>
                      <a:gd name="T45" fmla="*/ 11 h 70"/>
                      <a:gd name="T46" fmla="*/ 16 w 70"/>
                      <a:gd name="T47" fmla="*/ 6 h 70"/>
                      <a:gd name="T48" fmla="*/ 22 w 70"/>
                      <a:gd name="T49" fmla="*/ 3 h 70"/>
                      <a:gd name="T50" fmla="*/ 28 w 70"/>
                      <a:gd name="T51" fmla="*/ 2 h 70"/>
                      <a:gd name="T52" fmla="*/ 32 w 70"/>
                      <a:gd name="T53" fmla="*/ 0 h 70"/>
                      <a:gd name="T54" fmla="*/ 35 w 70"/>
                      <a:gd name="T55" fmla="*/ 0 h 70"/>
                      <a:gd name="T56" fmla="*/ 38 w 70"/>
                      <a:gd name="T57" fmla="*/ 0 h 70"/>
                      <a:gd name="T58" fmla="*/ 43 w 70"/>
                      <a:gd name="T59" fmla="*/ 2 h 70"/>
                      <a:gd name="T60" fmla="*/ 48 w 70"/>
                      <a:gd name="T61" fmla="*/ 3 h 70"/>
                      <a:gd name="T62" fmla="*/ 54 w 70"/>
                      <a:gd name="T63" fmla="*/ 6 h 70"/>
                      <a:gd name="T64" fmla="*/ 60 w 70"/>
                      <a:gd name="T65" fmla="*/ 11 h 70"/>
                      <a:gd name="T66" fmla="*/ 65 w 70"/>
                      <a:gd name="T67" fmla="*/ 16 h 70"/>
                      <a:gd name="T68" fmla="*/ 67 w 70"/>
                      <a:gd name="T69" fmla="*/ 22 h 70"/>
                      <a:gd name="T70" fmla="*/ 70 w 70"/>
                      <a:gd name="T71" fmla="*/ 28 h 70"/>
                      <a:gd name="T72" fmla="*/ 70 w 70"/>
                      <a:gd name="T73" fmla="*/ 35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0" h="70">
                        <a:moveTo>
                          <a:pt x="70" y="35"/>
                        </a:moveTo>
                        <a:lnTo>
                          <a:pt x="70" y="43"/>
                        </a:lnTo>
                        <a:lnTo>
                          <a:pt x="67" y="48"/>
                        </a:lnTo>
                        <a:lnTo>
                          <a:pt x="65" y="54"/>
                        </a:lnTo>
                        <a:lnTo>
                          <a:pt x="60" y="60"/>
                        </a:lnTo>
                        <a:lnTo>
                          <a:pt x="54" y="65"/>
                        </a:lnTo>
                        <a:lnTo>
                          <a:pt x="48" y="67"/>
                        </a:lnTo>
                        <a:lnTo>
                          <a:pt x="43" y="70"/>
                        </a:lnTo>
                        <a:lnTo>
                          <a:pt x="35" y="70"/>
                        </a:lnTo>
                        <a:lnTo>
                          <a:pt x="28" y="70"/>
                        </a:lnTo>
                        <a:lnTo>
                          <a:pt x="22" y="67"/>
                        </a:lnTo>
                        <a:lnTo>
                          <a:pt x="16" y="65"/>
                        </a:lnTo>
                        <a:lnTo>
                          <a:pt x="11" y="60"/>
                        </a:lnTo>
                        <a:lnTo>
                          <a:pt x="6" y="54"/>
                        </a:lnTo>
                        <a:lnTo>
                          <a:pt x="3" y="48"/>
                        </a:lnTo>
                        <a:lnTo>
                          <a:pt x="2" y="43"/>
                        </a:lnTo>
                        <a:lnTo>
                          <a:pt x="0" y="38"/>
                        </a:lnTo>
                        <a:lnTo>
                          <a:pt x="0" y="35"/>
                        </a:lnTo>
                        <a:lnTo>
                          <a:pt x="0" y="32"/>
                        </a:lnTo>
                        <a:lnTo>
                          <a:pt x="2" y="28"/>
                        </a:lnTo>
                        <a:lnTo>
                          <a:pt x="3" y="22"/>
                        </a:lnTo>
                        <a:lnTo>
                          <a:pt x="6" y="16"/>
                        </a:lnTo>
                        <a:lnTo>
                          <a:pt x="11" y="11"/>
                        </a:lnTo>
                        <a:lnTo>
                          <a:pt x="16" y="6"/>
                        </a:lnTo>
                        <a:lnTo>
                          <a:pt x="22" y="3"/>
                        </a:lnTo>
                        <a:lnTo>
                          <a:pt x="28" y="2"/>
                        </a:lnTo>
                        <a:lnTo>
                          <a:pt x="32" y="0"/>
                        </a:lnTo>
                        <a:lnTo>
                          <a:pt x="35" y="0"/>
                        </a:lnTo>
                        <a:lnTo>
                          <a:pt x="38" y="0"/>
                        </a:lnTo>
                        <a:lnTo>
                          <a:pt x="43" y="2"/>
                        </a:lnTo>
                        <a:lnTo>
                          <a:pt x="48" y="3"/>
                        </a:lnTo>
                        <a:lnTo>
                          <a:pt x="54" y="6"/>
                        </a:lnTo>
                        <a:lnTo>
                          <a:pt x="60" y="11"/>
                        </a:lnTo>
                        <a:lnTo>
                          <a:pt x="65" y="16"/>
                        </a:lnTo>
                        <a:lnTo>
                          <a:pt x="67" y="22"/>
                        </a:lnTo>
                        <a:lnTo>
                          <a:pt x="70" y="28"/>
                        </a:lnTo>
                        <a:lnTo>
                          <a:pt x="70" y="35"/>
                        </a:lnTo>
                      </a:path>
                    </a:pathLst>
                  </a:custGeom>
                  <a:noFill/>
                  <a:ln w="1588">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7" name="Freeform 254">
                    <a:extLst>
                      <a:ext uri="{FF2B5EF4-FFF2-40B4-BE49-F238E27FC236}">
                        <a16:creationId xmlns:a16="http://schemas.microsoft.com/office/drawing/2014/main" id="{50918CB9-4E89-4561-930D-38FABEB1E81A}"/>
                      </a:ext>
                    </a:extLst>
                  </p:cNvPr>
                  <p:cNvSpPr>
                    <a:spLocks/>
                  </p:cNvSpPr>
                  <p:nvPr/>
                </p:nvSpPr>
                <p:spPr bwMode="auto">
                  <a:xfrm>
                    <a:off x="6165850" y="800100"/>
                    <a:ext cx="55563" cy="55563"/>
                  </a:xfrm>
                  <a:custGeom>
                    <a:avLst/>
                    <a:gdLst>
                      <a:gd name="T0" fmla="*/ 70 w 70"/>
                      <a:gd name="T1" fmla="*/ 35 h 70"/>
                      <a:gd name="T2" fmla="*/ 70 w 70"/>
                      <a:gd name="T3" fmla="*/ 43 h 70"/>
                      <a:gd name="T4" fmla="*/ 67 w 70"/>
                      <a:gd name="T5" fmla="*/ 49 h 70"/>
                      <a:gd name="T6" fmla="*/ 65 w 70"/>
                      <a:gd name="T7" fmla="*/ 54 h 70"/>
                      <a:gd name="T8" fmla="*/ 60 w 70"/>
                      <a:gd name="T9" fmla="*/ 60 h 70"/>
                      <a:gd name="T10" fmla="*/ 54 w 70"/>
                      <a:gd name="T11" fmla="*/ 65 h 70"/>
                      <a:gd name="T12" fmla="*/ 48 w 70"/>
                      <a:gd name="T13" fmla="*/ 68 h 70"/>
                      <a:gd name="T14" fmla="*/ 43 w 70"/>
                      <a:gd name="T15" fmla="*/ 70 h 70"/>
                      <a:gd name="T16" fmla="*/ 35 w 70"/>
                      <a:gd name="T17" fmla="*/ 70 h 70"/>
                      <a:gd name="T18" fmla="*/ 28 w 70"/>
                      <a:gd name="T19" fmla="*/ 70 h 70"/>
                      <a:gd name="T20" fmla="*/ 22 w 70"/>
                      <a:gd name="T21" fmla="*/ 68 h 70"/>
                      <a:gd name="T22" fmla="*/ 16 w 70"/>
                      <a:gd name="T23" fmla="*/ 65 h 70"/>
                      <a:gd name="T24" fmla="*/ 11 w 70"/>
                      <a:gd name="T25" fmla="*/ 60 h 70"/>
                      <a:gd name="T26" fmla="*/ 6 w 70"/>
                      <a:gd name="T27" fmla="*/ 54 h 70"/>
                      <a:gd name="T28" fmla="*/ 3 w 70"/>
                      <a:gd name="T29" fmla="*/ 49 h 70"/>
                      <a:gd name="T30" fmla="*/ 2 w 70"/>
                      <a:gd name="T31" fmla="*/ 43 h 70"/>
                      <a:gd name="T32" fmla="*/ 0 w 70"/>
                      <a:gd name="T33" fmla="*/ 38 h 70"/>
                      <a:gd name="T34" fmla="*/ 0 w 70"/>
                      <a:gd name="T35" fmla="*/ 35 h 70"/>
                      <a:gd name="T36" fmla="*/ 0 w 70"/>
                      <a:gd name="T37" fmla="*/ 33 h 70"/>
                      <a:gd name="T38" fmla="*/ 2 w 70"/>
                      <a:gd name="T39" fmla="*/ 28 h 70"/>
                      <a:gd name="T40" fmla="*/ 3 w 70"/>
                      <a:gd name="T41" fmla="*/ 22 h 70"/>
                      <a:gd name="T42" fmla="*/ 6 w 70"/>
                      <a:gd name="T43" fmla="*/ 17 h 70"/>
                      <a:gd name="T44" fmla="*/ 11 w 70"/>
                      <a:gd name="T45" fmla="*/ 11 h 70"/>
                      <a:gd name="T46" fmla="*/ 16 w 70"/>
                      <a:gd name="T47" fmla="*/ 6 h 70"/>
                      <a:gd name="T48" fmla="*/ 22 w 70"/>
                      <a:gd name="T49" fmla="*/ 3 h 70"/>
                      <a:gd name="T50" fmla="*/ 28 w 70"/>
                      <a:gd name="T51" fmla="*/ 2 h 70"/>
                      <a:gd name="T52" fmla="*/ 32 w 70"/>
                      <a:gd name="T53" fmla="*/ 0 h 70"/>
                      <a:gd name="T54" fmla="*/ 35 w 70"/>
                      <a:gd name="T55" fmla="*/ 0 h 70"/>
                      <a:gd name="T56" fmla="*/ 38 w 70"/>
                      <a:gd name="T57" fmla="*/ 0 h 70"/>
                      <a:gd name="T58" fmla="*/ 43 w 70"/>
                      <a:gd name="T59" fmla="*/ 2 h 70"/>
                      <a:gd name="T60" fmla="*/ 48 w 70"/>
                      <a:gd name="T61" fmla="*/ 3 h 70"/>
                      <a:gd name="T62" fmla="*/ 54 w 70"/>
                      <a:gd name="T63" fmla="*/ 6 h 70"/>
                      <a:gd name="T64" fmla="*/ 60 w 70"/>
                      <a:gd name="T65" fmla="*/ 11 h 70"/>
                      <a:gd name="T66" fmla="*/ 65 w 70"/>
                      <a:gd name="T67" fmla="*/ 17 h 70"/>
                      <a:gd name="T68" fmla="*/ 67 w 70"/>
                      <a:gd name="T69" fmla="*/ 22 h 70"/>
                      <a:gd name="T70" fmla="*/ 70 w 70"/>
                      <a:gd name="T71" fmla="*/ 28 h 70"/>
                      <a:gd name="T72" fmla="*/ 70 w 70"/>
                      <a:gd name="T73" fmla="*/ 35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0" h="70">
                        <a:moveTo>
                          <a:pt x="70" y="35"/>
                        </a:moveTo>
                        <a:lnTo>
                          <a:pt x="70" y="43"/>
                        </a:lnTo>
                        <a:lnTo>
                          <a:pt x="67" y="49"/>
                        </a:lnTo>
                        <a:lnTo>
                          <a:pt x="65" y="54"/>
                        </a:lnTo>
                        <a:lnTo>
                          <a:pt x="60" y="60"/>
                        </a:lnTo>
                        <a:lnTo>
                          <a:pt x="54" y="65"/>
                        </a:lnTo>
                        <a:lnTo>
                          <a:pt x="48" y="68"/>
                        </a:lnTo>
                        <a:lnTo>
                          <a:pt x="43" y="70"/>
                        </a:lnTo>
                        <a:lnTo>
                          <a:pt x="35" y="70"/>
                        </a:lnTo>
                        <a:lnTo>
                          <a:pt x="28" y="70"/>
                        </a:lnTo>
                        <a:lnTo>
                          <a:pt x="22" y="68"/>
                        </a:lnTo>
                        <a:lnTo>
                          <a:pt x="16" y="65"/>
                        </a:lnTo>
                        <a:lnTo>
                          <a:pt x="11" y="60"/>
                        </a:lnTo>
                        <a:lnTo>
                          <a:pt x="6" y="54"/>
                        </a:lnTo>
                        <a:lnTo>
                          <a:pt x="3" y="49"/>
                        </a:lnTo>
                        <a:lnTo>
                          <a:pt x="2" y="43"/>
                        </a:lnTo>
                        <a:lnTo>
                          <a:pt x="0" y="38"/>
                        </a:lnTo>
                        <a:lnTo>
                          <a:pt x="0" y="35"/>
                        </a:lnTo>
                        <a:lnTo>
                          <a:pt x="0" y="33"/>
                        </a:lnTo>
                        <a:lnTo>
                          <a:pt x="2" y="28"/>
                        </a:lnTo>
                        <a:lnTo>
                          <a:pt x="3" y="22"/>
                        </a:lnTo>
                        <a:lnTo>
                          <a:pt x="6" y="17"/>
                        </a:lnTo>
                        <a:lnTo>
                          <a:pt x="11" y="11"/>
                        </a:lnTo>
                        <a:lnTo>
                          <a:pt x="16" y="6"/>
                        </a:lnTo>
                        <a:lnTo>
                          <a:pt x="22" y="3"/>
                        </a:lnTo>
                        <a:lnTo>
                          <a:pt x="28" y="2"/>
                        </a:lnTo>
                        <a:lnTo>
                          <a:pt x="32" y="0"/>
                        </a:lnTo>
                        <a:lnTo>
                          <a:pt x="35" y="0"/>
                        </a:lnTo>
                        <a:lnTo>
                          <a:pt x="38" y="0"/>
                        </a:lnTo>
                        <a:lnTo>
                          <a:pt x="43" y="2"/>
                        </a:lnTo>
                        <a:lnTo>
                          <a:pt x="48" y="3"/>
                        </a:lnTo>
                        <a:lnTo>
                          <a:pt x="54" y="6"/>
                        </a:lnTo>
                        <a:lnTo>
                          <a:pt x="60" y="11"/>
                        </a:lnTo>
                        <a:lnTo>
                          <a:pt x="65" y="17"/>
                        </a:lnTo>
                        <a:lnTo>
                          <a:pt x="67" y="22"/>
                        </a:lnTo>
                        <a:lnTo>
                          <a:pt x="70" y="28"/>
                        </a:lnTo>
                        <a:lnTo>
                          <a:pt x="70" y="35"/>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8" name="Freeform 255">
                    <a:extLst>
                      <a:ext uri="{FF2B5EF4-FFF2-40B4-BE49-F238E27FC236}">
                        <a16:creationId xmlns:a16="http://schemas.microsoft.com/office/drawing/2014/main" id="{CB4BA296-7E2F-4138-98FA-02DF0F465213}"/>
                      </a:ext>
                    </a:extLst>
                  </p:cNvPr>
                  <p:cNvSpPr>
                    <a:spLocks/>
                  </p:cNvSpPr>
                  <p:nvPr/>
                </p:nvSpPr>
                <p:spPr bwMode="auto">
                  <a:xfrm>
                    <a:off x="6165850" y="800100"/>
                    <a:ext cx="55563" cy="55563"/>
                  </a:xfrm>
                  <a:custGeom>
                    <a:avLst/>
                    <a:gdLst>
                      <a:gd name="T0" fmla="*/ 70 w 70"/>
                      <a:gd name="T1" fmla="*/ 35 h 70"/>
                      <a:gd name="T2" fmla="*/ 70 w 70"/>
                      <a:gd name="T3" fmla="*/ 43 h 70"/>
                      <a:gd name="T4" fmla="*/ 67 w 70"/>
                      <a:gd name="T5" fmla="*/ 49 h 70"/>
                      <a:gd name="T6" fmla="*/ 65 w 70"/>
                      <a:gd name="T7" fmla="*/ 54 h 70"/>
                      <a:gd name="T8" fmla="*/ 60 w 70"/>
                      <a:gd name="T9" fmla="*/ 60 h 70"/>
                      <a:gd name="T10" fmla="*/ 54 w 70"/>
                      <a:gd name="T11" fmla="*/ 65 h 70"/>
                      <a:gd name="T12" fmla="*/ 48 w 70"/>
                      <a:gd name="T13" fmla="*/ 68 h 70"/>
                      <a:gd name="T14" fmla="*/ 43 w 70"/>
                      <a:gd name="T15" fmla="*/ 70 h 70"/>
                      <a:gd name="T16" fmla="*/ 35 w 70"/>
                      <a:gd name="T17" fmla="*/ 70 h 70"/>
                      <a:gd name="T18" fmla="*/ 28 w 70"/>
                      <a:gd name="T19" fmla="*/ 70 h 70"/>
                      <a:gd name="T20" fmla="*/ 22 w 70"/>
                      <a:gd name="T21" fmla="*/ 68 h 70"/>
                      <a:gd name="T22" fmla="*/ 16 w 70"/>
                      <a:gd name="T23" fmla="*/ 65 h 70"/>
                      <a:gd name="T24" fmla="*/ 11 w 70"/>
                      <a:gd name="T25" fmla="*/ 60 h 70"/>
                      <a:gd name="T26" fmla="*/ 6 w 70"/>
                      <a:gd name="T27" fmla="*/ 54 h 70"/>
                      <a:gd name="T28" fmla="*/ 3 w 70"/>
                      <a:gd name="T29" fmla="*/ 49 h 70"/>
                      <a:gd name="T30" fmla="*/ 2 w 70"/>
                      <a:gd name="T31" fmla="*/ 43 h 70"/>
                      <a:gd name="T32" fmla="*/ 0 w 70"/>
                      <a:gd name="T33" fmla="*/ 38 h 70"/>
                      <a:gd name="T34" fmla="*/ 0 w 70"/>
                      <a:gd name="T35" fmla="*/ 35 h 70"/>
                      <a:gd name="T36" fmla="*/ 0 w 70"/>
                      <a:gd name="T37" fmla="*/ 33 h 70"/>
                      <a:gd name="T38" fmla="*/ 2 w 70"/>
                      <a:gd name="T39" fmla="*/ 28 h 70"/>
                      <a:gd name="T40" fmla="*/ 3 w 70"/>
                      <a:gd name="T41" fmla="*/ 22 h 70"/>
                      <a:gd name="T42" fmla="*/ 6 w 70"/>
                      <a:gd name="T43" fmla="*/ 17 h 70"/>
                      <a:gd name="T44" fmla="*/ 11 w 70"/>
                      <a:gd name="T45" fmla="*/ 11 h 70"/>
                      <a:gd name="T46" fmla="*/ 16 w 70"/>
                      <a:gd name="T47" fmla="*/ 6 h 70"/>
                      <a:gd name="T48" fmla="*/ 22 w 70"/>
                      <a:gd name="T49" fmla="*/ 3 h 70"/>
                      <a:gd name="T50" fmla="*/ 28 w 70"/>
                      <a:gd name="T51" fmla="*/ 2 h 70"/>
                      <a:gd name="T52" fmla="*/ 32 w 70"/>
                      <a:gd name="T53" fmla="*/ 0 h 70"/>
                      <a:gd name="T54" fmla="*/ 35 w 70"/>
                      <a:gd name="T55" fmla="*/ 0 h 70"/>
                      <a:gd name="T56" fmla="*/ 38 w 70"/>
                      <a:gd name="T57" fmla="*/ 0 h 70"/>
                      <a:gd name="T58" fmla="*/ 43 w 70"/>
                      <a:gd name="T59" fmla="*/ 2 h 70"/>
                      <a:gd name="T60" fmla="*/ 48 w 70"/>
                      <a:gd name="T61" fmla="*/ 3 h 70"/>
                      <a:gd name="T62" fmla="*/ 54 w 70"/>
                      <a:gd name="T63" fmla="*/ 6 h 70"/>
                      <a:gd name="T64" fmla="*/ 60 w 70"/>
                      <a:gd name="T65" fmla="*/ 11 h 70"/>
                      <a:gd name="T66" fmla="*/ 65 w 70"/>
                      <a:gd name="T67" fmla="*/ 17 h 70"/>
                      <a:gd name="T68" fmla="*/ 67 w 70"/>
                      <a:gd name="T69" fmla="*/ 22 h 70"/>
                      <a:gd name="T70" fmla="*/ 70 w 70"/>
                      <a:gd name="T71" fmla="*/ 28 h 70"/>
                      <a:gd name="T72" fmla="*/ 70 w 70"/>
                      <a:gd name="T73" fmla="*/ 35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0" h="70">
                        <a:moveTo>
                          <a:pt x="70" y="35"/>
                        </a:moveTo>
                        <a:lnTo>
                          <a:pt x="70" y="43"/>
                        </a:lnTo>
                        <a:lnTo>
                          <a:pt x="67" y="49"/>
                        </a:lnTo>
                        <a:lnTo>
                          <a:pt x="65" y="54"/>
                        </a:lnTo>
                        <a:lnTo>
                          <a:pt x="60" y="60"/>
                        </a:lnTo>
                        <a:lnTo>
                          <a:pt x="54" y="65"/>
                        </a:lnTo>
                        <a:lnTo>
                          <a:pt x="48" y="68"/>
                        </a:lnTo>
                        <a:lnTo>
                          <a:pt x="43" y="70"/>
                        </a:lnTo>
                        <a:lnTo>
                          <a:pt x="35" y="70"/>
                        </a:lnTo>
                        <a:lnTo>
                          <a:pt x="28" y="70"/>
                        </a:lnTo>
                        <a:lnTo>
                          <a:pt x="22" y="68"/>
                        </a:lnTo>
                        <a:lnTo>
                          <a:pt x="16" y="65"/>
                        </a:lnTo>
                        <a:lnTo>
                          <a:pt x="11" y="60"/>
                        </a:lnTo>
                        <a:lnTo>
                          <a:pt x="6" y="54"/>
                        </a:lnTo>
                        <a:lnTo>
                          <a:pt x="3" y="49"/>
                        </a:lnTo>
                        <a:lnTo>
                          <a:pt x="2" y="43"/>
                        </a:lnTo>
                        <a:lnTo>
                          <a:pt x="0" y="38"/>
                        </a:lnTo>
                        <a:lnTo>
                          <a:pt x="0" y="35"/>
                        </a:lnTo>
                        <a:lnTo>
                          <a:pt x="0" y="33"/>
                        </a:lnTo>
                        <a:lnTo>
                          <a:pt x="2" y="28"/>
                        </a:lnTo>
                        <a:lnTo>
                          <a:pt x="3" y="22"/>
                        </a:lnTo>
                        <a:lnTo>
                          <a:pt x="6" y="17"/>
                        </a:lnTo>
                        <a:lnTo>
                          <a:pt x="11" y="11"/>
                        </a:lnTo>
                        <a:lnTo>
                          <a:pt x="16" y="6"/>
                        </a:lnTo>
                        <a:lnTo>
                          <a:pt x="22" y="3"/>
                        </a:lnTo>
                        <a:lnTo>
                          <a:pt x="28" y="2"/>
                        </a:lnTo>
                        <a:lnTo>
                          <a:pt x="32" y="0"/>
                        </a:lnTo>
                        <a:lnTo>
                          <a:pt x="35" y="0"/>
                        </a:lnTo>
                        <a:lnTo>
                          <a:pt x="38" y="0"/>
                        </a:lnTo>
                        <a:lnTo>
                          <a:pt x="43" y="2"/>
                        </a:lnTo>
                        <a:lnTo>
                          <a:pt x="48" y="3"/>
                        </a:lnTo>
                        <a:lnTo>
                          <a:pt x="54" y="6"/>
                        </a:lnTo>
                        <a:lnTo>
                          <a:pt x="60" y="11"/>
                        </a:lnTo>
                        <a:lnTo>
                          <a:pt x="65" y="17"/>
                        </a:lnTo>
                        <a:lnTo>
                          <a:pt x="67" y="22"/>
                        </a:lnTo>
                        <a:lnTo>
                          <a:pt x="70" y="28"/>
                        </a:lnTo>
                        <a:lnTo>
                          <a:pt x="70" y="35"/>
                        </a:lnTo>
                      </a:path>
                    </a:pathLst>
                  </a:custGeom>
                  <a:noFill/>
                  <a:ln w="1588">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9" name="Freeform 256">
                    <a:extLst>
                      <a:ext uri="{FF2B5EF4-FFF2-40B4-BE49-F238E27FC236}">
                        <a16:creationId xmlns:a16="http://schemas.microsoft.com/office/drawing/2014/main" id="{84D78F60-0D7F-4D89-9C20-74EF7F6211CC}"/>
                      </a:ext>
                    </a:extLst>
                  </p:cNvPr>
                  <p:cNvSpPr>
                    <a:spLocks/>
                  </p:cNvSpPr>
                  <p:nvPr/>
                </p:nvSpPr>
                <p:spPr bwMode="auto">
                  <a:xfrm>
                    <a:off x="6165850" y="973138"/>
                    <a:ext cx="55563" cy="55563"/>
                  </a:xfrm>
                  <a:custGeom>
                    <a:avLst/>
                    <a:gdLst>
                      <a:gd name="T0" fmla="*/ 70 w 70"/>
                      <a:gd name="T1" fmla="*/ 35 h 70"/>
                      <a:gd name="T2" fmla="*/ 70 w 70"/>
                      <a:gd name="T3" fmla="*/ 43 h 70"/>
                      <a:gd name="T4" fmla="*/ 67 w 70"/>
                      <a:gd name="T5" fmla="*/ 48 h 70"/>
                      <a:gd name="T6" fmla="*/ 65 w 70"/>
                      <a:gd name="T7" fmla="*/ 54 h 70"/>
                      <a:gd name="T8" fmla="*/ 60 w 70"/>
                      <a:gd name="T9" fmla="*/ 60 h 70"/>
                      <a:gd name="T10" fmla="*/ 54 w 70"/>
                      <a:gd name="T11" fmla="*/ 64 h 70"/>
                      <a:gd name="T12" fmla="*/ 48 w 70"/>
                      <a:gd name="T13" fmla="*/ 67 h 70"/>
                      <a:gd name="T14" fmla="*/ 43 w 70"/>
                      <a:gd name="T15" fmla="*/ 70 h 70"/>
                      <a:gd name="T16" fmla="*/ 35 w 70"/>
                      <a:gd name="T17" fmla="*/ 70 h 70"/>
                      <a:gd name="T18" fmla="*/ 28 w 70"/>
                      <a:gd name="T19" fmla="*/ 70 h 70"/>
                      <a:gd name="T20" fmla="*/ 22 w 70"/>
                      <a:gd name="T21" fmla="*/ 67 h 70"/>
                      <a:gd name="T22" fmla="*/ 16 w 70"/>
                      <a:gd name="T23" fmla="*/ 64 h 70"/>
                      <a:gd name="T24" fmla="*/ 11 w 70"/>
                      <a:gd name="T25" fmla="*/ 60 h 70"/>
                      <a:gd name="T26" fmla="*/ 6 w 70"/>
                      <a:gd name="T27" fmla="*/ 54 h 70"/>
                      <a:gd name="T28" fmla="*/ 3 w 70"/>
                      <a:gd name="T29" fmla="*/ 48 h 70"/>
                      <a:gd name="T30" fmla="*/ 2 w 70"/>
                      <a:gd name="T31" fmla="*/ 43 h 70"/>
                      <a:gd name="T32" fmla="*/ 0 w 70"/>
                      <a:gd name="T33" fmla="*/ 38 h 70"/>
                      <a:gd name="T34" fmla="*/ 0 w 70"/>
                      <a:gd name="T35" fmla="*/ 35 h 70"/>
                      <a:gd name="T36" fmla="*/ 0 w 70"/>
                      <a:gd name="T37" fmla="*/ 32 h 70"/>
                      <a:gd name="T38" fmla="*/ 2 w 70"/>
                      <a:gd name="T39" fmla="*/ 28 h 70"/>
                      <a:gd name="T40" fmla="*/ 3 w 70"/>
                      <a:gd name="T41" fmla="*/ 22 h 70"/>
                      <a:gd name="T42" fmla="*/ 6 w 70"/>
                      <a:gd name="T43" fmla="*/ 16 h 70"/>
                      <a:gd name="T44" fmla="*/ 11 w 70"/>
                      <a:gd name="T45" fmla="*/ 10 h 70"/>
                      <a:gd name="T46" fmla="*/ 16 w 70"/>
                      <a:gd name="T47" fmla="*/ 6 h 70"/>
                      <a:gd name="T48" fmla="*/ 22 w 70"/>
                      <a:gd name="T49" fmla="*/ 3 h 70"/>
                      <a:gd name="T50" fmla="*/ 28 w 70"/>
                      <a:gd name="T51" fmla="*/ 2 h 70"/>
                      <a:gd name="T52" fmla="*/ 32 w 70"/>
                      <a:gd name="T53" fmla="*/ 0 h 70"/>
                      <a:gd name="T54" fmla="*/ 35 w 70"/>
                      <a:gd name="T55" fmla="*/ 0 h 70"/>
                      <a:gd name="T56" fmla="*/ 38 w 70"/>
                      <a:gd name="T57" fmla="*/ 0 h 70"/>
                      <a:gd name="T58" fmla="*/ 43 w 70"/>
                      <a:gd name="T59" fmla="*/ 2 h 70"/>
                      <a:gd name="T60" fmla="*/ 48 w 70"/>
                      <a:gd name="T61" fmla="*/ 3 h 70"/>
                      <a:gd name="T62" fmla="*/ 54 w 70"/>
                      <a:gd name="T63" fmla="*/ 6 h 70"/>
                      <a:gd name="T64" fmla="*/ 60 w 70"/>
                      <a:gd name="T65" fmla="*/ 10 h 70"/>
                      <a:gd name="T66" fmla="*/ 65 w 70"/>
                      <a:gd name="T67" fmla="*/ 16 h 70"/>
                      <a:gd name="T68" fmla="*/ 67 w 70"/>
                      <a:gd name="T69" fmla="*/ 22 h 70"/>
                      <a:gd name="T70" fmla="*/ 70 w 70"/>
                      <a:gd name="T71" fmla="*/ 28 h 70"/>
                      <a:gd name="T72" fmla="*/ 70 w 70"/>
                      <a:gd name="T73" fmla="*/ 35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0" h="70">
                        <a:moveTo>
                          <a:pt x="70" y="35"/>
                        </a:moveTo>
                        <a:lnTo>
                          <a:pt x="70" y="43"/>
                        </a:lnTo>
                        <a:lnTo>
                          <a:pt x="67" y="48"/>
                        </a:lnTo>
                        <a:lnTo>
                          <a:pt x="65" y="54"/>
                        </a:lnTo>
                        <a:lnTo>
                          <a:pt x="60" y="60"/>
                        </a:lnTo>
                        <a:lnTo>
                          <a:pt x="54" y="64"/>
                        </a:lnTo>
                        <a:lnTo>
                          <a:pt x="48" y="67"/>
                        </a:lnTo>
                        <a:lnTo>
                          <a:pt x="43" y="70"/>
                        </a:lnTo>
                        <a:lnTo>
                          <a:pt x="35" y="70"/>
                        </a:lnTo>
                        <a:lnTo>
                          <a:pt x="28" y="70"/>
                        </a:lnTo>
                        <a:lnTo>
                          <a:pt x="22" y="67"/>
                        </a:lnTo>
                        <a:lnTo>
                          <a:pt x="16" y="64"/>
                        </a:lnTo>
                        <a:lnTo>
                          <a:pt x="11" y="60"/>
                        </a:lnTo>
                        <a:lnTo>
                          <a:pt x="6" y="54"/>
                        </a:lnTo>
                        <a:lnTo>
                          <a:pt x="3" y="48"/>
                        </a:lnTo>
                        <a:lnTo>
                          <a:pt x="2" y="43"/>
                        </a:lnTo>
                        <a:lnTo>
                          <a:pt x="0" y="38"/>
                        </a:lnTo>
                        <a:lnTo>
                          <a:pt x="0" y="35"/>
                        </a:lnTo>
                        <a:lnTo>
                          <a:pt x="0" y="32"/>
                        </a:lnTo>
                        <a:lnTo>
                          <a:pt x="2" y="28"/>
                        </a:lnTo>
                        <a:lnTo>
                          <a:pt x="3" y="22"/>
                        </a:lnTo>
                        <a:lnTo>
                          <a:pt x="6" y="16"/>
                        </a:lnTo>
                        <a:lnTo>
                          <a:pt x="11" y="10"/>
                        </a:lnTo>
                        <a:lnTo>
                          <a:pt x="16" y="6"/>
                        </a:lnTo>
                        <a:lnTo>
                          <a:pt x="22" y="3"/>
                        </a:lnTo>
                        <a:lnTo>
                          <a:pt x="28" y="2"/>
                        </a:lnTo>
                        <a:lnTo>
                          <a:pt x="32" y="0"/>
                        </a:lnTo>
                        <a:lnTo>
                          <a:pt x="35" y="0"/>
                        </a:lnTo>
                        <a:lnTo>
                          <a:pt x="38" y="0"/>
                        </a:lnTo>
                        <a:lnTo>
                          <a:pt x="43" y="2"/>
                        </a:lnTo>
                        <a:lnTo>
                          <a:pt x="48" y="3"/>
                        </a:lnTo>
                        <a:lnTo>
                          <a:pt x="54" y="6"/>
                        </a:lnTo>
                        <a:lnTo>
                          <a:pt x="60" y="10"/>
                        </a:lnTo>
                        <a:lnTo>
                          <a:pt x="65" y="16"/>
                        </a:lnTo>
                        <a:lnTo>
                          <a:pt x="67" y="22"/>
                        </a:lnTo>
                        <a:lnTo>
                          <a:pt x="70" y="28"/>
                        </a:lnTo>
                        <a:lnTo>
                          <a:pt x="70" y="35"/>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0" name="Freeform 257">
                    <a:extLst>
                      <a:ext uri="{FF2B5EF4-FFF2-40B4-BE49-F238E27FC236}">
                        <a16:creationId xmlns:a16="http://schemas.microsoft.com/office/drawing/2014/main" id="{95CEB5F5-AD76-4134-8EBA-0109F4E10B39}"/>
                      </a:ext>
                    </a:extLst>
                  </p:cNvPr>
                  <p:cNvSpPr>
                    <a:spLocks/>
                  </p:cNvSpPr>
                  <p:nvPr/>
                </p:nvSpPr>
                <p:spPr bwMode="auto">
                  <a:xfrm>
                    <a:off x="6165850" y="973138"/>
                    <a:ext cx="55563" cy="55563"/>
                  </a:xfrm>
                  <a:custGeom>
                    <a:avLst/>
                    <a:gdLst>
                      <a:gd name="T0" fmla="*/ 70 w 70"/>
                      <a:gd name="T1" fmla="*/ 35 h 70"/>
                      <a:gd name="T2" fmla="*/ 70 w 70"/>
                      <a:gd name="T3" fmla="*/ 43 h 70"/>
                      <a:gd name="T4" fmla="*/ 67 w 70"/>
                      <a:gd name="T5" fmla="*/ 48 h 70"/>
                      <a:gd name="T6" fmla="*/ 65 w 70"/>
                      <a:gd name="T7" fmla="*/ 54 h 70"/>
                      <a:gd name="T8" fmla="*/ 60 w 70"/>
                      <a:gd name="T9" fmla="*/ 60 h 70"/>
                      <a:gd name="T10" fmla="*/ 54 w 70"/>
                      <a:gd name="T11" fmla="*/ 64 h 70"/>
                      <a:gd name="T12" fmla="*/ 48 w 70"/>
                      <a:gd name="T13" fmla="*/ 67 h 70"/>
                      <a:gd name="T14" fmla="*/ 43 w 70"/>
                      <a:gd name="T15" fmla="*/ 70 h 70"/>
                      <a:gd name="T16" fmla="*/ 35 w 70"/>
                      <a:gd name="T17" fmla="*/ 70 h 70"/>
                      <a:gd name="T18" fmla="*/ 28 w 70"/>
                      <a:gd name="T19" fmla="*/ 70 h 70"/>
                      <a:gd name="T20" fmla="*/ 22 w 70"/>
                      <a:gd name="T21" fmla="*/ 67 h 70"/>
                      <a:gd name="T22" fmla="*/ 16 w 70"/>
                      <a:gd name="T23" fmla="*/ 64 h 70"/>
                      <a:gd name="T24" fmla="*/ 11 w 70"/>
                      <a:gd name="T25" fmla="*/ 60 h 70"/>
                      <a:gd name="T26" fmla="*/ 6 w 70"/>
                      <a:gd name="T27" fmla="*/ 54 h 70"/>
                      <a:gd name="T28" fmla="*/ 3 w 70"/>
                      <a:gd name="T29" fmla="*/ 48 h 70"/>
                      <a:gd name="T30" fmla="*/ 2 w 70"/>
                      <a:gd name="T31" fmla="*/ 43 h 70"/>
                      <a:gd name="T32" fmla="*/ 0 w 70"/>
                      <a:gd name="T33" fmla="*/ 38 h 70"/>
                      <a:gd name="T34" fmla="*/ 0 w 70"/>
                      <a:gd name="T35" fmla="*/ 35 h 70"/>
                      <a:gd name="T36" fmla="*/ 0 w 70"/>
                      <a:gd name="T37" fmla="*/ 32 h 70"/>
                      <a:gd name="T38" fmla="*/ 2 w 70"/>
                      <a:gd name="T39" fmla="*/ 28 h 70"/>
                      <a:gd name="T40" fmla="*/ 3 w 70"/>
                      <a:gd name="T41" fmla="*/ 22 h 70"/>
                      <a:gd name="T42" fmla="*/ 6 w 70"/>
                      <a:gd name="T43" fmla="*/ 16 h 70"/>
                      <a:gd name="T44" fmla="*/ 11 w 70"/>
                      <a:gd name="T45" fmla="*/ 10 h 70"/>
                      <a:gd name="T46" fmla="*/ 16 w 70"/>
                      <a:gd name="T47" fmla="*/ 6 h 70"/>
                      <a:gd name="T48" fmla="*/ 22 w 70"/>
                      <a:gd name="T49" fmla="*/ 3 h 70"/>
                      <a:gd name="T50" fmla="*/ 28 w 70"/>
                      <a:gd name="T51" fmla="*/ 2 h 70"/>
                      <a:gd name="T52" fmla="*/ 32 w 70"/>
                      <a:gd name="T53" fmla="*/ 0 h 70"/>
                      <a:gd name="T54" fmla="*/ 35 w 70"/>
                      <a:gd name="T55" fmla="*/ 0 h 70"/>
                      <a:gd name="T56" fmla="*/ 38 w 70"/>
                      <a:gd name="T57" fmla="*/ 0 h 70"/>
                      <a:gd name="T58" fmla="*/ 43 w 70"/>
                      <a:gd name="T59" fmla="*/ 2 h 70"/>
                      <a:gd name="T60" fmla="*/ 48 w 70"/>
                      <a:gd name="T61" fmla="*/ 3 h 70"/>
                      <a:gd name="T62" fmla="*/ 54 w 70"/>
                      <a:gd name="T63" fmla="*/ 6 h 70"/>
                      <a:gd name="T64" fmla="*/ 60 w 70"/>
                      <a:gd name="T65" fmla="*/ 10 h 70"/>
                      <a:gd name="T66" fmla="*/ 65 w 70"/>
                      <a:gd name="T67" fmla="*/ 16 h 70"/>
                      <a:gd name="T68" fmla="*/ 67 w 70"/>
                      <a:gd name="T69" fmla="*/ 22 h 70"/>
                      <a:gd name="T70" fmla="*/ 70 w 70"/>
                      <a:gd name="T71" fmla="*/ 28 h 70"/>
                      <a:gd name="T72" fmla="*/ 70 w 70"/>
                      <a:gd name="T73" fmla="*/ 35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0" h="70">
                        <a:moveTo>
                          <a:pt x="70" y="35"/>
                        </a:moveTo>
                        <a:lnTo>
                          <a:pt x="70" y="43"/>
                        </a:lnTo>
                        <a:lnTo>
                          <a:pt x="67" y="48"/>
                        </a:lnTo>
                        <a:lnTo>
                          <a:pt x="65" y="54"/>
                        </a:lnTo>
                        <a:lnTo>
                          <a:pt x="60" y="60"/>
                        </a:lnTo>
                        <a:lnTo>
                          <a:pt x="54" y="64"/>
                        </a:lnTo>
                        <a:lnTo>
                          <a:pt x="48" y="67"/>
                        </a:lnTo>
                        <a:lnTo>
                          <a:pt x="43" y="70"/>
                        </a:lnTo>
                        <a:lnTo>
                          <a:pt x="35" y="70"/>
                        </a:lnTo>
                        <a:lnTo>
                          <a:pt x="28" y="70"/>
                        </a:lnTo>
                        <a:lnTo>
                          <a:pt x="22" y="67"/>
                        </a:lnTo>
                        <a:lnTo>
                          <a:pt x="16" y="64"/>
                        </a:lnTo>
                        <a:lnTo>
                          <a:pt x="11" y="60"/>
                        </a:lnTo>
                        <a:lnTo>
                          <a:pt x="6" y="54"/>
                        </a:lnTo>
                        <a:lnTo>
                          <a:pt x="3" y="48"/>
                        </a:lnTo>
                        <a:lnTo>
                          <a:pt x="2" y="43"/>
                        </a:lnTo>
                        <a:lnTo>
                          <a:pt x="0" y="38"/>
                        </a:lnTo>
                        <a:lnTo>
                          <a:pt x="0" y="35"/>
                        </a:lnTo>
                        <a:lnTo>
                          <a:pt x="0" y="32"/>
                        </a:lnTo>
                        <a:lnTo>
                          <a:pt x="2" y="28"/>
                        </a:lnTo>
                        <a:lnTo>
                          <a:pt x="3" y="22"/>
                        </a:lnTo>
                        <a:lnTo>
                          <a:pt x="6" y="16"/>
                        </a:lnTo>
                        <a:lnTo>
                          <a:pt x="11" y="10"/>
                        </a:lnTo>
                        <a:lnTo>
                          <a:pt x="16" y="6"/>
                        </a:lnTo>
                        <a:lnTo>
                          <a:pt x="22" y="3"/>
                        </a:lnTo>
                        <a:lnTo>
                          <a:pt x="28" y="2"/>
                        </a:lnTo>
                        <a:lnTo>
                          <a:pt x="32" y="0"/>
                        </a:lnTo>
                        <a:lnTo>
                          <a:pt x="35" y="0"/>
                        </a:lnTo>
                        <a:lnTo>
                          <a:pt x="38" y="0"/>
                        </a:lnTo>
                        <a:lnTo>
                          <a:pt x="43" y="2"/>
                        </a:lnTo>
                        <a:lnTo>
                          <a:pt x="48" y="3"/>
                        </a:lnTo>
                        <a:lnTo>
                          <a:pt x="54" y="6"/>
                        </a:lnTo>
                        <a:lnTo>
                          <a:pt x="60" y="10"/>
                        </a:lnTo>
                        <a:lnTo>
                          <a:pt x="65" y="16"/>
                        </a:lnTo>
                        <a:lnTo>
                          <a:pt x="67" y="22"/>
                        </a:lnTo>
                        <a:lnTo>
                          <a:pt x="70" y="28"/>
                        </a:lnTo>
                        <a:lnTo>
                          <a:pt x="70" y="35"/>
                        </a:lnTo>
                      </a:path>
                    </a:pathLst>
                  </a:custGeom>
                  <a:noFill/>
                  <a:ln w="1588">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1" name="Line 258">
                    <a:extLst>
                      <a:ext uri="{FF2B5EF4-FFF2-40B4-BE49-F238E27FC236}">
                        <a16:creationId xmlns:a16="http://schemas.microsoft.com/office/drawing/2014/main" id="{95949184-C352-4108-80A3-660A8241C37A}"/>
                      </a:ext>
                    </a:extLst>
                  </p:cNvPr>
                  <p:cNvSpPr>
                    <a:spLocks noChangeShapeType="1"/>
                  </p:cNvSpPr>
                  <p:nvPr/>
                </p:nvSpPr>
                <p:spPr bwMode="auto">
                  <a:xfrm>
                    <a:off x="7267575" y="1068388"/>
                    <a:ext cx="0" cy="152400"/>
                  </a:xfrm>
                  <a:prstGeom prst="line">
                    <a:avLst/>
                  </a:prstGeom>
                  <a:noFill/>
                  <a:ln w="14288">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2" name="Line 259">
                    <a:extLst>
                      <a:ext uri="{FF2B5EF4-FFF2-40B4-BE49-F238E27FC236}">
                        <a16:creationId xmlns:a16="http://schemas.microsoft.com/office/drawing/2014/main" id="{E2FEFA90-D69D-4015-8191-C08345CD54DC}"/>
                      </a:ext>
                    </a:extLst>
                  </p:cNvPr>
                  <p:cNvSpPr>
                    <a:spLocks noChangeShapeType="1"/>
                  </p:cNvSpPr>
                  <p:nvPr/>
                </p:nvSpPr>
                <p:spPr bwMode="auto">
                  <a:xfrm>
                    <a:off x="7188200" y="1068388"/>
                    <a:ext cx="158750" cy="0"/>
                  </a:xfrm>
                  <a:prstGeom prst="line">
                    <a:avLst/>
                  </a:prstGeom>
                  <a:noFill/>
                  <a:ln w="14288">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3" name="Line 260">
                    <a:extLst>
                      <a:ext uri="{FF2B5EF4-FFF2-40B4-BE49-F238E27FC236}">
                        <a16:creationId xmlns:a16="http://schemas.microsoft.com/office/drawing/2014/main" id="{E9F9C91A-916D-479B-B26E-600C36B584C0}"/>
                      </a:ext>
                    </a:extLst>
                  </p:cNvPr>
                  <p:cNvSpPr>
                    <a:spLocks noChangeShapeType="1"/>
                  </p:cNvSpPr>
                  <p:nvPr/>
                </p:nvSpPr>
                <p:spPr bwMode="auto">
                  <a:xfrm>
                    <a:off x="7267575" y="1220788"/>
                    <a:ext cx="0" cy="153988"/>
                  </a:xfrm>
                  <a:prstGeom prst="line">
                    <a:avLst/>
                  </a:prstGeom>
                  <a:noFill/>
                  <a:ln w="14288">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4" name="Line 261">
                    <a:extLst>
                      <a:ext uri="{FF2B5EF4-FFF2-40B4-BE49-F238E27FC236}">
                        <a16:creationId xmlns:a16="http://schemas.microsoft.com/office/drawing/2014/main" id="{11D66741-6965-4A37-AD78-E796FD0D424B}"/>
                      </a:ext>
                    </a:extLst>
                  </p:cNvPr>
                  <p:cNvSpPr>
                    <a:spLocks noChangeShapeType="1"/>
                  </p:cNvSpPr>
                  <p:nvPr/>
                </p:nvSpPr>
                <p:spPr bwMode="auto">
                  <a:xfrm>
                    <a:off x="7188200" y="1374775"/>
                    <a:ext cx="158750" cy="0"/>
                  </a:xfrm>
                  <a:prstGeom prst="line">
                    <a:avLst/>
                  </a:prstGeom>
                  <a:noFill/>
                  <a:ln w="14288">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5" name="Freeform 262">
                    <a:extLst>
                      <a:ext uri="{FF2B5EF4-FFF2-40B4-BE49-F238E27FC236}">
                        <a16:creationId xmlns:a16="http://schemas.microsoft.com/office/drawing/2014/main" id="{460C89C3-3E34-45FA-93AC-43697BB8676E}"/>
                      </a:ext>
                    </a:extLst>
                  </p:cNvPr>
                  <p:cNvSpPr>
                    <a:spLocks/>
                  </p:cNvSpPr>
                  <p:nvPr/>
                </p:nvSpPr>
                <p:spPr bwMode="auto">
                  <a:xfrm>
                    <a:off x="7239000" y="1425575"/>
                    <a:ext cx="57150" cy="55563"/>
                  </a:xfrm>
                  <a:custGeom>
                    <a:avLst/>
                    <a:gdLst>
                      <a:gd name="T0" fmla="*/ 70 w 70"/>
                      <a:gd name="T1" fmla="*/ 35 h 70"/>
                      <a:gd name="T2" fmla="*/ 70 w 70"/>
                      <a:gd name="T3" fmla="*/ 42 h 70"/>
                      <a:gd name="T4" fmla="*/ 67 w 70"/>
                      <a:gd name="T5" fmla="*/ 48 h 70"/>
                      <a:gd name="T6" fmla="*/ 64 w 70"/>
                      <a:gd name="T7" fmla="*/ 54 h 70"/>
                      <a:gd name="T8" fmla="*/ 60 w 70"/>
                      <a:gd name="T9" fmla="*/ 60 h 70"/>
                      <a:gd name="T10" fmla="*/ 54 w 70"/>
                      <a:gd name="T11" fmla="*/ 64 h 70"/>
                      <a:gd name="T12" fmla="*/ 48 w 70"/>
                      <a:gd name="T13" fmla="*/ 67 h 70"/>
                      <a:gd name="T14" fmla="*/ 42 w 70"/>
                      <a:gd name="T15" fmla="*/ 70 h 70"/>
                      <a:gd name="T16" fmla="*/ 35 w 70"/>
                      <a:gd name="T17" fmla="*/ 70 h 70"/>
                      <a:gd name="T18" fmla="*/ 28 w 70"/>
                      <a:gd name="T19" fmla="*/ 70 h 70"/>
                      <a:gd name="T20" fmla="*/ 22 w 70"/>
                      <a:gd name="T21" fmla="*/ 67 h 70"/>
                      <a:gd name="T22" fmla="*/ 16 w 70"/>
                      <a:gd name="T23" fmla="*/ 64 h 70"/>
                      <a:gd name="T24" fmla="*/ 10 w 70"/>
                      <a:gd name="T25" fmla="*/ 60 h 70"/>
                      <a:gd name="T26" fmla="*/ 6 w 70"/>
                      <a:gd name="T27" fmla="*/ 54 h 70"/>
                      <a:gd name="T28" fmla="*/ 3 w 70"/>
                      <a:gd name="T29" fmla="*/ 48 h 70"/>
                      <a:gd name="T30" fmla="*/ 1 w 70"/>
                      <a:gd name="T31" fmla="*/ 42 h 70"/>
                      <a:gd name="T32" fmla="*/ 0 w 70"/>
                      <a:gd name="T33" fmla="*/ 38 h 70"/>
                      <a:gd name="T34" fmla="*/ 0 w 70"/>
                      <a:gd name="T35" fmla="*/ 35 h 70"/>
                      <a:gd name="T36" fmla="*/ 0 w 70"/>
                      <a:gd name="T37" fmla="*/ 32 h 70"/>
                      <a:gd name="T38" fmla="*/ 1 w 70"/>
                      <a:gd name="T39" fmla="*/ 28 h 70"/>
                      <a:gd name="T40" fmla="*/ 3 w 70"/>
                      <a:gd name="T41" fmla="*/ 22 h 70"/>
                      <a:gd name="T42" fmla="*/ 6 w 70"/>
                      <a:gd name="T43" fmla="*/ 16 h 70"/>
                      <a:gd name="T44" fmla="*/ 10 w 70"/>
                      <a:gd name="T45" fmla="*/ 10 h 70"/>
                      <a:gd name="T46" fmla="*/ 16 w 70"/>
                      <a:gd name="T47" fmla="*/ 6 h 70"/>
                      <a:gd name="T48" fmla="*/ 22 w 70"/>
                      <a:gd name="T49" fmla="*/ 3 h 70"/>
                      <a:gd name="T50" fmla="*/ 28 w 70"/>
                      <a:gd name="T51" fmla="*/ 2 h 70"/>
                      <a:gd name="T52" fmla="*/ 32 w 70"/>
                      <a:gd name="T53" fmla="*/ 0 h 70"/>
                      <a:gd name="T54" fmla="*/ 35 w 70"/>
                      <a:gd name="T55" fmla="*/ 0 h 70"/>
                      <a:gd name="T56" fmla="*/ 38 w 70"/>
                      <a:gd name="T57" fmla="*/ 0 h 70"/>
                      <a:gd name="T58" fmla="*/ 42 w 70"/>
                      <a:gd name="T59" fmla="*/ 2 h 70"/>
                      <a:gd name="T60" fmla="*/ 48 w 70"/>
                      <a:gd name="T61" fmla="*/ 3 h 70"/>
                      <a:gd name="T62" fmla="*/ 54 w 70"/>
                      <a:gd name="T63" fmla="*/ 6 h 70"/>
                      <a:gd name="T64" fmla="*/ 60 w 70"/>
                      <a:gd name="T65" fmla="*/ 10 h 70"/>
                      <a:gd name="T66" fmla="*/ 64 w 70"/>
                      <a:gd name="T67" fmla="*/ 16 h 70"/>
                      <a:gd name="T68" fmla="*/ 67 w 70"/>
                      <a:gd name="T69" fmla="*/ 22 h 70"/>
                      <a:gd name="T70" fmla="*/ 70 w 70"/>
                      <a:gd name="T71" fmla="*/ 28 h 70"/>
                      <a:gd name="T72" fmla="*/ 70 w 70"/>
                      <a:gd name="T73" fmla="*/ 35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0" h="70">
                        <a:moveTo>
                          <a:pt x="70" y="35"/>
                        </a:moveTo>
                        <a:lnTo>
                          <a:pt x="70" y="42"/>
                        </a:lnTo>
                        <a:lnTo>
                          <a:pt x="67" y="48"/>
                        </a:lnTo>
                        <a:lnTo>
                          <a:pt x="64" y="54"/>
                        </a:lnTo>
                        <a:lnTo>
                          <a:pt x="60" y="60"/>
                        </a:lnTo>
                        <a:lnTo>
                          <a:pt x="54" y="64"/>
                        </a:lnTo>
                        <a:lnTo>
                          <a:pt x="48" y="67"/>
                        </a:lnTo>
                        <a:lnTo>
                          <a:pt x="42" y="70"/>
                        </a:lnTo>
                        <a:lnTo>
                          <a:pt x="35" y="70"/>
                        </a:lnTo>
                        <a:lnTo>
                          <a:pt x="28" y="70"/>
                        </a:lnTo>
                        <a:lnTo>
                          <a:pt x="22" y="67"/>
                        </a:lnTo>
                        <a:lnTo>
                          <a:pt x="16" y="64"/>
                        </a:lnTo>
                        <a:lnTo>
                          <a:pt x="10" y="60"/>
                        </a:lnTo>
                        <a:lnTo>
                          <a:pt x="6" y="54"/>
                        </a:lnTo>
                        <a:lnTo>
                          <a:pt x="3" y="48"/>
                        </a:lnTo>
                        <a:lnTo>
                          <a:pt x="1" y="42"/>
                        </a:lnTo>
                        <a:lnTo>
                          <a:pt x="0" y="38"/>
                        </a:lnTo>
                        <a:lnTo>
                          <a:pt x="0" y="35"/>
                        </a:lnTo>
                        <a:lnTo>
                          <a:pt x="0" y="32"/>
                        </a:lnTo>
                        <a:lnTo>
                          <a:pt x="1" y="28"/>
                        </a:lnTo>
                        <a:lnTo>
                          <a:pt x="3" y="22"/>
                        </a:lnTo>
                        <a:lnTo>
                          <a:pt x="6" y="16"/>
                        </a:lnTo>
                        <a:lnTo>
                          <a:pt x="10" y="10"/>
                        </a:lnTo>
                        <a:lnTo>
                          <a:pt x="16" y="6"/>
                        </a:lnTo>
                        <a:lnTo>
                          <a:pt x="22" y="3"/>
                        </a:lnTo>
                        <a:lnTo>
                          <a:pt x="28" y="2"/>
                        </a:lnTo>
                        <a:lnTo>
                          <a:pt x="32" y="0"/>
                        </a:lnTo>
                        <a:lnTo>
                          <a:pt x="35" y="0"/>
                        </a:lnTo>
                        <a:lnTo>
                          <a:pt x="38" y="0"/>
                        </a:lnTo>
                        <a:lnTo>
                          <a:pt x="42" y="2"/>
                        </a:lnTo>
                        <a:lnTo>
                          <a:pt x="48" y="3"/>
                        </a:lnTo>
                        <a:lnTo>
                          <a:pt x="54" y="6"/>
                        </a:lnTo>
                        <a:lnTo>
                          <a:pt x="60" y="10"/>
                        </a:lnTo>
                        <a:lnTo>
                          <a:pt x="64" y="16"/>
                        </a:lnTo>
                        <a:lnTo>
                          <a:pt x="67" y="22"/>
                        </a:lnTo>
                        <a:lnTo>
                          <a:pt x="70" y="28"/>
                        </a:lnTo>
                        <a:lnTo>
                          <a:pt x="70" y="35"/>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6" name="Freeform 263">
                    <a:extLst>
                      <a:ext uri="{FF2B5EF4-FFF2-40B4-BE49-F238E27FC236}">
                        <a16:creationId xmlns:a16="http://schemas.microsoft.com/office/drawing/2014/main" id="{51C850F3-F6FC-405D-9319-367C061F804A}"/>
                      </a:ext>
                    </a:extLst>
                  </p:cNvPr>
                  <p:cNvSpPr>
                    <a:spLocks/>
                  </p:cNvSpPr>
                  <p:nvPr/>
                </p:nvSpPr>
                <p:spPr bwMode="auto">
                  <a:xfrm>
                    <a:off x="7239000" y="1425575"/>
                    <a:ext cx="57150" cy="55563"/>
                  </a:xfrm>
                  <a:custGeom>
                    <a:avLst/>
                    <a:gdLst>
                      <a:gd name="T0" fmla="*/ 70 w 70"/>
                      <a:gd name="T1" fmla="*/ 35 h 70"/>
                      <a:gd name="T2" fmla="*/ 70 w 70"/>
                      <a:gd name="T3" fmla="*/ 42 h 70"/>
                      <a:gd name="T4" fmla="*/ 67 w 70"/>
                      <a:gd name="T5" fmla="*/ 48 h 70"/>
                      <a:gd name="T6" fmla="*/ 64 w 70"/>
                      <a:gd name="T7" fmla="*/ 54 h 70"/>
                      <a:gd name="T8" fmla="*/ 60 w 70"/>
                      <a:gd name="T9" fmla="*/ 60 h 70"/>
                      <a:gd name="T10" fmla="*/ 54 w 70"/>
                      <a:gd name="T11" fmla="*/ 64 h 70"/>
                      <a:gd name="T12" fmla="*/ 48 w 70"/>
                      <a:gd name="T13" fmla="*/ 67 h 70"/>
                      <a:gd name="T14" fmla="*/ 42 w 70"/>
                      <a:gd name="T15" fmla="*/ 70 h 70"/>
                      <a:gd name="T16" fmla="*/ 35 w 70"/>
                      <a:gd name="T17" fmla="*/ 70 h 70"/>
                      <a:gd name="T18" fmla="*/ 28 w 70"/>
                      <a:gd name="T19" fmla="*/ 70 h 70"/>
                      <a:gd name="T20" fmla="*/ 22 w 70"/>
                      <a:gd name="T21" fmla="*/ 67 h 70"/>
                      <a:gd name="T22" fmla="*/ 16 w 70"/>
                      <a:gd name="T23" fmla="*/ 64 h 70"/>
                      <a:gd name="T24" fmla="*/ 10 w 70"/>
                      <a:gd name="T25" fmla="*/ 60 h 70"/>
                      <a:gd name="T26" fmla="*/ 6 w 70"/>
                      <a:gd name="T27" fmla="*/ 54 h 70"/>
                      <a:gd name="T28" fmla="*/ 3 w 70"/>
                      <a:gd name="T29" fmla="*/ 48 h 70"/>
                      <a:gd name="T30" fmla="*/ 1 w 70"/>
                      <a:gd name="T31" fmla="*/ 42 h 70"/>
                      <a:gd name="T32" fmla="*/ 0 w 70"/>
                      <a:gd name="T33" fmla="*/ 38 h 70"/>
                      <a:gd name="T34" fmla="*/ 0 w 70"/>
                      <a:gd name="T35" fmla="*/ 35 h 70"/>
                      <a:gd name="T36" fmla="*/ 0 w 70"/>
                      <a:gd name="T37" fmla="*/ 32 h 70"/>
                      <a:gd name="T38" fmla="*/ 1 w 70"/>
                      <a:gd name="T39" fmla="*/ 28 h 70"/>
                      <a:gd name="T40" fmla="*/ 3 w 70"/>
                      <a:gd name="T41" fmla="*/ 22 h 70"/>
                      <a:gd name="T42" fmla="*/ 6 w 70"/>
                      <a:gd name="T43" fmla="*/ 16 h 70"/>
                      <a:gd name="T44" fmla="*/ 10 w 70"/>
                      <a:gd name="T45" fmla="*/ 10 h 70"/>
                      <a:gd name="T46" fmla="*/ 16 w 70"/>
                      <a:gd name="T47" fmla="*/ 6 h 70"/>
                      <a:gd name="T48" fmla="*/ 22 w 70"/>
                      <a:gd name="T49" fmla="*/ 3 h 70"/>
                      <a:gd name="T50" fmla="*/ 28 w 70"/>
                      <a:gd name="T51" fmla="*/ 2 h 70"/>
                      <a:gd name="T52" fmla="*/ 32 w 70"/>
                      <a:gd name="T53" fmla="*/ 0 h 70"/>
                      <a:gd name="T54" fmla="*/ 35 w 70"/>
                      <a:gd name="T55" fmla="*/ 0 h 70"/>
                      <a:gd name="T56" fmla="*/ 38 w 70"/>
                      <a:gd name="T57" fmla="*/ 0 h 70"/>
                      <a:gd name="T58" fmla="*/ 42 w 70"/>
                      <a:gd name="T59" fmla="*/ 2 h 70"/>
                      <a:gd name="T60" fmla="*/ 48 w 70"/>
                      <a:gd name="T61" fmla="*/ 3 h 70"/>
                      <a:gd name="T62" fmla="*/ 54 w 70"/>
                      <a:gd name="T63" fmla="*/ 6 h 70"/>
                      <a:gd name="T64" fmla="*/ 60 w 70"/>
                      <a:gd name="T65" fmla="*/ 10 h 70"/>
                      <a:gd name="T66" fmla="*/ 64 w 70"/>
                      <a:gd name="T67" fmla="*/ 16 h 70"/>
                      <a:gd name="T68" fmla="*/ 67 w 70"/>
                      <a:gd name="T69" fmla="*/ 22 h 70"/>
                      <a:gd name="T70" fmla="*/ 70 w 70"/>
                      <a:gd name="T71" fmla="*/ 28 h 70"/>
                      <a:gd name="T72" fmla="*/ 70 w 70"/>
                      <a:gd name="T73" fmla="*/ 35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0" h="70">
                        <a:moveTo>
                          <a:pt x="70" y="35"/>
                        </a:moveTo>
                        <a:lnTo>
                          <a:pt x="70" y="42"/>
                        </a:lnTo>
                        <a:lnTo>
                          <a:pt x="67" y="48"/>
                        </a:lnTo>
                        <a:lnTo>
                          <a:pt x="64" y="54"/>
                        </a:lnTo>
                        <a:lnTo>
                          <a:pt x="60" y="60"/>
                        </a:lnTo>
                        <a:lnTo>
                          <a:pt x="54" y="64"/>
                        </a:lnTo>
                        <a:lnTo>
                          <a:pt x="48" y="67"/>
                        </a:lnTo>
                        <a:lnTo>
                          <a:pt x="42" y="70"/>
                        </a:lnTo>
                        <a:lnTo>
                          <a:pt x="35" y="70"/>
                        </a:lnTo>
                        <a:lnTo>
                          <a:pt x="28" y="70"/>
                        </a:lnTo>
                        <a:lnTo>
                          <a:pt x="22" y="67"/>
                        </a:lnTo>
                        <a:lnTo>
                          <a:pt x="16" y="64"/>
                        </a:lnTo>
                        <a:lnTo>
                          <a:pt x="10" y="60"/>
                        </a:lnTo>
                        <a:lnTo>
                          <a:pt x="6" y="54"/>
                        </a:lnTo>
                        <a:lnTo>
                          <a:pt x="3" y="48"/>
                        </a:lnTo>
                        <a:lnTo>
                          <a:pt x="1" y="42"/>
                        </a:lnTo>
                        <a:lnTo>
                          <a:pt x="0" y="38"/>
                        </a:lnTo>
                        <a:lnTo>
                          <a:pt x="0" y="35"/>
                        </a:lnTo>
                        <a:lnTo>
                          <a:pt x="0" y="32"/>
                        </a:lnTo>
                        <a:lnTo>
                          <a:pt x="1" y="28"/>
                        </a:lnTo>
                        <a:lnTo>
                          <a:pt x="3" y="22"/>
                        </a:lnTo>
                        <a:lnTo>
                          <a:pt x="6" y="16"/>
                        </a:lnTo>
                        <a:lnTo>
                          <a:pt x="10" y="10"/>
                        </a:lnTo>
                        <a:lnTo>
                          <a:pt x="16" y="6"/>
                        </a:lnTo>
                        <a:lnTo>
                          <a:pt x="22" y="3"/>
                        </a:lnTo>
                        <a:lnTo>
                          <a:pt x="28" y="2"/>
                        </a:lnTo>
                        <a:lnTo>
                          <a:pt x="32" y="0"/>
                        </a:lnTo>
                        <a:lnTo>
                          <a:pt x="35" y="0"/>
                        </a:lnTo>
                        <a:lnTo>
                          <a:pt x="38" y="0"/>
                        </a:lnTo>
                        <a:lnTo>
                          <a:pt x="42" y="2"/>
                        </a:lnTo>
                        <a:lnTo>
                          <a:pt x="48" y="3"/>
                        </a:lnTo>
                        <a:lnTo>
                          <a:pt x="54" y="6"/>
                        </a:lnTo>
                        <a:lnTo>
                          <a:pt x="60" y="10"/>
                        </a:lnTo>
                        <a:lnTo>
                          <a:pt x="64" y="16"/>
                        </a:lnTo>
                        <a:lnTo>
                          <a:pt x="67" y="22"/>
                        </a:lnTo>
                        <a:lnTo>
                          <a:pt x="70" y="28"/>
                        </a:lnTo>
                        <a:lnTo>
                          <a:pt x="70" y="35"/>
                        </a:lnTo>
                      </a:path>
                    </a:pathLst>
                  </a:custGeom>
                  <a:noFill/>
                  <a:ln w="1588">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7" name="Freeform 264">
                    <a:extLst>
                      <a:ext uri="{FF2B5EF4-FFF2-40B4-BE49-F238E27FC236}">
                        <a16:creationId xmlns:a16="http://schemas.microsoft.com/office/drawing/2014/main" id="{3BA32EA9-DB17-4946-A0B1-50E2FBA0E155}"/>
                      </a:ext>
                    </a:extLst>
                  </p:cNvPr>
                  <p:cNvSpPr>
                    <a:spLocks/>
                  </p:cNvSpPr>
                  <p:nvPr/>
                </p:nvSpPr>
                <p:spPr bwMode="auto">
                  <a:xfrm>
                    <a:off x="7239000" y="903288"/>
                    <a:ext cx="57150" cy="55563"/>
                  </a:xfrm>
                  <a:custGeom>
                    <a:avLst/>
                    <a:gdLst>
                      <a:gd name="T0" fmla="*/ 70 w 70"/>
                      <a:gd name="T1" fmla="*/ 35 h 70"/>
                      <a:gd name="T2" fmla="*/ 70 w 70"/>
                      <a:gd name="T3" fmla="*/ 42 h 70"/>
                      <a:gd name="T4" fmla="*/ 67 w 70"/>
                      <a:gd name="T5" fmla="*/ 48 h 70"/>
                      <a:gd name="T6" fmla="*/ 64 w 70"/>
                      <a:gd name="T7" fmla="*/ 54 h 70"/>
                      <a:gd name="T8" fmla="*/ 60 w 70"/>
                      <a:gd name="T9" fmla="*/ 60 h 70"/>
                      <a:gd name="T10" fmla="*/ 54 w 70"/>
                      <a:gd name="T11" fmla="*/ 64 h 70"/>
                      <a:gd name="T12" fmla="*/ 48 w 70"/>
                      <a:gd name="T13" fmla="*/ 67 h 70"/>
                      <a:gd name="T14" fmla="*/ 42 w 70"/>
                      <a:gd name="T15" fmla="*/ 70 h 70"/>
                      <a:gd name="T16" fmla="*/ 35 w 70"/>
                      <a:gd name="T17" fmla="*/ 70 h 70"/>
                      <a:gd name="T18" fmla="*/ 28 w 70"/>
                      <a:gd name="T19" fmla="*/ 70 h 70"/>
                      <a:gd name="T20" fmla="*/ 22 w 70"/>
                      <a:gd name="T21" fmla="*/ 67 h 70"/>
                      <a:gd name="T22" fmla="*/ 16 w 70"/>
                      <a:gd name="T23" fmla="*/ 64 h 70"/>
                      <a:gd name="T24" fmla="*/ 10 w 70"/>
                      <a:gd name="T25" fmla="*/ 60 h 70"/>
                      <a:gd name="T26" fmla="*/ 6 w 70"/>
                      <a:gd name="T27" fmla="*/ 54 h 70"/>
                      <a:gd name="T28" fmla="*/ 3 w 70"/>
                      <a:gd name="T29" fmla="*/ 48 h 70"/>
                      <a:gd name="T30" fmla="*/ 1 w 70"/>
                      <a:gd name="T31" fmla="*/ 42 h 70"/>
                      <a:gd name="T32" fmla="*/ 0 w 70"/>
                      <a:gd name="T33" fmla="*/ 38 h 70"/>
                      <a:gd name="T34" fmla="*/ 0 w 70"/>
                      <a:gd name="T35" fmla="*/ 35 h 70"/>
                      <a:gd name="T36" fmla="*/ 0 w 70"/>
                      <a:gd name="T37" fmla="*/ 32 h 70"/>
                      <a:gd name="T38" fmla="*/ 1 w 70"/>
                      <a:gd name="T39" fmla="*/ 27 h 70"/>
                      <a:gd name="T40" fmla="*/ 3 w 70"/>
                      <a:gd name="T41" fmla="*/ 22 h 70"/>
                      <a:gd name="T42" fmla="*/ 6 w 70"/>
                      <a:gd name="T43" fmla="*/ 16 h 70"/>
                      <a:gd name="T44" fmla="*/ 10 w 70"/>
                      <a:gd name="T45" fmla="*/ 10 h 70"/>
                      <a:gd name="T46" fmla="*/ 16 w 70"/>
                      <a:gd name="T47" fmla="*/ 6 h 70"/>
                      <a:gd name="T48" fmla="*/ 22 w 70"/>
                      <a:gd name="T49" fmla="*/ 3 h 70"/>
                      <a:gd name="T50" fmla="*/ 28 w 70"/>
                      <a:gd name="T51" fmla="*/ 1 h 70"/>
                      <a:gd name="T52" fmla="*/ 32 w 70"/>
                      <a:gd name="T53" fmla="*/ 0 h 70"/>
                      <a:gd name="T54" fmla="*/ 35 w 70"/>
                      <a:gd name="T55" fmla="*/ 0 h 70"/>
                      <a:gd name="T56" fmla="*/ 38 w 70"/>
                      <a:gd name="T57" fmla="*/ 0 h 70"/>
                      <a:gd name="T58" fmla="*/ 42 w 70"/>
                      <a:gd name="T59" fmla="*/ 1 h 70"/>
                      <a:gd name="T60" fmla="*/ 48 w 70"/>
                      <a:gd name="T61" fmla="*/ 3 h 70"/>
                      <a:gd name="T62" fmla="*/ 54 w 70"/>
                      <a:gd name="T63" fmla="*/ 6 h 70"/>
                      <a:gd name="T64" fmla="*/ 60 w 70"/>
                      <a:gd name="T65" fmla="*/ 10 h 70"/>
                      <a:gd name="T66" fmla="*/ 64 w 70"/>
                      <a:gd name="T67" fmla="*/ 16 h 70"/>
                      <a:gd name="T68" fmla="*/ 67 w 70"/>
                      <a:gd name="T69" fmla="*/ 22 h 70"/>
                      <a:gd name="T70" fmla="*/ 70 w 70"/>
                      <a:gd name="T71" fmla="*/ 27 h 70"/>
                      <a:gd name="T72" fmla="*/ 70 w 70"/>
                      <a:gd name="T73" fmla="*/ 35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0" h="70">
                        <a:moveTo>
                          <a:pt x="70" y="35"/>
                        </a:moveTo>
                        <a:lnTo>
                          <a:pt x="70" y="42"/>
                        </a:lnTo>
                        <a:lnTo>
                          <a:pt x="67" y="48"/>
                        </a:lnTo>
                        <a:lnTo>
                          <a:pt x="64" y="54"/>
                        </a:lnTo>
                        <a:lnTo>
                          <a:pt x="60" y="60"/>
                        </a:lnTo>
                        <a:lnTo>
                          <a:pt x="54" y="64"/>
                        </a:lnTo>
                        <a:lnTo>
                          <a:pt x="48" y="67"/>
                        </a:lnTo>
                        <a:lnTo>
                          <a:pt x="42" y="70"/>
                        </a:lnTo>
                        <a:lnTo>
                          <a:pt x="35" y="70"/>
                        </a:lnTo>
                        <a:lnTo>
                          <a:pt x="28" y="70"/>
                        </a:lnTo>
                        <a:lnTo>
                          <a:pt x="22" y="67"/>
                        </a:lnTo>
                        <a:lnTo>
                          <a:pt x="16" y="64"/>
                        </a:lnTo>
                        <a:lnTo>
                          <a:pt x="10" y="60"/>
                        </a:lnTo>
                        <a:lnTo>
                          <a:pt x="6" y="54"/>
                        </a:lnTo>
                        <a:lnTo>
                          <a:pt x="3" y="48"/>
                        </a:lnTo>
                        <a:lnTo>
                          <a:pt x="1" y="42"/>
                        </a:lnTo>
                        <a:lnTo>
                          <a:pt x="0" y="38"/>
                        </a:lnTo>
                        <a:lnTo>
                          <a:pt x="0" y="35"/>
                        </a:lnTo>
                        <a:lnTo>
                          <a:pt x="0" y="32"/>
                        </a:lnTo>
                        <a:lnTo>
                          <a:pt x="1" y="27"/>
                        </a:lnTo>
                        <a:lnTo>
                          <a:pt x="3" y="22"/>
                        </a:lnTo>
                        <a:lnTo>
                          <a:pt x="6" y="16"/>
                        </a:lnTo>
                        <a:lnTo>
                          <a:pt x="10" y="10"/>
                        </a:lnTo>
                        <a:lnTo>
                          <a:pt x="16" y="6"/>
                        </a:lnTo>
                        <a:lnTo>
                          <a:pt x="22" y="3"/>
                        </a:lnTo>
                        <a:lnTo>
                          <a:pt x="28" y="1"/>
                        </a:lnTo>
                        <a:lnTo>
                          <a:pt x="32" y="0"/>
                        </a:lnTo>
                        <a:lnTo>
                          <a:pt x="35" y="0"/>
                        </a:lnTo>
                        <a:lnTo>
                          <a:pt x="38" y="0"/>
                        </a:lnTo>
                        <a:lnTo>
                          <a:pt x="42" y="1"/>
                        </a:lnTo>
                        <a:lnTo>
                          <a:pt x="48" y="3"/>
                        </a:lnTo>
                        <a:lnTo>
                          <a:pt x="54" y="6"/>
                        </a:lnTo>
                        <a:lnTo>
                          <a:pt x="60" y="10"/>
                        </a:lnTo>
                        <a:lnTo>
                          <a:pt x="64" y="16"/>
                        </a:lnTo>
                        <a:lnTo>
                          <a:pt x="67" y="22"/>
                        </a:lnTo>
                        <a:lnTo>
                          <a:pt x="70" y="27"/>
                        </a:lnTo>
                        <a:lnTo>
                          <a:pt x="70" y="35"/>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8" name="Freeform 265">
                    <a:extLst>
                      <a:ext uri="{FF2B5EF4-FFF2-40B4-BE49-F238E27FC236}">
                        <a16:creationId xmlns:a16="http://schemas.microsoft.com/office/drawing/2014/main" id="{7E46A7E1-3F6B-420D-9132-5728DF88046D}"/>
                      </a:ext>
                    </a:extLst>
                  </p:cNvPr>
                  <p:cNvSpPr>
                    <a:spLocks/>
                  </p:cNvSpPr>
                  <p:nvPr/>
                </p:nvSpPr>
                <p:spPr bwMode="auto">
                  <a:xfrm>
                    <a:off x="7239000" y="903288"/>
                    <a:ext cx="57150" cy="55563"/>
                  </a:xfrm>
                  <a:custGeom>
                    <a:avLst/>
                    <a:gdLst>
                      <a:gd name="T0" fmla="*/ 70 w 70"/>
                      <a:gd name="T1" fmla="*/ 35 h 70"/>
                      <a:gd name="T2" fmla="*/ 70 w 70"/>
                      <a:gd name="T3" fmla="*/ 42 h 70"/>
                      <a:gd name="T4" fmla="*/ 67 w 70"/>
                      <a:gd name="T5" fmla="*/ 48 h 70"/>
                      <a:gd name="T6" fmla="*/ 64 w 70"/>
                      <a:gd name="T7" fmla="*/ 54 h 70"/>
                      <a:gd name="T8" fmla="*/ 60 w 70"/>
                      <a:gd name="T9" fmla="*/ 60 h 70"/>
                      <a:gd name="T10" fmla="*/ 54 w 70"/>
                      <a:gd name="T11" fmla="*/ 64 h 70"/>
                      <a:gd name="T12" fmla="*/ 48 w 70"/>
                      <a:gd name="T13" fmla="*/ 67 h 70"/>
                      <a:gd name="T14" fmla="*/ 42 w 70"/>
                      <a:gd name="T15" fmla="*/ 70 h 70"/>
                      <a:gd name="T16" fmla="*/ 35 w 70"/>
                      <a:gd name="T17" fmla="*/ 70 h 70"/>
                      <a:gd name="T18" fmla="*/ 28 w 70"/>
                      <a:gd name="T19" fmla="*/ 70 h 70"/>
                      <a:gd name="T20" fmla="*/ 22 w 70"/>
                      <a:gd name="T21" fmla="*/ 67 h 70"/>
                      <a:gd name="T22" fmla="*/ 16 w 70"/>
                      <a:gd name="T23" fmla="*/ 64 h 70"/>
                      <a:gd name="T24" fmla="*/ 10 w 70"/>
                      <a:gd name="T25" fmla="*/ 60 h 70"/>
                      <a:gd name="T26" fmla="*/ 6 w 70"/>
                      <a:gd name="T27" fmla="*/ 54 h 70"/>
                      <a:gd name="T28" fmla="*/ 3 w 70"/>
                      <a:gd name="T29" fmla="*/ 48 h 70"/>
                      <a:gd name="T30" fmla="*/ 1 w 70"/>
                      <a:gd name="T31" fmla="*/ 42 h 70"/>
                      <a:gd name="T32" fmla="*/ 0 w 70"/>
                      <a:gd name="T33" fmla="*/ 38 h 70"/>
                      <a:gd name="T34" fmla="*/ 0 w 70"/>
                      <a:gd name="T35" fmla="*/ 35 h 70"/>
                      <a:gd name="T36" fmla="*/ 0 w 70"/>
                      <a:gd name="T37" fmla="*/ 32 h 70"/>
                      <a:gd name="T38" fmla="*/ 1 w 70"/>
                      <a:gd name="T39" fmla="*/ 27 h 70"/>
                      <a:gd name="T40" fmla="*/ 3 w 70"/>
                      <a:gd name="T41" fmla="*/ 22 h 70"/>
                      <a:gd name="T42" fmla="*/ 6 w 70"/>
                      <a:gd name="T43" fmla="*/ 16 h 70"/>
                      <a:gd name="T44" fmla="*/ 10 w 70"/>
                      <a:gd name="T45" fmla="*/ 10 h 70"/>
                      <a:gd name="T46" fmla="*/ 16 w 70"/>
                      <a:gd name="T47" fmla="*/ 6 h 70"/>
                      <a:gd name="T48" fmla="*/ 22 w 70"/>
                      <a:gd name="T49" fmla="*/ 3 h 70"/>
                      <a:gd name="T50" fmla="*/ 28 w 70"/>
                      <a:gd name="T51" fmla="*/ 1 h 70"/>
                      <a:gd name="T52" fmla="*/ 32 w 70"/>
                      <a:gd name="T53" fmla="*/ 0 h 70"/>
                      <a:gd name="T54" fmla="*/ 35 w 70"/>
                      <a:gd name="T55" fmla="*/ 0 h 70"/>
                      <a:gd name="T56" fmla="*/ 38 w 70"/>
                      <a:gd name="T57" fmla="*/ 0 h 70"/>
                      <a:gd name="T58" fmla="*/ 42 w 70"/>
                      <a:gd name="T59" fmla="*/ 1 h 70"/>
                      <a:gd name="T60" fmla="*/ 48 w 70"/>
                      <a:gd name="T61" fmla="*/ 3 h 70"/>
                      <a:gd name="T62" fmla="*/ 54 w 70"/>
                      <a:gd name="T63" fmla="*/ 6 h 70"/>
                      <a:gd name="T64" fmla="*/ 60 w 70"/>
                      <a:gd name="T65" fmla="*/ 10 h 70"/>
                      <a:gd name="T66" fmla="*/ 64 w 70"/>
                      <a:gd name="T67" fmla="*/ 16 h 70"/>
                      <a:gd name="T68" fmla="*/ 67 w 70"/>
                      <a:gd name="T69" fmla="*/ 22 h 70"/>
                      <a:gd name="T70" fmla="*/ 70 w 70"/>
                      <a:gd name="T71" fmla="*/ 27 h 70"/>
                      <a:gd name="T72" fmla="*/ 70 w 70"/>
                      <a:gd name="T73" fmla="*/ 35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0" h="70">
                        <a:moveTo>
                          <a:pt x="70" y="35"/>
                        </a:moveTo>
                        <a:lnTo>
                          <a:pt x="70" y="42"/>
                        </a:lnTo>
                        <a:lnTo>
                          <a:pt x="67" y="48"/>
                        </a:lnTo>
                        <a:lnTo>
                          <a:pt x="64" y="54"/>
                        </a:lnTo>
                        <a:lnTo>
                          <a:pt x="60" y="60"/>
                        </a:lnTo>
                        <a:lnTo>
                          <a:pt x="54" y="64"/>
                        </a:lnTo>
                        <a:lnTo>
                          <a:pt x="48" y="67"/>
                        </a:lnTo>
                        <a:lnTo>
                          <a:pt x="42" y="70"/>
                        </a:lnTo>
                        <a:lnTo>
                          <a:pt x="35" y="70"/>
                        </a:lnTo>
                        <a:lnTo>
                          <a:pt x="28" y="70"/>
                        </a:lnTo>
                        <a:lnTo>
                          <a:pt x="22" y="67"/>
                        </a:lnTo>
                        <a:lnTo>
                          <a:pt x="16" y="64"/>
                        </a:lnTo>
                        <a:lnTo>
                          <a:pt x="10" y="60"/>
                        </a:lnTo>
                        <a:lnTo>
                          <a:pt x="6" y="54"/>
                        </a:lnTo>
                        <a:lnTo>
                          <a:pt x="3" y="48"/>
                        </a:lnTo>
                        <a:lnTo>
                          <a:pt x="1" y="42"/>
                        </a:lnTo>
                        <a:lnTo>
                          <a:pt x="0" y="38"/>
                        </a:lnTo>
                        <a:lnTo>
                          <a:pt x="0" y="35"/>
                        </a:lnTo>
                        <a:lnTo>
                          <a:pt x="0" y="32"/>
                        </a:lnTo>
                        <a:lnTo>
                          <a:pt x="1" y="27"/>
                        </a:lnTo>
                        <a:lnTo>
                          <a:pt x="3" y="22"/>
                        </a:lnTo>
                        <a:lnTo>
                          <a:pt x="6" y="16"/>
                        </a:lnTo>
                        <a:lnTo>
                          <a:pt x="10" y="10"/>
                        </a:lnTo>
                        <a:lnTo>
                          <a:pt x="16" y="6"/>
                        </a:lnTo>
                        <a:lnTo>
                          <a:pt x="22" y="3"/>
                        </a:lnTo>
                        <a:lnTo>
                          <a:pt x="28" y="1"/>
                        </a:lnTo>
                        <a:lnTo>
                          <a:pt x="32" y="0"/>
                        </a:lnTo>
                        <a:lnTo>
                          <a:pt x="35" y="0"/>
                        </a:lnTo>
                        <a:lnTo>
                          <a:pt x="38" y="0"/>
                        </a:lnTo>
                        <a:lnTo>
                          <a:pt x="42" y="1"/>
                        </a:lnTo>
                        <a:lnTo>
                          <a:pt x="48" y="3"/>
                        </a:lnTo>
                        <a:lnTo>
                          <a:pt x="54" y="6"/>
                        </a:lnTo>
                        <a:lnTo>
                          <a:pt x="60" y="10"/>
                        </a:lnTo>
                        <a:lnTo>
                          <a:pt x="64" y="16"/>
                        </a:lnTo>
                        <a:lnTo>
                          <a:pt x="67" y="22"/>
                        </a:lnTo>
                        <a:lnTo>
                          <a:pt x="70" y="27"/>
                        </a:lnTo>
                        <a:lnTo>
                          <a:pt x="70" y="35"/>
                        </a:lnTo>
                      </a:path>
                    </a:pathLst>
                  </a:custGeom>
                  <a:noFill/>
                  <a:ln w="1588">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9" name="Freeform 266">
                    <a:extLst>
                      <a:ext uri="{FF2B5EF4-FFF2-40B4-BE49-F238E27FC236}">
                        <a16:creationId xmlns:a16="http://schemas.microsoft.com/office/drawing/2014/main" id="{5D0073A2-413F-4D25-84B2-3E622F32087D}"/>
                      </a:ext>
                    </a:extLst>
                  </p:cNvPr>
                  <p:cNvSpPr>
                    <a:spLocks/>
                  </p:cNvSpPr>
                  <p:nvPr/>
                </p:nvSpPr>
                <p:spPr bwMode="auto">
                  <a:xfrm>
                    <a:off x="7239000" y="1250950"/>
                    <a:ext cx="57150" cy="55563"/>
                  </a:xfrm>
                  <a:custGeom>
                    <a:avLst/>
                    <a:gdLst>
                      <a:gd name="T0" fmla="*/ 70 w 70"/>
                      <a:gd name="T1" fmla="*/ 35 h 70"/>
                      <a:gd name="T2" fmla="*/ 70 w 70"/>
                      <a:gd name="T3" fmla="*/ 43 h 70"/>
                      <a:gd name="T4" fmla="*/ 67 w 70"/>
                      <a:gd name="T5" fmla="*/ 48 h 70"/>
                      <a:gd name="T6" fmla="*/ 64 w 70"/>
                      <a:gd name="T7" fmla="*/ 54 h 70"/>
                      <a:gd name="T8" fmla="*/ 60 w 70"/>
                      <a:gd name="T9" fmla="*/ 60 h 70"/>
                      <a:gd name="T10" fmla="*/ 54 w 70"/>
                      <a:gd name="T11" fmla="*/ 65 h 70"/>
                      <a:gd name="T12" fmla="*/ 48 w 70"/>
                      <a:gd name="T13" fmla="*/ 67 h 70"/>
                      <a:gd name="T14" fmla="*/ 42 w 70"/>
                      <a:gd name="T15" fmla="*/ 70 h 70"/>
                      <a:gd name="T16" fmla="*/ 35 w 70"/>
                      <a:gd name="T17" fmla="*/ 70 h 70"/>
                      <a:gd name="T18" fmla="*/ 28 w 70"/>
                      <a:gd name="T19" fmla="*/ 70 h 70"/>
                      <a:gd name="T20" fmla="*/ 22 w 70"/>
                      <a:gd name="T21" fmla="*/ 67 h 70"/>
                      <a:gd name="T22" fmla="*/ 16 w 70"/>
                      <a:gd name="T23" fmla="*/ 65 h 70"/>
                      <a:gd name="T24" fmla="*/ 10 w 70"/>
                      <a:gd name="T25" fmla="*/ 60 h 70"/>
                      <a:gd name="T26" fmla="*/ 6 w 70"/>
                      <a:gd name="T27" fmla="*/ 54 h 70"/>
                      <a:gd name="T28" fmla="*/ 3 w 70"/>
                      <a:gd name="T29" fmla="*/ 48 h 70"/>
                      <a:gd name="T30" fmla="*/ 1 w 70"/>
                      <a:gd name="T31" fmla="*/ 43 h 70"/>
                      <a:gd name="T32" fmla="*/ 0 w 70"/>
                      <a:gd name="T33" fmla="*/ 38 h 70"/>
                      <a:gd name="T34" fmla="*/ 0 w 70"/>
                      <a:gd name="T35" fmla="*/ 35 h 70"/>
                      <a:gd name="T36" fmla="*/ 0 w 70"/>
                      <a:gd name="T37" fmla="*/ 32 h 70"/>
                      <a:gd name="T38" fmla="*/ 1 w 70"/>
                      <a:gd name="T39" fmla="*/ 28 h 70"/>
                      <a:gd name="T40" fmla="*/ 3 w 70"/>
                      <a:gd name="T41" fmla="*/ 22 h 70"/>
                      <a:gd name="T42" fmla="*/ 6 w 70"/>
                      <a:gd name="T43" fmla="*/ 16 h 70"/>
                      <a:gd name="T44" fmla="*/ 10 w 70"/>
                      <a:gd name="T45" fmla="*/ 11 h 70"/>
                      <a:gd name="T46" fmla="*/ 16 w 70"/>
                      <a:gd name="T47" fmla="*/ 6 h 70"/>
                      <a:gd name="T48" fmla="*/ 22 w 70"/>
                      <a:gd name="T49" fmla="*/ 3 h 70"/>
                      <a:gd name="T50" fmla="*/ 28 w 70"/>
                      <a:gd name="T51" fmla="*/ 2 h 70"/>
                      <a:gd name="T52" fmla="*/ 32 w 70"/>
                      <a:gd name="T53" fmla="*/ 0 h 70"/>
                      <a:gd name="T54" fmla="*/ 35 w 70"/>
                      <a:gd name="T55" fmla="*/ 0 h 70"/>
                      <a:gd name="T56" fmla="*/ 38 w 70"/>
                      <a:gd name="T57" fmla="*/ 0 h 70"/>
                      <a:gd name="T58" fmla="*/ 42 w 70"/>
                      <a:gd name="T59" fmla="*/ 2 h 70"/>
                      <a:gd name="T60" fmla="*/ 48 w 70"/>
                      <a:gd name="T61" fmla="*/ 3 h 70"/>
                      <a:gd name="T62" fmla="*/ 54 w 70"/>
                      <a:gd name="T63" fmla="*/ 6 h 70"/>
                      <a:gd name="T64" fmla="*/ 60 w 70"/>
                      <a:gd name="T65" fmla="*/ 11 h 70"/>
                      <a:gd name="T66" fmla="*/ 64 w 70"/>
                      <a:gd name="T67" fmla="*/ 16 h 70"/>
                      <a:gd name="T68" fmla="*/ 67 w 70"/>
                      <a:gd name="T69" fmla="*/ 22 h 70"/>
                      <a:gd name="T70" fmla="*/ 70 w 70"/>
                      <a:gd name="T71" fmla="*/ 28 h 70"/>
                      <a:gd name="T72" fmla="*/ 70 w 70"/>
                      <a:gd name="T73" fmla="*/ 35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0" h="70">
                        <a:moveTo>
                          <a:pt x="70" y="35"/>
                        </a:moveTo>
                        <a:lnTo>
                          <a:pt x="70" y="43"/>
                        </a:lnTo>
                        <a:lnTo>
                          <a:pt x="67" y="48"/>
                        </a:lnTo>
                        <a:lnTo>
                          <a:pt x="64" y="54"/>
                        </a:lnTo>
                        <a:lnTo>
                          <a:pt x="60" y="60"/>
                        </a:lnTo>
                        <a:lnTo>
                          <a:pt x="54" y="65"/>
                        </a:lnTo>
                        <a:lnTo>
                          <a:pt x="48" y="67"/>
                        </a:lnTo>
                        <a:lnTo>
                          <a:pt x="42" y="70"/>
                        </a:lnTo>
                        <a:lnTo>
                          <a:pt x="35" y="70"/>
                        </a:lnTo>
                        <a:lnTo>
                          <a:pt x="28" y="70"/>
                        </a:lnTo>
                        <a:lnTo>
                          <a:pt x="22" y="67"/>
                        </a:lnTo>
                        <a:lnTo>
                          <a:pt x="16" y="65"/>
                        </a:lnTo>
                        <a:lnTo>
                          <a:pt x="10" y="60"/>
                        </a:lnTo>
                        <a:lnTo>
                          <a:pt x="6" y="54"/>
                        </a:lnTo>
                        <a:lnTo>
                          <a:pt x="3" y="48"/>
                        </a:lnTo>
                        <a:lnTo>
                          <a:pt x="1" y="43"/>
                        </a:lnTo>
                        <a:lnTo>
                          <a:pt x="0" y="38"/>
                        </a:lnTo>
                        <a:lnTo>
                          <a:pt x="0" y="35"/>
                        </a:lnTo>
                        <a:lnTo>
                          <a:pt x="0" y="32"/>
                        </a:lnTo>
                        <a:lnTo>
                          <a:pt x="1" y="28"/>
                        </a:lnTo>
                        <a:lnTo>
                          <a:pt x="3" y="22"/>
                        </a:lnTo>
                        <a:lnTo>
                          <a:pt x="6" y="16"/>
                        </a:lnTo>
                        <a:lnTo>
                          <a:pt x="10" y="11"/>
                        </a:lnTo>
                        <a:lnTo>
                          <a:pt x="16" y="6"/>
                        </a:lnTo>
                        <a:lnTo>
                          <a:pt x="22" y="3"/>
                        </a:lnTo>
                        <a:lnTo>
                          <a:pt x="28" y="2"/>
                        </a:lnTo>
                        <a:lnTo>
                          <a:pt x="32" y="0"/>
                        </a:lnTo>
                        <a:lnTo>
                          <a:pt x="35" y="0"/>
                        </a:lnTo>
                        <a:lnTo>
                          <a:pt x="38" y="0"/>
                        </a:lnTo>
                        <a:lnTo>
                          <a:pt x="42" y="2"/>
                        </a:lnTo>
                        <a:lnTo>
                          <a:pt x="48" y="3"/>
                        </a:lnTo>
                        <a:lnTo>
                          <a:pt x="54" y="6"/>
                        </a:lnTo>
                        <a:lnTo>
                          <a:pt x="60" y="11"/>
                        </a:lnTo>
                        <a:lnTo>
                          <a:pt x="64" y="16"/>
                        </a:lnTo>
                        <a:lnTo>
                          <a:pt x="67" y="22"/>
                        </a:lnTo>
                        <a:lnTo>
                          <a:pt x="70" y="28"/>
                        </a:lnTo>
                        <a:lnTo>
                          <a:pt x="70" y="35"/>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0" name="Freeform 267">
                    <a:extLst>
                      <a:ext uri="{FF2B5EF4-FFF2-40B4-BE49-F238E27FC236}">
                        <a16:creationId xmlns:a16="http://schemas.microsoft.com/office/drawing/2014/main" id="{E483EFB5-D43B-44A1-8210-809E95E4F52C}"/>
                      </a:ext>
                    </a:extLst>
                  </p:cNvPr>
                  <p:cNvSpPr>
                    <a:spLocks/>
                  </p:cNvSpPr>
                  <p:nvPr/>
                </p:nvSpPr>
                <p:spPr bwMode="auto">
                  <a:xfrm>
                    <a:off x="7239000" y="1250950"/>
                    <a:ext cx="57150" cy="55563"/>
                  </a:xfrm>
                  <a:custGeom>
                    <a:avLst/>
                    <a:gdLst>
                      <a:gd name="T0" fmla="*/ 70 w 70"/>
                      <a:gd name="T1" fmla="*/ 35 h 70"/>
                      <a:gd name="T2" fmla="*/ 70 w 70"/>
                      <a:gd name="T3" fmla="*/ 43 h 70"/>
                      <a:gd name="T4" fmla="*/ 67 w 70"/>
                      <a:gd name="T5" fmla="*/ 48 h 70"/>
                      <a:gd name="T6" fmla="*/ 64 w 70"/>
                      <a:gd name="T7" fmla="*/ 54 h 70"/>
                      <a:gd name="T8" fmla="*/ 60 w 70"/>
                      <a:gd name="T9" fmla="*/ 60 h 70"/>
                      <a:gd name="T10" fmla="*/ 54 w 70"/>
                      <a:gd name="T11" fmla="*/ 65 h 70"/>
                      <a:gd name="T12" fmla="*/ 48 w 70"/>
                      <a:gd name="T13" fmla="*/ 67 h 70"/>
                      <a:gd name="T14" fmla="*/ 42 w 70"/>
                      <a:gd name="T15" fmla="*/ 70 h 70"/>
                      <a:gd name="T16" fmla="*/ 35 w 70"/>
                      <a:gd name="T17" fmla="*/ 70 h 70"/>
                      <a:gd name="T18" fmla="*/ 28 w 70"/>
                      <a:gd name="T19" fmla="*/ 70 h 70"/>
                      <a:gd name="T20" fmla="*/ 22 w 70"/>
                      <a:gd name="T21" fmla="*/ 67 h 70"/>
                      <a:gd name="T22" fmla="*/ 16 w 70"/>
                      <a:gd name="T23" fmla="*/ 65 h 70"/>
                      <a:gd name="T24" fmla="*/ 10 w 70"/>
                      <a:gd name="T25" fmla="*/ 60 h 70"/>
                      <a:gd name="T26" fmla="*/ 6 w 70"/>
                      <a:gd name="T27" fmla="*/ 54 h 70"/>
                      <a:gd name="T28" fmla="*/ 3 w 70"/>
                      <a:gd name="T29" fmla="*/ 48 h 70"/>
                      <a:gd name="T30" fmla="*/ 1 w 70"/>
                      <a:gd name="T31" fmla="*/ 43 h 70"/>
                      <a:gd name="T32" fmla="*/ 0 w 70"/>
                      <a:gd name="T33" fmla="*/ 38 h 70"/>
                      <a:gd name="T34" fmla="*/ 0 w 70"/>
                      <a:gd name="T35" fmla="*/ 35 h 70"/>
                      <a:gd name="T36" fmla="*/ 0 w 70"/>
                      <a:gd name="T37" fmla="*/ 32 h 70"/>
                      <a:gd name="T38" fmla="*/ 1 w 70"/>
                      <a:gd name="T39" fmla="*/ 28 h 70"/>
                      <a:gd name="T40" fmla="*/ 3 w 70"/>
                      <a:gd name="T41" fmla="*/ 22 h 70"/>
                      <a:gd name="T42" fmla="*/ 6 w 70"/>
                      <a:gd name="T43" fmla="*/ 16 h 70"/>
                      <a:gd name="T44" fmla="*/ 10 w 70"/>
                      <a:gd name="T45" fmla="*/ 11 h 70"/>
                      <a:gd name="T46" fmla="*/ 16 w 70"/>
                      <a:gd name="T47" fmla="*/ 6 h 70"/>
                      <a:gd name="T48" fmla="*/ 22 w 70"/>
                      <a:gd name="T49" fmla="*/ 3 h 70"/>
                      <a:gd name="T50" fmla="*/ 28 w 70"/>
                      <a:gd name="T51" fmla="*/ 2 h 70"/>
                      <a:gd name="T52" fmla="*/ 32 w 70"/>
                      <a:gd name="T53" fmla="*/ 0 h 70"/>
                      <a:gd name="T54" fmla="*/ 35 w 70"/>
                      <a:gd name="T55" fmla="*/ 0 h 70"/>
                      <a:gd name="T56" fmla="*/ 38 w 70"/>
                      <a:gd name="T57" fmla="*/ 0 h 70"/>
                      <a:gd name="T58" fmla="*/ 42 w 70"/>
                      <a:gd name="T59" fmla="*/ 2 h 70"/>
                      <a:gd name="T60" fmla="*/ 48 w 70"/>
                      <a:gd name="T61" fmla="*/ 3 h 70"/>
                      <a:gd name="T62" fmla="*/ 54 w 70"/>
                      <a:gd name="T63" fmla="*/ 6 h 70"/>
                      <a:gd name="T64" fmla="*/ 60 w 70"/>
                      <a:gd name="T65" fmla="*/ 11 h 70"/>
                      <a:gd name="T66" fmla="*/ 64 w 70"/>
                      <a:gd name="T67" fmla="*/ 16 h 70"/>
                      <a:gd name="T68" fmla="*/ 67 w 70"/>
                      <a:gd name="T69" fmla="*/ 22 h 70"/>
                      <a:gd name="T70" fmla="*/ 70 w 70"/>
                      <a:gd name="T71" fmla="*/ 28 h 70"/>
                      <a:gd name="T72" fmla="*/ 70 w 70"/>
                      <a:gd name="T73" fmla="*/ 35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0" h="70">
                        <a:moveTo>
                          <a:pt x="70" y="35"/>
                        </a:moveTo>
                        <a:lnTo>
                          <a:pt x="70" y="43"/>
                        </a:lnTo>
                        <a:lnTo>
                          <a:pt x="67" y="48"/>
                        </a:lnTo>
                        <a:lnTo>
                          <a:pt x="64" y="54"/>
                        </a:lnTo>
                        <a:lnTo>
                          <a:pt x="60" y="60"/>
                        </a:lnTo>
                        <a:lnTo>
                          <a:pt x="54" y="65"/>
                        </a:lnTo>
                        <a:lnTo>
                          <a:pt x="48" y="67"/>
                        </a:lnTo>
                        <a:lnTo>
                          <a:pt x="42" y="70"/>
                        </a:lnTo>
                        <a:lnTo>
                          <a:pt x="35" y="70"/>
                        </a:lnTo>
                        <a:lnTo>
                          <a:pt x="28" y="70"/>
                        </a:lnTo>
                        <a:lnTo>
                          <a:pt x="22" y="67"/>
                        </a:lnTo>
                        <a:lnTo>
                          <a:pt x="16" y="65"/>
                        </a:lnTo>
                        <a:lnTo>
                          <a:pt x="10" y="60"/>
                        </a:lnTo>
                        <a:lnTo>
                          <a:pt x="6" y="54"/>
                        </a:lnTo>
                        <a:lnTo>
                          <a:pt x="3" y="48"/>
                        </a:lnTo>
                        <a:lnTo>
                          <a:pt x="1" y="43"/>
                        </a:lnTo>
                        <a:lnTo>
                          <a:pt x="0" y="38"/>
                        </a:lnTo>
                        <a:lnTo>
                          <a:pt x="0" y="35"/>
                        </a:lnTo>
                        <a:lnTo>
                          <a:pt x="0" y="32"/>
                        </a:lnTo>
                        <a:lnTo>
                          <a:pt x="1" y="28"/>
                        </a:lnTo>
                        <a:lnTo>
                          <a:pt x="3" y="22"/>
                        </a:lnTo>
                        <a:lnTo>
                          <a:pt x="6" y="16"/>
                        </a:lnTo>
                        <a:lnTo>
                          <a:pt x="10" y="11"/>
                        </a:lnTo>
                        <a:lnTo>
                          <a:pt x="16" y="6"/>
                        </a:lnTo>
                        <a:lnTo>
                          <a:pt x="22" y="3"/>
                        </a:lnTo>
                        <a:lnTo>
                          <a:pt x="28" y="2"/>
                        </a:lnTo>
                        <a:lnTo>
                          <a:pt x="32" y="0"/>
                        </a:lnTo>
                        <a:lnTo>
                          <a:pt x="35" y="0"/>
                        </a:lnTo>
                        <a:lnTo>
                          <a:pt x="38" y="0"/>
                        </a:lnTo>
                        <a:lnTo>
                          <a:pt x="42" y="2"/>
                        </a:lnTo>
                        <a:lnTo>
                          <a:pt x="48" y="3"/>
                        </a:lnTo>
                        <a:lnTo>
                          <a:pt x="54" y="6"/>
                        </a:lnTo>
                        <a:lnTo>
                          <a:pt x="60" y="11"/>
                        </a:lnTo>
                        <a:lnTo>
                          <a:pt x="64" y="16"/>
                        </a:lnTo>
                        <a:lnTo>
                          <a:pt x="67" y="22"/>
                        </a:lnTo>
                        <a:lnTo>
                          <a:pt x="70" y="28"/>
                        </a:lnTo>
                        <a:lnTo>
                          <a:pt x="70" y="35"/>
                        </a:lnTo>
                      </a:path>
                    </a:pathLst>
                  </a:custGeom>
                  <a:noFill/>
                  <a:ln w="1588">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1" name="Line 268">
                    <a:extLst>
                      <a:ext uri="{FF2B5EF4-FFF2-40B4-BE49-F238E27FC236}">
                        <a16:creationId xmlns:a16="http://schemas.microsoft.com/office/drawing/2014/main" id="{A387DEF3-C354-4C78-8766-C04479390DBD}"/>
                      </a:ext>
                    </a:extLst>
                  </p:cNvPr>
                  <p:cNvSpPr>
                    <a:spLocks noChangeShapeType="1"/>
                  </p:cNvSpPr>
                  <p:nvPr/>
                </p:nvSpPr>
                <p:spPr bwMode="auto">
                  <a:xfrm>
                    <a:off x="6573838" y="954088"/>
                    <a:ext cx="0" cy="77788"/>
                  </a:xfrm>
                  <a:prstGeom prst="line">
                    <a:avLst/>
                  </a:prstGeom>
                  <a:noFill/>
                  <a:ln w="14288">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2" name="Line 269">
                    <a:extLst>
                      <a:ext uri="{FF2B5EF4-FFF2-40B4-BE49-F238E27FC236}">
                        <a16:creationId xmlns:a16="http://schemas.microsoft.com/office/drawing/2014/main" id="{D86201F3-4E5F-4BD5-9B03-3A610522CBA0}"/>
                      </a:ext>
                    </a:extLst>
                  </p:cNvPr>
                  <p:cNvSpPr>
                    <a:spLocks noChangeShapeType="1"/>
                  </p:cNvSpPr>
                  <p:nvPr/>
                </p:nvSpPr>
                <p:spPr bwMode="auto">
                  <a:xfrm>
                    <a:off x="6494463" y="954088"/>
                    <a:ext cx="158750" cy="0"/>
                  </a:xfrm>
                  <a:prstGeom prst="line">
                    <a:avLst/>
                  </a:prstGeom>
                  <a:noFill/>
                  <a:ln w="14288">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3" name="Line 270">
                    <a:extLst>
                      <a:ext uri="{FF2B5EF4-FFF2-40B4-BE49-F238E27FC236}">
                        <a16:creationId xmlns:a16="http://schemas.microsoft.com/office/drawing/2014/main" id="{89BF1B9E-DA6D-4595-83B6-7EBE55F476AA}"/>
                      </a:ext>
                    </a:extLst>
                  </p:cNvPr>
                  <p:cNvSpPr>
                    <a:spLocks noChangeShapeType="1"/>
                  </p:cNvSpPr>
                  <p:nvPr/>
                </p:nvSpPr>
                <p:spPr bwMode="auto">
                  <a:xfrm>
                    <a:off x="6573838" y="1031875"/>
                    <a:ext cx="0" cy="76200"/>
                  </a:xfrm>
                  <a:prstGeom prst="line">
                    <a:avLst/>
                  </a:prstGeom>
                  <a:noFill/>
                  <a:ln w="14288">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4" name="Line 271">
                    <a:extLst>
                      <a:ext uri="{FF2B5EF4-FFF2-40B4-BE49-F238E27FC236}">
                        <a16:creationId xmlns:a16="http://schemas.microsoft.com/office/drawing/2014/main" id="{6ADF5C88-9367-4857-9DEC-4175DD25E61D}"/>
                      </a:ext>
                    </a:extLst>
                  </p:cNvPr>
                  <p:cNvSpPr>
                    <a:spLocks noChangeShapeType="1"/>
                  </p:cNvSpPr>
                  <p:nvPr/>
                </p:nvSpPr>
                <p:spPr bwMode="auto">
                  <a:xfrm>
                    <a:off x="6494463" y="1108075"/>
                    <a:ext cx="158750" cy="0"/>
                  </a:xfrm>
                  <a:prstGeom prst="line">
                    <a:avLst/>
                  </a:prstGeom>
                  <a:noFill/>
                  <a:ln w="14288">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5" name="Rectangle 272">
                    <a:extLst>
                      <a:ext uri="{FF2B5EF4-FFF2-40B4-BE49-F238E27FC236}">
                        <a16:creationId xmlns:a16="http://schemas.microsoft.com/office/drawing/2014/main" id="{54400784-46C7-42DC-8C02-2AB78DA00B3B}"/>
                      </a:ext>
                    </a:extLst>
                  </p:cNvPr>
                  <p:cNvSpPr>
                    <a:spLocks noChangeArrowheads="1"/>
                  </p:cNvSpPr>
                  <p:nvPr/>
                </p:nvSpPr>
                <p:spPr bwMode="auto">
                  <a:xfrm>
                    <a:off x="6545263" y="1181100"/>
                    <a:ext cx="55563" cy="55563"/>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6" name="Rectangle 273">
                    <a:extLst>
                      <a:ext uri="{FF2B5EF4-FFF2-40B4-BE49-F238E27FC236}">
                        <a16:creationId xmlns:a16="http://schemas.microsoft.com/office/drawing/2014/main" id="{6FB8CF23-A96F-4967-8F38-507D62B3C011}"/>
                      </a:ext>
                    </a:extLst>
                  </p:cNvPr>
                  <p:cNvSpPr>
                    <a:spLocks noChangeArrowheads="1"/>
                  </p:cNvSpPr>
                  <p:nvPr/>
                </p:nvSpPr>
                <p:spPr bwMode="auto">
                  <a:xfrm>
                    <a:off x="6545263" y="1181100"/>
                    <a:ext cx="55563" cy="55563"/>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7" name="Rectangle 274">
                    <a:extLst>
                      <a:ext uri="{FF2B5EF4-FFF2-40B4-BE49-F238E27FC236}">
                        <a16:creationId xmlns:a16="http://schemas.microsoft.com/office/drawing/2014/main" id="{C6B7A936-6C3E-4CF1-A5C4-B63B87071123}"/>
                      </a:ext>
                    </a:extLst>
                  </p:cNvPr>
                  <p:cNvSpPr>
                    <a:spLocks noChangeArrowheads="1"/>
                  </p:cNvSpPr>
                  <p:nvPr/>
                </p:nvSpPr>
                <p:spPr bwMode="auto">
                  <a:xfrm>
                    <a:off x="6629400" y="1008063"/>
                    <a:ext cx="55563" cy="55563"/>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8" name="Rectangle 275">
                    <a:extLst>
                      <a:ext uri="{FF2B5EF4-FFF2-40B4-BE49-F238E27FC236}">
                        <a16:creationId xmlns:a16="http://schemas.microsoft.com/office/drawing/2014/main" id="{42CC67AE-9076-4619-9FC9-7F1AA8EE966C}"/>
                      </a:ext>
                    </a:extLst>
                  </p:cNvPr>
                  <p:cNvSpPr>
                    <a:spLocks noChangeArrowheads="1"/>
                  </p:cNvSpPr>
                  <p:nvPr/>
                </p:nvSpPr>
                <p:spPr bwMode="auto">
                  <a:xfrm>
                    <a:off x="6629400" y="1008063"/>
                    <a:ext cx="55563" cy="55563"/>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9" name="Rectangle 276">
                    <a:extLst>
                      <a:ext uri="{FF2B5EF4-FFF2-40B4-BE49-F238E27FC236}">
                        <a16:creationId xmlns:a16="http://schemas.microsoft.com/office/drawing/2014/main" id="{879841BC-4360-46D0-8A54-73B806D893F1}"/>
                      </a:ext>
                    </a:extLst>
                  </p:cNvPr>
                  <p:cNvSpPr>
                    <a:spLocks noChangeArrowheads="1"/>
                  </p:cNvSpPr>
                  <p:nvPr/>
                </p:nvSpPr>
                <p:spPr bwMode="auto">
                  <a:xfrm>
                    <a:off x="6545263" y="1320800"/>
                    <a:ext cx="55563" cy="55563"/>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0" name="Rectangle 277">
                    <a:extLst>
                      <a:ext uri="{FF2B5EF4-FFF2-40B4-BE49-F238E27FC236}">
                        <a16:creationId xmlns:a16="http://schemas.microsoft.com/office/drawing/2014/main" id="{80524CF7-9514-4A1F-AF33-ECE2EBBEC0BC}"/>
                      </a:ext>
                    </a:extLst>
                  </p:cNvPr>
                  <p:cNvSpPr>
                    <a:spLocks noChangeArrowheads="1"/>
                  </p:cNvSpPr>
                  <p:nvPr/>
                </p:nvSpPr>
                <p:spPr bwMode="auto">
                  <a:xfrm>
                    <a:off x="6545263" y="1320800"/>
                    <a:ext cx="55563" cy="55563"/>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1" name="Rectangle 278">
                    <a:extLst>
                      <a:ext uri="{FF2B5EF4-FFF2-40B4-BE49-F238E27FC236}">
                        <a16:creationId xmlns:a16="http://schemas.microsoft.com/office/drawing/2014/main" id="{A227074E-D0D0-401D-96AD-0D9C366FD354}"/>
                      </a:ext>
                    </a:extLst>
                  </p:cNvPr>
                  <p:cNvSpPr>
                    <a:spLocks noChangeArrowheads="1"/>
                  </p:cNvSpPr>
                  <p:nvPr/>
                </p:nvSpPr>
                <p:spPr bwMode="auto">
                  <a:xfrm>
                    <a:off x="6588125" y="800100"/>
                    <a:ext cx="55563" cy="55563"/>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2" name="Rectangle 279">
                    <a:extLst>
                      <a:ext uri="{FF2B5EF4-FFF2-40B4-BE49-F238E27FC236}">
                        <a16:creationId xmlns:a16="http://schemas.microsoft.com/office/drawing/2014/main" id="{F697693C-4D0A-412F-84C0-7E49D7ECB6C3}"/>
                      </a:ext>
                    </a:extLst>
                  </p:cNvPr>
                  <p:cNvSpPr>
                    <a:spLocks noChangeArrowheads="1"/>
                  </p:cNvSpPr>
                  <p:nvPr/>
                </p:nvSpPr>
                <p:spPr bwMode="auto">
                  <a:xfrm>
                    <a:off x="6588125" y="800100"/>
                    <a:ext cx="55563" cy="55563"/>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3" name="Rectangle 280">
                    <a:extLst>
                      <a:ext uri="{FF2B5EF4-FFF2-40B4-BE49-F238E27FC236}">
                        <a16:creationId xmlns:a16="http://schemas.microsoft.com/office/drawing/2014/main" id="{CFB77F35-2497-40DC-9C79-54831A0B862D}"/>
                      </a:ext>
                    </a:extLst>
                  </p:cNvPr>
                  <p:cNvSpPr>
                    <a:spLocks noChangeArrowheads="1"/>
                  </p:cNvSpPr>
                  <p:nvPr/>
                </p:nvSpPr>
                <p:spPr bwMode="auto">
                  <a:xfrm>
                    <a:off x="6545263" y="1008063"/>
                    <a:ext cx="55563" cy="55563"/>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4" name="Rectangle 281">
                    <a:extLst>
                      <a:ext uri="{FF2B5EF4-FFF2-40B4-BE49-F238E27FC236}">
                        <a16:creationId xmlns:a16="http://schemas.microsoft.com/office/drawing/2014/main" id="{B77FBBF3-3291-4A2A-A460-6D40E77BF2BB}"/>
                      </a:ext>
                    </a:extLst>
                  </p:cNvPr>
                  <p:cNvSpPr>
                    <a:spLocks noChangeArrowheads="1"/>
                  </p:cNvSpPr>
                  <p:nvPr/>
                </p:nvSpPr>
                <p:spPr bwMode="auto">
                  <a:xfrm>
                    <a:off x="6545263" y="1008063"/>
                    <a:ext cx="55563" cy="55563"/>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5" name="Rectangle 282">
                    <a:extLst>
                      <a:ext uri="{FF2B5EF4-FFF2-40B4-BE49-F238E27FC236}">
                        <a16:creationId xmlns:a16="http://schemas.microsoft.com/office/drawing/2014/main" id="{77D552FC-21D4-4B25-8397-3C57536B7014}"/>
                      </a:ext>
                    </a:extLst>
                  </p:cNvPr>
                  <p:cNvSpPr>
                    <a:spLocks noChangeArrowheads="1"/>
                  </p:cNvSpPr>
                  <p:nvPr/>
                </p:nvSpPr>
                <p:spPr bwMode="auto">
                  <a:xfrm>
                    <a:off x="6462713" y="973138"/>
                    <a:ext cx="55563" cy="55563"/>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6" name="Rectangle 283">
                    <a:extLst>
                      <a:ext uri="{FF2B5EF4-FFF2-40B4-BE49-F238E27FC236}">
                        <a16:creationId xmlns:a16="http://schemas.microsoft.com/office/drawing/2014/main" id="{55AC3A96-F676-4DE7-9B02-6411E6D62C89}"/>
                      </a:ext>
                    </a:extLst>
                  </p:cNvPr>
                  <p:cNvSpPr>
                    <a:spLocks noChangeArrowheads="1"/>
                  </p:cNvSpPr>
                  <p:nvPr/>
                </p:nvSpPr>
                <p:spPr bwMode="auto">
                  <a:xfrm>
                    <a:off x="6462713" y="973138"/>
                    <a:ext cx="55563" cy="55563"/>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7" name="Rectangle 284">
                    <a:extLst>
                      <a:ext uri="{FF2B5EF4-FFF2-40B4-BE49-F238E27FC236}">
                        <a16:creationId xmlns:a16="http://schemas.microsoft.com/office/drawing/2014/main" id="{F5AA9C5D-CC93-42DC-BE42-B1B022D70255}"/>
                      </a:ext>
                    </a:extLst>
                  </p:cNvPr>
                  <p:cNvSpPr>
                    <a:spLocks noChangeArrowheads="1"/>
                  </p:cNvSpPr>
                  <p:nvPr/>
                </p:nvSpPr>
                <p:spPr bwMode="auto">
                  <a:xfrm>
                    <a:off x="6503988" y="730250"/>
                    <a:ext cx="55563" cy="55563"/>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8" name="Rectangle 285">
                    <a:extLst>
                      <a:ext uri="{FF2B5EF4-FFF2-40B4-BE49-F238E27FC236}">
                        <a16:creationId xmlns:a16="http://schemas.microsoft.com/office/drawing/2014/main" id="{49CBC30D-A822-486A-8A33-A2B8786818A2}"/>
                      </a:ext>
                    </a:extLst>
                  </p:cNvPr>
                  <p:cNvSpPr>
                    <a:spLocks noChangeArrowheads="1"/>
                  </p:cNvSpPr>
                  <p:nvPr/>
                </p:nvSpPr>
                <p:spPr bwMode="auto">
                  <a:xfrm>
                    <a:off x="6503988" y="730250"/>
                    <a:ext cx="55563" cy="55563"/>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9" name="Line 286">
                    <a:extLst>
                      <a:ext uri="{FF2B5EF4-FFF2-40B4-BE49-F238E27FC236}">
                        <a16:creationId xmlns:a16="http://schemas.microsoft.com/office/drawing/2014/main" id="{6D0ED29B-8EAA-42D2-AAC3-A4C7113633E3}"/>
                      </a:ext>
                    </a:extLst>
                  </p:cNvPr>
                  <p:cNvSpPr>
                    <a:spLocks noChangeShapeType="1"/>
                  </p:cNvSpPr>
                  <p:nvPr/>
                </p:nvSpPr>
                <p:spPr bwMode="auto">
                  <a:xfrm>
                    <a:off x="7646988" y="1239838"/>
                    <a:ext cx="0" cy="84138"/>
                  </a:xfrm>
                  <a:prstGeom prst="line">
                    <a:avLst/>
                  </a:prstGeom>
                  <a:noFill/>
                  <a:ln w="14288">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0" name="Line 287">
                    <a:extLst>
                      <a:ext uri="{FF2B5EF4-FFF2-40B4-BE49-F238E27FC236}">
                        <a16:creationId xmlns:a16="http://schemas.microsoft.com/office/drawing/2014/main" id="{F5A7ADAE-69DD-45A4-8036-74E86D4C2DF5}"/>
                      </a:ext>
                    </a:extLst>
                  </p:cNvPr>
                  <p:cNvSpPr>
                    <a:spLocks noChangeShapeType="1"/>
                  </p:cNvSpPr>
                  <p:nvPr/>
                </p:nvSpPr>
                <p:spPr bwMode="auto">
                  <a:xfrm>
                    <a:off x="7567613" y="1239838"/>
                    <a:ext cx="157163" cy="0"/>
                  </a:xfrm>
                  <a:prstGeom prst="line">
                    <a:avLst/>
                  </a:prstGeom>
                  <a:noFill/>
                  <a:ln w="14288">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1" name="Line 288">
                    <a:extLst>
                      <a:ext uri="{FF2B5EF4-FFF2-40B4-BE49-F238E27FC236}">
                        <a16:creationId xmlns:a16="http://schemas.microsoft.com/office/drawing/2014/main" id="{E024AA13-CA44-4F5F-8912-ABC86EC8EDC2}"/>
                      </a:ext>
                    </a:extLst>
                  </p:cNvPr>
                  <p:cNvSpPr>
                    <a:spLocks noChangeShapeType="1"/>
                  </p:cNvSpPr>
                  <p:nvPr/>
                </p:nvSpPr>
                <p:spPr bwMode="auto">
                  <a:xfrm>
                    <a:off x="7646988" y="1323975"/>
                    <a:ext cx="0" cy="84138"/>
                  </a:xfrm>
                  <a:prstGeom prst="line">
                    <a:avLst/>
                  </a:prstGeom>
                  <a:noFill/>
                  <a:ln w="14288">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2" name="Line 289">
                    <a:extLst>
                      <a:ext uri="{FF2B5EF4-FFF2-40B4-BE49-F238E27FC236}">
                        <a16:creationId xmlns:a16="http://schemas.microsoft.com/office/drawing/2014/main" id="{3B3B20B1-B961-4DC7-86F7-EEA3BE12A749}"/>
                      </a:ext>
                    </a:extLst>
                  </p:cNvPr>
                  <p:cNvSpPr>
                    <a:spLocks noChangeShapeType="1"/>
                  </p:cNvSpPr>
                  <p:nvPr/>
                </p:nvSpPr>
                <p:spPr bwMode="auto">
                  <a:xfrm>
                    <a:off x="7567613" y="1408113"/>
                    <a:ext cx="157163" cy="0"/>
                  </a:xfrm>
                  <a:prstGeom prst="line">
                    <a:avLst/>
                  </a:prstGeom>
                  <a:noFill/>
                  <a:ln w="14288">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3" name="Rectangle 290">
                    <a:extLst>
                      <a:ext uri="{FF2B5EF4-FFF2-40B4-BE49-F238E27FC236}">
                        <a16:creationId xmlns:a16="http://schemas.microsoft.com/office/drawing/2014/main" id="{51C7ACAE-B0D1-43E3-9EBE-399B302DAB83}"/>
                      </a:ext>
                    </a:extLst>
                  </p:cNvPr>
                  <p:cNvSpPr>
                    <a:spLocks noChangeArrowheads="1"/>
                  </p:cNvSpPr>
                  <p:nvPr/>
                </p:nvSpPr>
                <p:spPr bwMode="auto">
                  <a:xfrm>
                    <a:off x="7618413" y="1528763"/>
                    <a:ext cx="55563" cy="55563"/>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4" name="Rectangle 291">
                    <a:extLst>
                      <a:ext uri="{FF2B5EF4-FFF2-40B4-BE49-F238E27FC236}">
                        <a16:creationId xmlns:a16="http://schemas.microsoft.com/office/drawing/2014/main" id="{84C76586-299A-459B-9865-C654B86A001A}"/>
                      </a:ext>
                    </a:extLst>
                  </p:cNvPr>
                  <p:cNvSpPr>
                    <a:spLocks noChangeArrowheads="1"/>
                  </p:cNvSpPr>
                  <p:nvPr/>
                </p:nvSpPr>
                <p:spPr bwMode="auto">
                  <a:xfrm>
                    <a:off x="7618413" y="1528763"/>
                    <a:ext cx="55563" cy="55563"/>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5" name="Rectangle 292">
                    <a:extLst>
                      <a:ext uri="{FF2B5EF4-FFF2-40B4-BE49-F238E27FC236}">
                        <a16:creationId xmlns:a16="http://schemas.microsoft.com/office/drawing/2014/main" id="{5AC7F091-1E63-4FB3-9804-EB7765EC063C}"/>
                      </a:ext>
                    </a:extLst>
                  </p:cNvPr>
                  <p:cNvSpPr>
                    <a:spLocks noChangeArrowheads="1"/>
                  </p:cNvSpPr>
                  <p:nvPr/>
                </p:nvSpPr>
                <p:spPr bwMode="auto">
                  <a:xfrm>
                    <a:off x="7659688" y="1147763"/>
                    <a:ext cx="55563" cy="55563"/>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6" name="Rectangle 293">
                    <a:extLst>
                      <a:ext uri="{FF2B5EF4-FFF2-40B4-BE49-F238E27FC236}">
                        <a16:creationId xmlns:a16="http://schemas.microsoft.com/office/drawing/2014/main" id="{13F2354B-AD41-4981-B78B-8E04A4FA70C1}"/>
                      </a:ext>
                    </a:extLst>
                  </p:cNvPr>
                  <p:cNvSpPr>
                    <a:spLocks noChangeArrowheads="1"/>
                  </p:cNvSpPr>
                  <p:nvPr/>
                </p:nvSpPr>
                <p:spPr bwMode="auto">
                  <a:xfrm>
                    <a:off x="7659688" y="1147763"/>
                    <a:ext cx="55563" cy="55563"/>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7" name="Rectangle 294">
                    <a:extLst>
                      <a:ext uri="{FF2B5EF4-FFF2-40B4-BE49-F238E27FC236}">
                        <a16:creationId xmlns:a16="http://schemas.microsoft.com/office/drawing/2014/main" id="{7AA9F65B-842D-4CA7-82A8-C2FB708A9C89}"/>
                      </a:ext>
                    </a:extLst>
                  </p:cNvPr>
                  <p:cNvSpPr>
                    <a:spLocks noChangeArrowheads="1"/>
                  </p:cNvSpPr>
                  <p:nvPr/>
                </p:nvSpPr>
                <p:spPr bwMode="auto">
                  <a:xfrm>
                    <a:off x="7618413" y="1633538"/>
                    <a:ext cx="55563" cy="55563"/>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8" name="Rectangle 295">
                    <a:extLst>
                      <a:ext uri="{FF2B5EF4-FFF2-40B4-BE49-F238E27FC236}">
                        <a16:creationId xmlns:a16="http://schemas.microsoft.com/office/drawing/2014/main" id="{6CBA5449-573D-49E3-8ABA-F96B5883B1F3}"/>
                      </a:ext>
                    </a:extLst>
                  </p:cNvPr>
                  <p:cNvSpPr>
                    <a:spLocks noChangeArrowheads="1"/>
                  </p:cNvSpPr>
                  <p:nvPr/>
                </p:nvSpPr>
                <p:spPr bwMode="auto">
                  <a:xfrm>
                    <a:off x="7618413" y="1633538"/>
                    <a:ext cx="55563" cy="55563"/>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9" name="Rectangle 296">
                    <a:extLst>
                      <a:ext uri="{FF2B5EF4-FFF2-40B4-BE49-F238E27FC236}">
                        <a16:creationId xmlns:a16="http://schemas.microsoft.com/office/drawing/2014/main" id="{861DE32A-A473-4B41-A54C-BAE2E1CEB307}"/>
                      </a:ext>
                    </a:extLst>
                  </p:cNvPr>
                  <p:cNvSpPr>
                    <a:spLocks noChangeArrowheads="1"/>
                  </p:cNvSpPr>
                  <p:nvPr/>
                </p:nvSpPr>
                <p:spPr bwMode="auto">
                  <a:xfrm>
                    <a:off x="7618413" y="1008063"/>
                    <a:ext cx="55563" cy="55563"/>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0" name="Rectangle 297">
                    <a:extLst>
                      <a:ext uri="{FF2B5EF4-FFF2-40B4-BE49-F238E27FC236}">
                        <a16:creationId xmlns:a16="http://schemas.microsoft.com/office/drawing/2014/main" id="{0466EA64-58C3-43BF-A4DD-38BDC3A79F43}"/>
                      </a:ext>
                    </a:extLst>
                  </p:cNvPr>
                  <p:cNvSpPr>
                    <a:spLocks noChangeArrowheads="1"/>
                  </p:cNvSpPr>
                  <p:nvPr/>
                </p:nvSpPr>
                <p:spPr bwMode="auto">
                  <a:xfrm>
                    <a:off x="7618413" y="1008063"/>
                    <a:ext cx="55563" cy="55563"/>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1" name="Rectangle 298">
                    <a:extLst>
                      <a:ext uri="{FF2B5EF4-FFF2-40B4-BE49-F238E27FC236}">
                        <a16:creationId xmlns:a16="http://schemas.microsoft.com/office/drawing/2014/main" id="{EA98EF89-3A6B-46E7-89F5-1EDE4E7C0887}"/>
                      </a:ext>
                    </a:extLst>
                  </p:cNvPr>
                  <p:cNvSpPr>
                    <a:spLocks noChangeArrowheads="1"/>
                  </p:cNvSpPr>
                  <p:nvPr/>
                </p:nvSpPr>
                <p:spPr bwMode="auto">
                  <a:xfrm>
                    <a:off x="7618413" y="1250950"/>
                    <a:ext cx="55563" cy="55563"/>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2" name="Rectangle 299">
                    <a:extLst>
                      <a:ext uri="{FF2B5EF4-FFF2-40B4-BE49-F238E27FC236}">
                        <a16:creationId xmlns:a16="http://schemas.microsoft.com/office/drawing/2014/main" id="{66DDCF3B-5410-4386-A4C3-7A83E3BDBA9C}"/>
                      </a:ext>
                    </a:extLst>
                  </p:cNvPr>
                  <p:cNvSpPr>
                    <a:spLocks noChangeArrowheads="1"/>
                  </p:cNvSpPr>
                  <p:nvPr/>
                </p:nvSpPr>
                <p:spPr bwMode="auto">
                  <a:xfrm>
                    <a:off x="7618413" y="1250950"/>
                    <a:ext cx="55563" cy="55563"/>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3" name="Rectangle 300">
                    <a:extLst>
                      <a:ext uri="{FF2B5EF4-FFF2-40B4-BE49-F238E27FC236}">
                        <a16:creationId xmlns:a16="http://schemas.microsoft.com/office/drawing/2014/main" id="{4EC3CAAD-161C-4E8D-B797-7BAB19F1C338}"/>
                      </a:ext>
                    </a:extLst>
                  </p:cNvPr>
                  <p:cNvSpPr>
                    <a:spLocks noChangeArrowheads="1"/>
                  </p:cNvSpPr>
                  <p:nvPr/>
                </p:nvSpPr>
                <p:spPr bwMode="auto">
                  <a:xfrm>
                    <a:off x="7577138" y="1147763"/>
                    <a:ext cx="55563" cy="55563"/>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4" name="Rectangle 301">
                    <a:extLst>
                      <a:ext uri="{FF2B5EF4-FFF2-40B4-BE49-F238E27FC236}">
                        <a16:creationId xmlns:a16="http://schemas.microsoft.com/office/drawing/2014/main" id="{4F910B71-3DB4-4259-BA0E-42CC2254E440}"/>
                      </a:ext>
                    </a:extLst>
                  </p:cNvPr>
                  <p:cNvSpPr>
                    <a:spLocks noChangeArrowheads="1"/>
                  </p:cNvSpPr>
                  <p:nvPr/>
                </p:nvSpPr>
                <p:spPr bwMode="auto">
                  <a:xfrm>
                    <a:off x="7577138" y="1147763"/>
                    <a:ext cx="55563" cy="55563"/>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5" name="Rectangle 302">
                    <a:extLst>
                      <a:ext uri="{FF2B5EF4-FFF2-40B4-BE49-F238E27FC236}">
                        <a16:creationId xmlns:a16="http://schemas.microsoft.com/office/drawing/2014/main" id="{AC5D7044-D676-4120-97E5-B34CBA7946AF}"/>
                      </a:ext>
                    </a:extLst>
                  </p:cNvPr>
                  <p:cNvSpPr>
                    <a:spLocks noChangeArrowheads="1"/>
                  </p:cNvSpPr>
                  <p:nvPr/>
                </p:nvSpPr>
                <p:spPr bwMode="auto">
                  <a:xfrm>
                    <a:off x="7618413" y="1355725"/>
                    <a:ext cx="55563" cy="55563"/>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6" name="Rectangle 303">
                    <a:extLst>
                      <a:ext uri="{FF2B5EF4-FFF2-40B4-BE49-F238E27FC236}">
                        <a16:creationId xmlns:a16="http://schemas.microsoft.com/office/drawing/2014/main" id="{4A1BCF9D-1080-48A0-957E-6D2645F754B2}"/>
                      </a:ext>
                    </a:extLst>
                  </p:cNvPr>
                  <p:cNvSpPr>
                    <a:spLocks noChangeArrowheads="1"/>
                  </p:cNvSpPr>
                  <p:nvPr/>
                </p:nvSpPr>
                <p:spPr bwMode="auto">
                  <a:xfrm>
                    <a:off x="7618413" y="1355725"/>
                    <a:ext cx="55563" cy="55563"/>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467" name="Group 466">
                    <a:extLst>
                      <a:ext uri="{FF2B5EF4-FFF2-40B4-BE49-F238E27FC236}">
                        <a16:creationId xmlns:a16="http://schemas.microsoft.com/office/drawing/2014/main" id="{114A05A0-EA80-4D0D-9E71-E69EE56B0AE5}"/>
                      </a:ext>
                    </a:extLst>
                  </p:cNvPr>
                  <p:cNvGrpSpPr/>
                  <p:nvPr/>
                </p:nvGrpSpPr>
                <p:grpSpPr>
                  <a:xfrm>
                    <a:off x="6586538" y="424133"/>
                    <a:ext cx="1071563" cy="235869"/>
                    <a:chOff x="6586538" y="424133"/>
                    <a:chExt cx="1071563" cy="235869"/>
                  </a:xfrm>
                </p:grpSpPr>
                <p:sp>
                  <p:nvSpPr>
                    <p:cNvPr id="468" name="Line 321">
                      <a:extLst>
                        <a:ext uri="{FF2B5EF4-FFF2-40B4-BE49-F238E27FC236}">
                          <a16:creationId xmlns:a16="http://schemas.microsoft.com/office/drawing/2014/main" id="{236B25E5-A3CD-4651-9981-20D368374E76}"/>
                        </a:ext>
                      </a:extLst>
                    </p:cNvPr>
                    <p:cNvSpPr>
                      <a:spLocks noChangeShapeType="1"/>
                    </p:cNvSpPr>
                    <p:nvPr/>
                  </p:nvSpPr>
                  <p:spPr bwMode="auto">
                    <a:xfrm>
                      <a:off x="6586538" y="610324"/>
                      <a:ext cx="1071563" cy="0"/>
                    </a:xfrm>
                    <a:prstGeom prst="line">
                      <a:avLst/>
                    </a:prstGeom>
                    <a:noFill/>
                    <a:ln w="1428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9" name="Rectangle 322">
                      <a:extLst>
                        <a:ext uri="{FF2B5EF4-FFF2-40B4-BE49-F238E27FC236}">
                          <a16:creationId xmlns:a16="http://schemas.microsoft.com/office/drawing/2014/main" id="{72CAE684-1588-40FC-8D6D-BA834F80258D}"/>
                        </a:ext>
                      </a:extLst>
                    </p:cNvPr>
                    <p:cNvSpPr>
                      <a:spLocks noChangeArrowheads="1"/>
                    </p:cNvSpPr>
                    <p:nvPr/>
                  </p:nvSpPr>
                  <p:spPr bwMode="auto">
                    <a:xfrm>
                      <a:off x="7058332" y="424133"/>
                      <a:ext cx="88051" cy="235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i="0" u="none" strike="noStrike" cap="none" normalizeH="0" baseline="0" dirty="0">
                          <a:ln>
                            <a:noFill/>
                          </a:ln>
                          <a:solidFill>
                            <a:srgbClr val="000000"/>
                          </a:solidFill>
                          <a:effectLst/>
                          <a:latin typeface="Arial" panose="020B0604020202020204" pitchFamily="34" charset="0"/>
                        </a:rPr>
                        <a:t>*</a:t>
                      </a:r>
                      <a:endParaRPr kumimoji="0" lang="en-US" altLang="en-US" sz="1100" i="0" u="none" strike="noStrike" cap="none" normalizeH="0" baseline="0" dirty="0">
                        <a:ln>
                          <a:noFill/>
                        </a:ln>
                        <a:solidFill>
                          <a:schemeClr val="tx1"/>
                        </a:solidFill>
                        <a:effectLst/>
                        <a:latin typeface="Arial" panose="020B0604020202020204" pitchFamily="34" charset="0"/>
                      </a:endParaRPr>
                    </a:p>
                  </p:txBody>
                </p:sp>
              </p:grpSp>
            </p:grpSp>
          </p:grpSp>
          <p:sp>
            <p:nvSpPr>
              <p:cNvPr id="385" name="TextBox 384">
                <a:extLst>
                  <a:ext uri="{FF2B5EF4-FFF2-40B4-BE49-F238E27FC236}">
                    <a16:creationId xmlns:a16="http://schemas.microsoft.com/office/drawing/2014/main" id="{0CF653E3-1CE4-46A9-B3E2-EEDC412E6A98}"/>
                  </a:ext>
                </a:extLst>
              </p:cNvPr>
              <p:cNvSpPr txBox="1"/>
              <p:nvPr/>
            </p:nvSpPr>
            <p:spPr>
              <a:xfrm rot="16200000">
                <a:off x="5155434" y="1232088"/>
                <a:ext cx="871749" cy="208946"/>
              </a:xfrm>
              <a:prstGeom prst="rect">
                <a:avLst/>
              </a:prstGeom>
              <a:noFill/>
            </p:spPr>
            <p:txBody>
              <a:bodyPr wrap="none" rtlCol="0">
                <a:spAutoFit/>
              </a:bodyPr>
              <a:lstStyle/>
              <a:p>
                <a:r>
                  <a:rPr lang="en-US" sz="900" dirty="0">
                    <a:latin typeface="Arial" panose="020B0604020202020204" pitchFamily="34" charset="0"/>
                    <a:cs typeface="Arial" panose="020B0604020202020204" pitchFamily="34" charset="0"/>
                  </a:rPr>
                  <a:t>Lean/BW (%)</a:t>
                </a:r>
              </a:p>
            </p:txBody>
          </p:sp>
        </p:grpSp>
        <p:sp>
          <p:nvSpPr>
            <p:cNvPr id="475" name="TextBox 474">
              <a:extLst>
                <a:ext uri="{FF2B5EF4-FFF2-40B4-BE49-F238E27FC236}">
                  <a16:creationId xmlns:a16="http://schemas.microsoft.com/office/drawing/2014/main" id="{E3D57094-4510-4F7C-AF2C-2064B4A49B2D}"/>
                </a:ext>
              </a:extLst>
            </p:cNvPr>
            <p:cNvSpPr txBox="1"/>
            <p:nvPr/>
          </p:nvSpPr>
          <p:spPr>
            <a:xfrm>
              <a:off x="2835506" y="2554144"/>
              <a:ext cx="1279517" cy="261610"/>
            </a:xfrm>
            <a:prstGeom prst="rect">
              <a:avLst/>
            </a:prstGeom>
            <a:noFill/>
          </p:spPr>
          <p:txBody>
            <a:bodyPr wrap="none" rtlCol="0">
              <a:spAutoFit/>
            </a:bodyPr>
            <a:lstStyle/>
            <a:p>
              <a:r>
                <a:rPr lang="en-US" sz="1100" b="1" dirty="0">
                  <a:latin typeface="Arial" panose="020B0604020202020204" pitchFamily="34" charset="0"/>
                  <a:cs typeface="Arial" panose="020B0604020202020204" pitchFamily="34" charset="0"/>
                </a:rPr>
                <a:t>(%) Lean Weight</a:t>
              </a:r>
            </a:p>
          </p:txBody>
        </p:sp>
      </p:grpSp>
      <p:sp>
        <p:nvSpPr>
          <p:cNvPr id="476" name="TextBox 475">
            <a:extLst>
              <a:ext uri="{FF2B5EF4-FFF2-40B4-BE49-F238E27FC236}">
                <a16:creationId xmlns:a16="http://schemas.microsoft.com/office/drawing/2014/main" id="{C07CEB72-D4ED-45C5-BE65-87BB5744642B}"/>
              </a:ext>
            </a:extLst>
          </p:cNvPr>
          <p:cNvSpPr txBox="1"/>
          <p:nvPr/>
        </p:nvSpPr>
        <p:spPr>
          <a:xfrm>
            <a:off x="4248519" y="716400"/>
            <a:ext cx="1304697" cy="261610"/>
          </a:xfrm>
          <a:prstGeom prst="rect">
            <a:avLst/>
          </a:prstGeom>
          <a:noFill/>
        </p:spPr>
        <p:txBody>
          <a:bodyPr wrap="square" rtlCol="0">
            <a:spAutoFit/>
          </a:bodyPr>
          <a:lstStyle/>
          <a:p>
            <a:r>
              <a:rPr lang="en-US" sz="1100" b="1" dirty="0">
                <a:latin typeface="Arial" panose="020B0604020202020204" pitchFamily="34" charset="0"/>
                <a:cs typeface="Arial" panose="020B0604020202020204" pitchFamily="34" charset="0"/>
              </a:rPr>
              <a:t>(%) Fat Weight</a:t>
            </a:r>
          </a:p>
        </p:txBody>
      </p:sp>
      <p:grpSp>
        <p:nvGrpSpPr>
          <p:cNvPr id="477" name="Group 476">
            <a:extLst>
              <a:ext uri="{FF2B5EF4-FFF2-40B4-BE49-F238E27FC236}">
                <a16:creationId xmlns:a16="http://schemas.microsoft.com/office/drawing/2014/main" id="{CCB05BA1-82B7-4154-84F2-70168185261A}"/>
              </a:ext>
            </a:extLst>
          </p:cNvPr>
          <p:cNvGrpSpPr/>
          <p:nvPr/>
        </p:nvGrpSpPr>
        <p:grpSpPr>
          <a:xfrm>
            <a:off x="5561683" y="1456108"/>
            <a:ext cx="1052784" cy="325041"/>
            <a:chOff x="2286599" y="1181284"/>
            <a:chExt cx="1161898" cy="318710"/>
          </a:xfrm>
        </p:grpSpPr>
        <p:sp>
          <p:nvSpPr>
            <p:cNvPr id="478" name="Rectangle 106">
              <a:extLst>
                <a:ext uri="{FF2B5EF4-FFF2-40B4-BE49-F238E27FC236}">
                  <a16:creationId xmlns:a16="http://schemas.microsoft.com/office/drawing/2014/main" id="{93DD565F-6CE4-4309-855D-41785ED105DD}"/>
                </a:ext>
              </a:extLst>
            </p:cNvPr>
            <p:cNvSpPr>
              <a:spLocks noChangeArrowheads="1"/>
            </p:cNvSpPr>
            <p:nvPr/>
          </p:nvSpPr>
          <p:spPr bwMode="auto">
            <a:xfrm>
              <a:off x="2401164" y="1181284"/>
              <a:ext cx="488002" cy="15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i="0" u="none" strike="noStrike" cap="none" normalizeH="0" baseline="0" dirty="0">
                  <a:ln>
                    <a:noFill/>
                  </a:ln>
                  <a:solidFill>
                    <a:srgbClr val="000000"/>
                  </a:solidFill>
                  <a:effectLst/>
                  <a:latin typeface="Arial" panose="020B0604020202020204" pitchFamily="34" charset="0"/>
                </a:rPr>
                <a:t>Normal</a:t>
              </a:r>
              <a:endParaRPr kumimoji="0" lang="en-US" altLang="en-US" sz="1100" i="0" u="none" strike="noStrike" cap="none" normalizeH="0" baseline="0" dirty="0">
                <a:ln>
                  <a:noFill/>
                </a:ln>
                <a:solidFill>
                  <a:schemeClr val="tx1"/>
                </a:solidFill>
                <a:effectLst/>
                <a:latin typeface="Arial" panose="020B0604020202020204" pitchFamily="34" charset="0"/>
              </a:endParaRPr>
            </a:p>
          </p:txBody>
        </p:sp>
        <p:sp>
          <p:nvSpPr>
            <p:cNvPr id="479" name="Freeform 107">
              <a:extLst>
                <a:ext uri="{FF2B5EF4-FFF2-40B4-BE49-F238E27FC236}">
                  <a16:creationId xmlns:a16="http://schemas.microsoft.com/office/drawing/2014/main" id="{9850522E-EE2F-4C26-B397-D9E5401CD104}"/>
                </a:ext>
              </a:extLst>
            </p:cNvPr>
            <p:cNvSpPr>
              <a:spLocks/>
            </p:cNvSpPr>
            <p:nvPr/>
          </p:nvSpPr>
          <p:spPr bwMode="auto">
            <a:xfrm>
              <a:off x="2286599" y="1246475"/>
              <a:ext cx="66366" cy="56713"/>
            </a:xfrm>
            <a:custGeom>
              <a:avLst/>
              <a:gdLst>
                <a:gd name="T0" fmla="*/ 76 w 76"/>
                <a:gd name="T1" fmla="*/ 38 h 77"/>
                <a:gd name="T2" fmla="*/ 76 w 76"/>
                <a:gd name="T3" fmla="*/ 46 h 77"/>
                <a:gd name="T4" fmla="*/ 73 w 76"/>
                <a:gd name="T5" fmla="*/ 53 h 77"/>
                <a:gd name="T6" fmla="*/ 70 w 76"/>
                <a:gd name="T7" fmla="*/ 59 h 77"/>
                <a:gd name="T8" fmla="*/ 65 w 76"/>
                <a:gd name="T9" fmla="*/ 65 h 77"/>
                <a:gd name="T10" fmla="*/ 59 w 76"/>
                <a:gd name="T11" fmla="*/ 70 h 77"/>
                <a:gd name="T12" fmla="*/ 52 w 76"/>
                <a:gd name="T13" fmla="*/ 73 h 77"/>
                <a:gd name="T14" fmla="*/ 46 w 76"/>
                <a:gd name="T15" fmla="*/ 77 h 77"/>
                <a:gd name="T16" fmla="*/ 38 w 76"/>
                <a:gd name="T17" fmla="*/ 77 h 77"/>
                <a:gd name="T18" fmla="*/ 30 w 76"/>
                <a:gd name="T19" fmla="*/ 77 h 77"/>
                <a:gd name="T20" fmla="*/ 24 w 76"/>
                <a:gd name="T21" fmla="*/ 73 h 77"/>
                <a:gd name="T22" fmla="*/ 17 w 76"/>
                <a:gd name="T23" fmla="*/ 70 h 77"/>
                <a:gd name="T24" fmla="*/ 11 w 76"/>
                <a:gd name="T25" fmla="*/ 65 h 77"/>
                <a:gd name="T26" fmla="*/ 6 w 76"/>
                <a:gd name="T27" fmla="*/ 59 h 77"/>
                <a:gd name="T28" fmla="*/ 3 w 76"/>
                <a:gd name="T29" fmla="*/ 53 h 77"/>
                <a:gd name="T30" fmla="*/ 1 w 76"/>
                <a:gd name="T31" fmla="*/ 46 h 77"/>
                <a:gd name="T32" fmla="*/ 0 w 76"/>
                <a:gd name="T33" fmla="*/ 42 h 77"/>
                <a:gd name="T34" fmla="*/ 0 w 76"/>
                <a:gd name="T35" fmla="*/ 38 h 77"/>
                <a:gd name="T36" fmla="*/ 0 w 76"/>
                <a:gd name="T37" fmla="*/ 35 h 77"/>
                <a:gd name="T38" fmla="*/ 1 w 76"/>
                <a:gd name="T39" fmla="*/ 31 h 77"/>
                <a:gd name="T40" fmla="*/ 3 w 76"/>
                <a:gd name="T41" fmla="*/ 24 h 77"/>
                <a:gd name="T42" fmla="*/ 6 w 76"/>
                <a:gd name="T43" fmla="*/ 18 h 77"/>
                <a:gd name="T44" fmla="*/ 11 w 76"/>
                <a:gd name="T45" fmla="*/ 11 h 77"/>
                <a:gd name="T46" fmla="*/ 17 w 76"/>
                <a:gd name="T47" fmla="*/ 7 h 77"/>
                <a:gd name="T48" fmla="*/ 24 w 76"/>
                <a:gd name="T49" fmla="*/ 3 h 77"/>
                <a:gd name="T50" fmla="*/ 30 w 76"/>
                <a:gd name="T51" fmla="*/ 2 h 77"/>
                <a:gd name="T52" fmla="*/ 35 w 76"/>
                <a:gd name="T53" fmla="*/ 0 h 77"/>
                <a:gd name="T54" fmla="*/ 38 w 76"/>
                <a:gd name="T55" fmla="*/ 0 h 77"/>
                <a:gd name="T56" fmla="*/ 41 w 76"/>
                <a:gd name="T57" fmla="*/ 0 h 77"/>
                <a:gd name="T58" fmla="*/ 46 w 76"/>
                <a:gd name="T59" fmla="*/ 2 h 77"/>
                <a:gd name="T60" fmla="*/ 52 w 76"/>
                <a:gd name="T61" fmla="*/ 3 h 77"/>
                <a:gd name="T62" fmla="*/ 59 w 76"/>
                <a:gd name="T63" fmla="*/ 7 h 77"/>
                <a:gd name="T64" fmla="*/ 65 w 76"/>
                <a:gd name="T65" fmla="*/ 11 h 77"/>
                <a:gd name="T66" fmla="*/ 70 w 76"/>
                <a:gd name="T67" fmla="*/ 18 h 77"/>
                <a:gd name="T68" fmla="*/ 73 w 76"/>
                <a:gd name="T69" fmla="*/ 24 h 77"/>
                <a:gd name="T70" fmla="*/ 76 w 76"/>
                <a:gd name="T71" fmla="*/ 31 h 77"/>
                <a:gd name="T72" fmla="*/ 76 w 76"/>
                <a:gd name="T73" fmla="*/ 3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6" h="77">
                  <a:moveTo>
                    <a:pt x="76" y="38"/>
                  </a:moveTo>
                  <a:lnTo>
                    <a:pt x="76" y="46"/>
                  </a:lnTo>
                  <a:lnTo>
                    <a:pt x="73" y="53"/>
                  </a:lnTo>
                  <a:lnTo>
                    <a:pt x="70" y="59"/>
                  </a:lnTo>
                  <a:lnTo>
                    <a:pt x="65" y="65"/>
                  </a:lnTo>
                  <a:lnTo>
                    <a:pt x="59" y="70"/>
                  </a:lnTo>
                  <a:lnTo>
                    <a:pt x="52" y="73"/>
                  </a:lnTo>
                  <a:lnTo>
                    <a:pt x="46" y="77"/>
                  </a:lnTo>
                  <a:lnTo>
                    <a:pt x="38" y="77"/>
                  </a:lnTo>
                  <a:lnTo>
                    <a:pt x="30" y="77"/>
                  </a:lnTo>
                  <a:lnTo>
                    <a:pt x="24" y="73"/>
                  </a:lnTo>
                  <a:lnTo>
                    <a:pt x="17" y="70"/>
                  </a:lnTo>
                  <a:lnTo>
                    <a:pt x="11" y="65"/>
                  </a:lnTo>
                  <a:lnTo>
                    <a:pt x="6" y="59"/>
                  </a:lnTo>
                  <a:lnTo>
                    <a:pt x="3" y="53"/>
                  </a:lnTo>
                  <a:lnTo>
                    <a:pt x="1" y="46"/>
                  </a:lnTo>
                  <a:lnTo>
                    <a:pt x="0" y="42"/>
                  </a:lnTo>
                  <a:lnTo>
                    <a:pt x="0" y="38"/>
                  </a:lnTo>
                  <a:lnTo>
                    <a:pt x="0" y="35"/>
                  </a:lnTo>
                  <a:lnTo>
                    <a:pt x="1" y="31"/>
                  </a:lnTo>
                  <a:lnTo>
                    <a:pt x="3" y="24"/>
                  </a:lnTo>
                  <a:lnTo>
                    <a:pt x="6" y="18"/>
                  </a:lnTo>
                  <a:lnTo>
                    <a:pt x="11" y="11"/>
                  </a:lnTo>
                  <a:lnTo>
                    <a:pt x="17" y="7"/>
                  </a:lnTo>
                  <a:lnTo>
                    <a:pt x="24" y="3"/>
                  </a:lnTo>
                  <a:lnTo>
                    <a:pt x="30" y="2"/>
                  </a:lnTo>
                  <a:lnTo>
                    <a:pt x="35" y="0"/>
                  </a:lnTo>
                  <a:lnTo>
                    <a:pt x="38" y="0"/>
                  </a:lnTo>
                  <a:lnTo>
                    <a:pt x="41" y="0"/>
                  </a:lnTo>
                  <a:lnTo>
                    <a:pt x="46" y="2"/>
                  </a:lnTo>
                  <a:lnTo>
                    <a:pt x="52" y="3"/>
                  </a:lnTo>
                  <a:lnTo>
                    <a:pt x="59" y="7"/>
                  </a:lnTo>
                  <a:lnTo>
                    <a:pt x="65" y="11"/>
                  </a:lnTo>
                  <a:lnTo>
                    <a:pt x="70" y="18"/>
                  </a:lnTo>
                  <a:lnTo>
                    <a:pt x="73" y="24"/>
                  </a:lnTo>
                  <a:lnTo>
                    <a:pt x="76" y="31"/>
                  </a:lnTo>
                  <a:lnTo>
                    <a:pt x="76" y="38"/>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00"/>
            </a:p>
          </p:txBody>
        </p:sp>
        <p:sp>
          <p:nvSpPr>
            <p:cNvPr id="480" name="Freeform 108">
              <a:extLst>
                <a:ext uri="{FF2B5EF4-FFF2-40B4-BE49-F238E27FC236}">
                  <a16:creationId xmlns:a16="http://schemas.microsoft.com/office/drawing/2014/main" id="{AE878542-2F44-4FAC-887E-1084C69295D1}"/>
                </a:ext>
              </a:extLst>
            </p:cNvPr>
            <p:cNvSpPr>
              <a:spLocks/>
            </p:cNvSpPr>
            <p:nvPr/>
          </p:nvSpPr>
          <p:spPr bwMode="auto">
            <a:xfrm>
              <a:off x="2286599" y="1246475"/>
              <a:ext cx="66366" cy="56713"/>
            </a:xfrm>
            <a:custGeom>
              <a:avLst/>
              <a:gdLst>
                <a:gd name="T0" fmla="*/ 76 w 76"/>
                <a:gd name="T1" fmla="*/ 38 h 77"/>
                <a:gd name="T2" fmla="*/ 76 w 76"/>
                <a:gd name="T3" fmla="*/ 46 h 77"/>
                <a:gd name="T4" fmla="*/ 73 w 76"/>
                <a:gd name="T5" fmla="*/ 53 h 77"/>
                <a:gd name="T6" fmla="*/ 70 w 76"/>
                <a:gd name="T7" fmla="*/ 59 h 77"/>
                <a:gd name="T8" fmla="*/ 65 w 76"/>
                <a:gd name="T9" fmla="*/ 65 h 77"/>
                <a:gd name="T10" fmla="*/ 59 w 76"/>
                <a:gd name="T11" fmla="*/ 70 h 77"/>
                <a:gd name="T12" fmla="*/ 52 w 76"/>
                <a:gd name="T13" fmla="*/ 73 h 77"/>
                <a:gd name="T14" fmla="*/ 46 w 76"/>
                <a:gd name="T15" fmla="*/ 77 h 77"/>
                <a:gd name="T16" fmla="*/ 38 w 76"/>
                <a:gd name="T17" fmla="*/ 77 h 77"/>
                <a:gd name="T18" fmla="*/ 30 w 76"/>
                <a:gd name="T19" fmla="*/ 77 h 77"/>
                <a:gd name="T20" fmla="*/ 24 w 76"/>
                <a:gd name="T21" fmla="*/ 73 h 77"/>
                <a:gd name="T22" fmla="*/ 17 w 76"/>
                <a:gd name="T23" fmla="*/ 70 h 77"/>
                <a:gd name="T24" fmla="*/ 11 w 76"/>
                <a:gd name="T25" fmla="*/ 65 h 77"/>
                <a:gd name="T26" fmla="*/ 6 w 76"/>
                <a:gd name="T27" fmla="*/ 59 h 77"/>
                <a:gd name="T28" fmla="*/ 3 w 76"/>
                <a:gd name="T29" fmla="*/ 53 h 77"/>
                <a:gd name="T30" fmla="*/ 1 w 76"/>
                <a:gd name="T31" fmla="*/ 46 h 77"/>
                <a:gd name="T32" fmla="*/ 0 w 76"/>
                <a:gd name="T33" fmla="*/ 42 h 77"/>
                <a:gd name="T34" fmla="*/ 0 w 76"/>
                <a:gd name="T35" fmla="*/ 38 h 77"/>
                <a:gd name="T36" fmla="*/ 0 w 76"/>
                <a:gd name="T37" fmla="*/ 35 h 77"/>
                <a:gd name="T38" fmla="*/ 1 w 76"/>
                <a:gd name="T39" fmla="*/ 31 h 77"/>
                <a:gd name="T40" fmla="*/ 3 w 76"/>
                <a:gd name="T41" fmla="*/ 24 h 77"/>
                <a:gd name="T42" fmla="*/ 6 w 76"/>
                <a:gd name="T43" fmla="*/ 18 h 77"/>
                <a:gd name="T44" fmla="*/ 11 w 76"/>
                <a:gd name="T45" fmla="*/ 11 h 77"/>
                <a:gd name="T46" fmla="*/ 17 w 76"/>
                <a:gd name="T47" fmla="*/ 7 h 77"/>
                <a:gd name="T48" fmla="*/ 24 w 76"/>
                <a:gd name="T49" fmla="*/ 3 h 77"/>
                <a:gd name="T50" fmla="*/ 30 w 76"/>
                <a:gd name="T51" fmla="*/ 2 h 77"/>
                <a:gd name="T52" fmla="*/ 35 w 76"/>
                <a:gd name="T53" fmla="*/ 0 h 77"/>
                <a:gd name="T54" fmla="*/ 38 w 76"/>
                <a:gd name="T55" fmla="*/ 0 h 77"/>
                <a:gd name="T56" fmla="*/ 41 w 76"/>
                <a:gd name="T57" fmla="*/ 0 h 77"/>
                <a:gd name="T58" fmla="*/ 46 w 76"/>
                <a:gd name="T59" fmla="*/ 2 h 77"/>
                <a:gd name="T60" fmla="*/ 52 w 76"/>
                <a:gd name="T61" fmla="*/ 3 h 77"/>
                <a:gd name="T62" fmla="*/ 59 w 76"/>
                <a:gd name="T63" fmla="*/ 7 h 77"/>
                <a:gd name="T64" fmla="*/ 65 w 76"/>
                <a:gd name="T65" fmla="*/ 11 h 77"/>
                <a:gd name="T66" fmla="*/ 70 w 76"/>
                <a:gd name="T67" fmla="*/ 18 h 77"/>
                <a:gd name="T68" fmla="*/ 73 w 76"/>
                <a:gd name="T69" fmla="*/ 24 h 77"/>
                <a:gd name="T70" fmla="*/ 76 w 76"/>
                <a:gd name="T71" fmla="*/ 31 h 77"/>
                <a:gd name="T72" fmla="*/ 76 w 76"/>
                <a:gd name="T73" fmla="*/ 3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6" h="77">
                  <a:moveTo>
                    <a:pt x="76" y="38"/>
                  </a:moveTo>
                  <a:lnTo>
                    <a:pt x="76" y="46"/>
                  </a:lnTo>
                  <a:lnTo>
                    <a:pt x="73" y="53"/>
                  </a:lnTo>
                  <a:lnTo>
                    <a:pt x="70" y="59"/>
                  </a:lnTo>
                  <a:lnTo>
                    <a:pt x="65" y="65"/>
                  </a:lnTo>
                  <a:lnTo>
                    <a:pt x="59" y="70"/>
                  </a:lnTo>
                  <a:lnTo>
                    <a:pt x="52" y="73"/>
                  </a:lnTo>
                  <a:lnTo>
                    <a:pt x="46" y="77"/>
                  </a:lnTo>
                  <a:lnTo>
                    <a:pt x="38" y="77"/>
                  </a:lnTo>
                  <a:lnTo>
                    <a:pt x="30" y="77"/>
                  </a:lnTo>
                  <a:lnTo>
                    <a:pt x="24" y="73"/>
                  </a:lnTo>
                  <a:lnTo>
                    <a:pt x="17" y="70"/>
                  </a:lnTo>
                  <a:lnTo>
                    <a:pt x="11" y="65"/>
                  </a:lnTo>
                  <a:lnTo>
                    <a:pt x="6" y="59"/>
                  </a:lnTo>
                  <a:lnTo>
                    <a:pt x="3" y="53"/>
                  </a:lnTo>
                  <a:lnTo>
                    <a:pt x="1" y="46"/>
                  </a:lnTo>
                  <a:lnTo>
                    <a:pt x="0" y="42"/>
                  </a:lnTo>
                  <a:lnTo>
                    <a:pt x="0" y="38"/>
                  </a:lnTo>
                  <a:lnTo>
                    <a:pt x="0" y="35"/>
                  </a:lnTo>
                  <a:lnTo>
                    <a:pt x="1" y="31"/>
                  </a:lnTo>
                  <a:lnTo>
                    <a:pt x="3" y="24"/>
                  </a:lnTo>
                  <a:lnTo>
                    <a:pt x="6" y="18"/>
                  </a:lnTo>
                  <a:lnTo>
                    <a:pt x="11" y="11"/>
                  </a:lnTo>
                  <a:lnTo>
                    <a:pt x="17" y="7"/>
                  </a:lnTo>
                  <a:lnTo>
                    <a:pt x="24" y="3"/>
                  </a:lnTo>
                  <a:lnTo>
                    <a:pt x="30" y="2"/>
                  </a:lnTo>
                  <a:lnTo>
                    <a:pt x="35" y="0"/>
                  </a:lnTo>
                  <a:lnTo>
                    <a:pt x="38" y="0"/>
                  </a:lnTo>
                  <a:lnTo>
                    <a:pt x="41" y="0"/>
                  </a:lnTo>
                  <a:lnTo>
                    <a:pt x="46" y="2"/>
                  </a:lnTo>
                  <a:lnTo>
                    <a:pt x="52" y="3"/>
                  </a:lnTo>
                  <a:lnTo>
                    <a:pt x="59" y="7"/>
                  </a:lnTo>
                  <a:lnTo>
                    <a:pt x="65" y="11"/>
                  </a:lnTo>
                  <a:lnTo>
                    <a:pt x="70" y="18"/>
                  </a:lnTo>
                  <a:lnTo>
                    <a:pt x="73" y="24"/>
                  </a:lnTo>
                  <a:lnTo>
                    <a:pt x="76" y="31"/>
                  </a:lnTo>
                  <a:lnTo>
                    <a:pt x="76" y="38"/>
                  </a:lnTo>
                </a:path>
              </a:pathLst>
            </a:custGeom>
            <a:noFill/>
            <a:ln w="1588">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100"/>
            </a:p>
          </p:txBody>
        </p:sp>
        <p:sp>
          <p:nvSpPr>
            <p:cNvPr id="481" name="Rectangle 109">
              <a:extLst>
                <a:ext uri="{FF2B5EF4-FFF2-40B4-BE49-F238E27FC236}">
                  <a16:creationId xmlns:a16="http://schemas.microsoft.com/office/drawing/2014/main" id="{E876038D-9DEE-4849-8410-0AFD5A323C5F}"/>
                </a:ext>
              </a:extLst>
            </p:cNvPr>
            <p:cNvSpPr>
              <a:spLocks noChangeArrowheads="1"/>
            </p:cNvSpPr>
            <p:nvPr/>
          </p:nvSpPr>
          <p:spPr bwMode="auto">
            <a:xfrm>
              <a:off x="2401164" y="1334014"/>
              <a:ext cx="1047333" cy="16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i="0" u="none" strike="noStrike" cap="none" normalizeH="0" baseline="0" dirty="0">
                  <a:ln>
                    <a:noFill/>
                  </a:ln>
                  <a:solidFill>
                    <a:srgbClr val="000000"/>
                  </a:solidFill>
                  <a:effectLst/>
                  <a:latin typeface="Arial" panose="020B0604020202020204" pitchFamily="34" charset="0"/>
                </a:rPr>
                <a:t>Shiftwork-4wks</a:t>
              </a:r>
              <a:endParaRPr kumimoji="0" lang="en-US" altLang="en-US" sz="1100" i="0" u="none" strike="noStrike" cap="none" normalizeH="0" baseline="0" dirty="0">
                <a:ln>
                  <a:noFill/>
                </a:ln>
                <a:solidFill>
                  <a:schemeClr val="tx1"/>
                </a:solidFill>
                <a:effectLst/>
                <a:latin typeface="Arial" panose="020B0604020202020204" pitchFamily="34" charset="0"/>
              </a:endParaRPr>
            </a:p>
          </p:txBody>
        </p:sp>
        <p:sp>
          <p:nvSpPr>
            <p:cNvPr id="482" name="Rectangle 110">
              <a:extLst>
                <a:ext uri="{FF2B5EF4-FFF2-40B4-BE49-F238E27FC236}">
                  <a16:creationId xmlns:a16="http://schemas.microsoft.com/office/drawing/2014/main" id="{095965C8-458A-4D90-9145-103959BCB5C8}"/>
                </a:ext>
              </a:extLst>
            </p:cNvPr>
            <p:cNvSpPr>
              <a:spLocks noChangeArrowheads="1"/>
            </p:cNvSpPr>
            <p:nvPr/>
          </p:nvSpPr>
          <p:spPr bwMode="auto">
            <a:xfrm>
              <a:off x="2286599" y="1399711"/>
              <a:ext cx="66366" cy="56713"/>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100"/>
            </a:p>
          </p:txBody>
        </p:sp>
        <p:sp>
          <p:nvSpPr>
            <p:cNvPr id="483" name="Rectangle 111">
              <a:extLst>
                <a:ext uri="{FF2B5EF4-FFF2-40B4-BE49-F238E27FC236}">
                  <a16:creationId xmlns:a16="http://schemas.microsoft.com/office/drawing/2014/main" id="{E340A653-1135-4ED0-90D5-7211A069B88E}"/>
                </a:ext>
              </a:extLst>
            </p:cNvPr>
            <p:cNvSpPr>
              <a:spLocks noChangeArrowheads="1"/>
            </p:cNvSpPr>
            <p:nvPr/>
          </p:nvSpPr>
          <p:spPr bwMode="auto">
            <a:xfrm>
              <a:off x="2286599" y="1399711"/>
              <a:ext cx="66366" cy="56713"/>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100"/>
            </a:p>
          </p:txBody>
        </p:sp>
      </p:grpSp>
      <p:grpSp>
        <p:nvGrpSpPr>
          <p:cNvPr id="484" name="Group 483">
            <a:extLst>
              <a:ext uri="{FF2B5EF4-FFF2-40B4-BE49-F238E27FC236}">
                <a16:creationId xmlns:a16="http://schemas.microsoft.com/office/drawing/2014/main" id="{CF8523F8-9091-4720-BE30-021A30B99C50}"/>
              </a:ext>
            </a:extLst>
          </p:cNvPr>
          <p:cNvGrpSpPr/>
          <p:nvPr/>
        </p:nvGrpSpPr>
        <p:grpSpPr>
          <a:xfrm>
            <a:off x="2119494" y="2798492"/>
            <a:ext cx="1480967" cy="1218822"/>
            <a:chOff x="2578448" y="3668713"/>
            <a:chExt cx="1502131" cy="1389715"/>
          </a:xfrm>
        </p:grpSpPr>
        <p:grpSp>
          <p:nvGrpSpPr>
            <p:cNvPr id="485" name="Group 484">
              <a:extLst>
                <a:ext uri="{FF2B5EF4-FFF2-40B4-BE49-F238E27FC236}">
                  <a16:creationId xmlns:a16="http://schemas.microsoft.com/office/drawing/2014/main" id="{D3C339EA-3A29-43AF-A47E-45166ED38A71}"/>
                </a:ext>
              </a:extLst>
            </p:cNvPr>
            <p:cNvGrpSpPr/>
            <p:nvPr/>
          </p:nvGrpSpPr>
          <p:grpSpPr>
            <a:xfrm>
              <a:off x="2810396" y="3668713"/>
              <a:ext cx="1270183" cy="1389715"/>
              <a:chOff x="2810403" y="3668713"/>
              <a:chExt cx="1483120" cy="1849832"/>
            </a:xfrm>
          </p:grpSpPr>
          <p:grpSp>
            <p:nvGrpSpPr>
              <p:cNvPr id="487" name="Group 486">
                <a:extLst>
                  <a:ext uri="{FF2B5EF4-FFF2-40B4-BE49-F238E27FC236}">
                    <a16:creationId xmlns:a16="http://schemas.microsoft.com/office/drawing/2014/main" id="{9475E4F3-86A4-41D2-983D-02373D59B57C}"/>
                  </a:ext>
                </a:extLst>
              </p:cNvPr>
              <p:cNvGrpSpPr/>
              <p:nvPr/>
            </p:nvGrpSpPr>
            <p:grpSpPr>
              <a:xfrm>
                <a:off x="2810403" y="3668713"/>
                <a:ext cx="95808" cy="1604248"/>
                <a:chOff x="2852738" y="3668713"/>
                <a:chExt cx="95808" cy="1604248"/>
              </a:xfrm>
            </p:grpSpPr>
            <p:sp>
              <p:nvSpPr>
                <p:cNvPr id="533" name="Rectangle 336">
                  <a:extLst>
                    <a:ext uri="{FF2B5EF4-FFF2-40B4-BE49-F238E27FC236}">
                      <a16:creationId xmlns:a16="http://schemas.microsoft.com/office/drawing/2014/main" id="{6DE0F2BA-2D37-4886-9C57-4D57C678371C}"/>
                    </a:ext>
                  </a:extLst>
                </p:cNvPr>
                <p:cNvSpPr>
                  <a:spLocks noChangeArrowheads="1"/>
                </p:cNvSpPr>
                <p:nvPr/>
              </p:nvSpPr>
              <p:spPr bwMode="auto">
                <a:xfrm>
                  <a:off x="2852738" y="5149850"/>
                  <a:ext cx="9137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i="0" u="none" strike="noStrike" cap="none" normalizeH="0" baseline="0" dirty="0">
                      <a:ln>
                        <a:noFill/>
                      </a:ln>
                      <a:solidFill>
                        <a:srgbClr val="000000"/>
                      </a:solidFill>
                      <a:effectLst/>
                      <a:latin typeface="Arial" panose="020B0604020202020204" pitchFamily="34" charset="0"/>
                    </a:rPr>
                    <a:t>-4</a:t>
                  </a:r>
                  <a:endParaRPr kumimoji="0" lang="en-US" altLang="en-US" sz="800" i="0" u="none" strike="noStrike" cap="none" normalizeH="0" baseline="0" dirty="0">
                    <a:ln>
                      <a:noFill/>
                    </a:ln>
                    <a:solidFill>
                      <a:schemeClr val="tx1"/>
                    </a:solidFill>
                    <a:effectLst/>
                    <a:latin typeface="Arial" panose="020B0604020202020204" pitchFamily="34" charset="0"/>
                  </a:endParaRPr>
                </a:p>
              </p:txBody>
            </p:sp>
            <p:sp>
              <p:nvSpPr>
                <p:cNvPr id="534" name="Rectangle 337">
                  <a:extLst>
                    <a:ext uri="{FF2B5EF4-FFF2-40B4-BE49-F238E27FC236}">
                      <a16:creationId xmlns:a16="http://schemas.microsoft.com/office/drawing/2014/main" id="{898542B4-1B77-42BF-B955-9CBC05452D99}"/>
                    </a:ext>
                  </a:extLst>
                </p:cNvPr>
                <p:cNvSpPr>
                  <a:spLocks noChangeArrowheads="1"/>
                </p:cNvSpPr>
                <p:nvPr/>
              </p:nvSpPr>
              <p:spPr bwMode="auto">
                <a:xfrm>
                  <a:off x="2852738" y="4656138"/>
                  <a:ext cx="9137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i="0" u="none" strike="noStrike" cap="none" normalizeH="0" baseline="0">
                      <a:ln>
                        <a:noFill/>
                      </a:ln>
                      <a:solidFill>
                        <a:srgbClr val="000000"/>
                      </a:solidFill>
                      <a:effectLst/>
                      <a:latin typeface="Arial" panose="020B0604020202020204" pitchFamily="34" charset="0"/>
                    </a:rPr>
                    <a:t>-2</a:t>
                  </a:r>
                  <a:endParaRPr kumimoji="0" lang="en-US" altLang="en-US" sz="800" i="0" u="none" strike="noStrike" cap="none" normalizeH="0" baseline="0">
                    <a:ln>
                      <a:noFill/>
                    </a:ln>
                    <a:solidFill>
                      <a:schemeClr val="tx1"/>
                    </a:solidFill>
                    <a:effectLst/>
                    <a:latin typeface="Arial" panose="020B0604020202020204" pitchFamily="34" charset="0"/>
                  </a:endParaRPr>
                </a:p>
              </p:txBody>
            </p:sp>
            <p:sp>
              <p:nvSpPr>
                <p:cNvPr id="535" name="Rectangle 338">
                  <a:extLst>
                    <a:ext uri="{FF2B5EF4-FFF2-40B4-BE49-F238E27FC236}">
                      <a16:creationId xmlns:a16="http://schemas.microsoft.com/office/drawing/2014/main" id="{F48C9538-0C48-43AD-8CF7-88E411856B48}"/>
                    </a:ext>
                  </a:extLst>
                </p:cNvPr>
                <p:cNvSpPr>
                  <a:spLocks noChangeArrowheads="1"/>
                </p:cNvSpPr>
                <p:nvPr/>
              </p:nvSpPr>
              <p:spPr bwMode="auto">
                <a:xfrm>
                  <a:off x="2890838" y="4162425"/>
                  <a:ext cx="577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i="0" u="none" strike="noStrike" cap="none" normalizeH="0" baseline="0">
                      <a:ln>
                        <a:noFill/>
                      </a:ln>
                      <a:solidFill>
                        <a:srgbClr val="000000"/>
                      </a:solidFill>
                      <a:effectLst/>
                      <a:latin typeface="Arial" panose="020B0604020202020204" pitchFamily="34" charset="0"/>
                    </a:rPr>
                    <a:t>0</a:t>
                  </a:r>
                  <a:endParaRPr kumimoji="0" lang="en-US" altLang="en-US" sz="800" i="0" u="none" strike="noStrike" cap="none" normalizeH="0" baseline="0">
                    <a:ln>
                      <a:noFill/>
                    </a:ln>
                    <a:solidFill>
                      <a:schemeClr val="tx1"/>
                    </a:solidFill>
                    <a:effectLst/>
                    <a:latin typeface="Arial" panose="020B0604020202020204" pitchFamily="34" charset="0"/>
                  </a:endParaRPr>
                </a:p>
              </p:txBody>
            </p:sp>
            <p:sp>
              <p:nvSpPr>
                <p:cNvPr id="536" name="Rectangle 339">
                  <a:extLst>
                    <a:ext uri="{FF2B5EF4-FFF2-40B4-BE49-F238E27FC236}">
                      <a16:creationId xmlns:a16="http://schemas.microsoft.com/office/drawing/2014/main" id="{D6E91F3C-4108-411C-92DF-BFAF27CAA1E3}"/>
                    </a:ext>
                  </a:extLst>
                </p:cNvPr>
                <p:cNvSpPr>
                  <a:spLocks noChangeArrowheads="1"/>
                </p:cNvSpPr>
                <p:nvPr/>
              </p:nvSpPr>
              <p:spPr bwMode="auto">
                <a:xfrm>
                  <a:off x="2890838" y="3668713"/>
                  <a:ext cx="577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i="0" u="none" strike="noStrike" cap="none" normalizeH="0" baseline="0">
                      <a:ln>
                        <a:noFill/>
                      </a:ln>
                      <a:solidFill>
                        <a:srgbClr val="000000"/>
                      </a:solidFill>
                      <a:effectLst/>
                      <a:latin typeface="Arial" panose="020B0604020202020204" pitchFamily="34" charset="0"/>
                    </a:rPr>
                    <a:t>2</a:t>
                  </a:r>
                  <a:endParaRPr kumimoji="0" lang="en-US" altLang="en-US" sz="800" i="0" u="none" strike="noStrike" cap="none" normalizeH="0" baseline="0">
                    <a:ln>
                      <a:noFill/>
                    </a:ln>
                    <a:solidFill>
                      <a:schemeClr val="tx1"/>
                    </a:solidFill>
                    <a:effectLst/>
                    <a:latin typeface="Arial" panose="020B0604020202020204" pitchFamily="34" charset="0"/>
                  </a:endParaRPr>
                </a:p>
              </p:txBody>
            </p:sp>
          </p:grpSp>
          <p:grpSp>
            <p:nvGrpSpPr>
              <p:cNvPr id="488" name="Group 487">
                <a:extLst>
                  <a:ext uri="{FF2B5EF4-FFF2-40B4-BE49-F238E27FC236}">
                    <a16:creationId xmlns:a16="http://schemas.microsoft.com/office/drawing/2014/main" id="{5E6FE2A1-06E8-40F0-8103-9F6019216EED}"/>
                  </a:ext>
                </a:extLst>
              </p:cNvPr>
              <p:cNvGrpSpPr/>
              <p:nvPr/>
            </p:nvGrpSpPr>
            <p:grpSpPr>
              <a:xfrm>
                <a:off x="2985562" y="3729038"/>
                <a:ext cx="1307961" cy="1789507"/>
                <a:chOff x="2985559" y="3729038"/>
                <a:chExt cx="2507468" cy="1789507"/>
              </a:xfrm>
            </p:grpSpPr>
            <p:sp>
              <p:nvSpPr>
                <p:cNvPr id="489" name="Rectangle 326">
                  <a:extLst>
                    <a:ext uri="{FF2B5EF4-FFF2-40B4-BE49-F238E27FC236}">
                      <a16:creationId xmlns:a16="http://schemas.microsoft.com/office/drawing/2014/main" id="{B2D8433A-2A20-4B9C-A87A-1AC8C5BFBF44}"/>
                    </a:ext>
                  </a:extLst>
                </p:cNvPr>
                <p:cNvSpPr>
                  <a:spLocks noChangeArrowheads="1"/>
                </p:cNvSpPr>
                <p:nvPr/>
              </p:nvSpPr>
              <p:spPr bwMode="auto">
                <a:xfrm>
                  <a:off x="3328988" y="4073525"/>
                  <a:ext cx="635000" cy="1571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0" name="Freeform 327">
                  <a:extLst>
                    <a:ext uri="{FF2B5EF4-FFF2-40B4-BE49-F238E27FC236}">
                      <a16:creationId xmlns:a16="http://schemas.microsoft.com/office/drawing/2014/main" id="{C3DCD8D3-64D6-4BFF-8F63-F61CCCA27027}"/>
                    </a:ext>
                  </a:extLst>
                </p:cNvPr>
                <p:cNvSpPr>
                  <a:spLocks/>
                </p:cNvSpPr>
                <p:nvPr/>
              </p:nvSpPr>
              <p:spPr bwMode="auto">
                <a:xfrm>
                  <a:off x="3340100" y="4084638"/>
                  <a:ext cx="611187" cy="133350"/>
                </a:xfrm>
                <a:custGeom>
                  <a:avLst/>
                  <a:gdLst>
                    <a:gd name="T0" fmla="*/ 0 w 772"/>
                    <a:gd name="T1" fmla="*/ 170 h 170"/>
                    <a:gd name="T2" fmla="*/ 0 w 772"/>
                    <a:gd name="T3" fmla="*/ 0 h 170"/>
                    <a:gd name="T4" fmla="*/ 0 w 772"/>
                    <a:gd name="T5" fmla="*/ 0 h 170"/>
                    <a:gd name="T6" fmla="*/ 772 w 772"/>
                    <a:gd name="T7" fmla="*/ 0 h 170"/>
                    <a:gd name="T8" fmla="*/ 772 w 772"/>
                    <a:gd name="T9" fmla="*/ 0 h 170"/>
                    <a:gd name="T10" fmla="*/ 772 w 772"/>
                    <a:gd name="T11" fmla="*/ 170 h 170"/>
                  </a:gdLst>
                  <a:ahLst/>
                  <a:cxnLst>
                    <a:cxn ang="0">
                      <a:pos x="T0" y="T1"/>
                    </a:cxn>
                    <a:cxn ang="0">
                      <a:pos x="T2" y="T3"/>
                    </a:cxn>
                    <a:cxn ang="0">
                      <a:pos x="T4" y="T5"/>
                    </a:cxn>
                    <a:cxn ang="0">
                      <a:pos x="T6" y="T7"/>
                    </a:cxn>
                    <a:cxn ang="0">
                      <a:pos x="T8" y="T9"/>
                    </a:cxn>
                    <a:cxn ang="0">
                      <a:pos x="T10" y="T11"/>
                    </a:cxn>
                  </a:cxnLst>
                  <a:rect l="0" t="0" r="r" b="b"/>
                  <a:pathLst>
                    <a:path w="772" h="170">
                      <a:moveTo>
                        <a:pt x="0" y="170"/>
                      </a:moveTo>
                      <a:lnTo>
                        <a:pt x="0" y="0"/>
                      </a:lnTo>
                      <a:lnTo>
                        <a:pt x="0" y="0"/>
                      </a:lnTo>
                      <a:lnTo>
                        <a:pt x="772" y="0"/>
                      </a:lnTo>
                      <a:lnTo>
                        <a:pt x="772" y="0"/>
                      </a:lnTo>
                      <a:lnTo>
                        <a:pt x="772" y="170"/>
                      </a:lnTo>
                    </a:path>
                  </a:pathLst>
                </a:custGeom>
                <a:noFill/>
                <a:ln w="22225">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1" name="Rectangle 328">
                  <a:extLst>
                    <a:ext uri="{FF2B5EF4-FFF2-40B4-BE49-F238E27FC236}">
                      <a16:creationId xmlns:a16="http://schemas.microsoft.com/office/drawing/2014/main" id="{FA7CA995-F137-49C8-AA16-71E3E9C1E49B}"/>
                    </a:ext>
                  </a:extLst>
                </p:cNvPr>
                <p:cNvSpPr>
                  <a:spLocks noChangeArrowheads="1"/>
                </p:cNvSpPr>
                <p:nvPr/>
              </p:nvSpPr>
              <p:spPr bwMode="auto">
                <a:xfrm>
                  <a:off x="4279900" y="4229100"/>
                  <a:ext cx="636587" cy="1889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2" name="Freeform 329">
                  <a:extLst>
                    <a:ext uri="{FF2B5EF4-FFF2-40B4-BE49-F238E27FC236}">
                      <a16:creationId xmlns:a16="http://schemas.microsoft.com/office/drawing/2014/main" id="{10D0CD6A-7428-4EC9-B5D5-4CCEAB373614}"/>
                    </a:ext>
                  </a:extLst>
                </p:cNvPr>
                <p:cNvSpPr>
                  <a:spLocks/>
                </p:cNvSpPr>
                <p:nvPr/>
              </p:nvSpPr>
              <p:spPr bwMode="auto">
                <a:xfrm>
                  <a:off x="4291013" y="4217988"/>
                  <a:ext cx="612775" cy="211137"/>
                </a:xfrm>
                <a:custGeom>
                  <a:avLst/>
                  <a:gdLst>
                    <a:gd name="T0" fmla="*/ 0 w 772"/>
                    <a:gd name="T1" fmla="*/ 0 h 264"/>
                    <a:gd name="T2" fmla="*/ 0 w 772"/>
                    <a:gd name="T3" fmla="*/ 264 h 264"/>
                    <a:gd name="T4" fmla="*/ 0 w 772"/>
                    <a:gd name="T5" fmla="*/ 264 h 264"/>
                    <a:gd name="T6" fmla="*/ 772 w 772"/>
                    <a:gd name="T7" fmla="*/ 264 h 264"/>
                    <a:gd name="T8" fmla="*/ 772 w 772"/>
                    <a:gd name="T9" fmla="*/ 264 h 264"/>
                    <a:gd name="T10" fmla="*/ 772 w 772"/>
                    <a:gd name="T11" fmla="*/ 0 h 264"/>
                  </a:gdLst>
                  <a:ahLst/>
                  <a:cxnLst>
                    <a:cxn ang="0">
                      <a:pos x="T0" y="T1"/>
                    </a:cxn>
                    <a:cxn ang="0">
                      <a:pos x="T2" y="T3"/>
                    </a:cxn>
                    <a:cxn ang="0">
                      <a:pos x="T4" y="T5"/>
                    </a:cxn>
                    <a:cxn ang="0">
                      <a:pos x="T6" y="T7"/>
                    </a:cxn>
                    <a:cxn ang="0">
                      <a:pos x="T8" y="T9"/>
                    </a:cxn>
                    <a:cxn ang="0">
                      <a:pos x="T10" y="T11"/>
                    </a:cxn>
                  </a:cxnLst>
                  <a:rect l="0" t="0" r="r" b="b"/>
                  <a:pathLst>
                    <a:path w="772" h="264">
                      <a:moveTo>
                        <a:pt x="0" y="0"/>
                      </a:moveTo>
                      <a:lnTo>
                        <a:pt x="0" y="264"/>
                      </a:lnTo>
                      <a:lnTo>
                        <a:pt x="0" y="264"/>
                      </a:lnTo>
                      <a:lnTo>
                        <a:pt x="772" y="264"/>
                      </a:lnTo>
                      <a:lnTo>
                        <a:pt x="772" y="264"/>
                      </a:lnTo>
                      <a:lnTo>
                        <a:pt x="772" y="0"/>
                      </a:lnTo>
                    </a:path>
                  </a:pathLst>
                </a:custGeom>
                <a:noFill/>
                <a:ln w="2222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3" name="Rectangle 330">
                  <a:extLst>
                    <a:ext uri="{FF2B5EF4-FFF2-40B4-BE49-F238E27FC236}">
                      <a16:creationId xmlns:a16="http://schemas.microsoft.com/office/drawing/2014/main" id="{854C2561-96D8-475C-879E-5FE8FFCF8A18}"/>
                    </a:ext>
                  </a:extLst>
                </p:cNvPr>
                <p:cNvSpPr>
                  <a:spLocks noChangeArrowheads="1"/>
                </p:cNvSpPr>
                <p:nvPr/>
              </p:nvSpPr>
              <p:spPr bwMode="auto">
                <a:xfrm>
                  <a:off x="3052406" y="5275263"/>
                  <a:ext cx="45525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i="0" u="none" strike="noStrike" cap="none" normalizeH="0" baseline="0" dirty="0">
                      <a:ln>
                        <a:noFill/>
                      </a:ln>
                      <a:solidFill>
                        <a:srgbClr val="000000"/>
                      </a:solidFill>
                      <a:effectLst/>
                      <a:latin typeface="Arial" panose="020B0604020202020204" pitchFamily="34" charset="0"/>
                    </a:rPr>
                    <a:t>Normal</a:t>
                  </a:r>
                  <a:endParaRPr kumimoji="0" lang="en-US" altLang="en-US" sz="1100" i="0" u="none" strike="noStrike" cap="none" normalizeH="0" baseline="0" dirty="0">
                    <a:ln>
                      <a:noFill/>
                    </a:ln>
                    <a:solidFill>
                      <a:schemeClr val="tx1"/>
                    </a:solidFill>
                    <a:effectLst/>
                    <a:latin typeface="Arial" panose="020B0604020202020204" pitchFamily="34" charset="0"/>
                  </a:endParaRPr>
                </a:p>
              </p:txBody>
            </p:sp>
            <p:sp>
              <p:nvSpPr>
                <p:cNvPr id="494" name="Rectangle 331">
                  <a:extLst>
                    <a:ext uri="{FF2B5EF4-FFF2-40B4-BE49-F238E27FC236}">
                      <a16:creationId xmlns:a16="http://schemas.microsoft.com/office/drawing/2014/main" id="{AAFE67A4-2E28-4424-9655-1B6698FDBD7B}"/>
                    </a:ext>
                  </a:extLst>
                </p:cNvPr>
                <p:cNvSpPr>
                  <a:spLocks noChangeArrowheads="1"/>
                </p:cNvSpPr>
                <p:nvPr/>
              </p:nvSpPr>
              <p:spPr bwMode="auto">
                <a:xfrm>
                  <a:off x="4194074" y="5275264"/>
                  <a:ext cx="1298953" cy="243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i="0" u="none" strike="noStrike" cap="none" normalizeH="0" baseline="0" dirty="0">
                      <a:ln>
                        <a:noFill/>
                      </a:ln>
                      <a:solidFill>
                        <a:srgbClr val="000000"/>
                      </a:solidFill>
                      <a:effectLst/>
                      <a:latin typeface="Arial" panose="020B0604020202020204" pitchFamily="34" charset="0"/>
                    </a:rPr>
                    <a:t>Shiftwork</a:t>
                  </a:r>
                  <a:endParaRPr kumimoji="0" lang="en-US" altLang="en-US" sz="1100" i="0" u="none" strike="noStrike" cap="none" normalizeH="0" baseline="0" dirty="0">
                    <a:ln>
                      <a:noFill/>
                    </a:ln>
                    <a:solidFill>
                      <a:schemeClr val="tx1"/>
                    </a:solidFill>
                    <a:effectLst/>
                    <a:latin typeface="Arial" panose="020B0604020202020204" pitchFamily="34" charset="0"/>
                  </a:endParaRPr>
                </a:p>
              </p:txBody>
            </p:sp>
            <p:sp>
              <p:nvSpPr>
                <p:cNvPr id="495" name="Line 332">
                  <a:extLst>
                    <a:ext uri="{FF2B5EF4-FFF2-40B4-BE49-F238E27FC236}">
                      <a16:creationId xmlns:a16="http://schemas.microsoft.com/office/drawing/2014/main" id="{4E4E8CA0-1C14-4978-A052-07DE1FAFF0C1}"/>
                    </a:ext>
                  </a:extLst>
                </p:cNvPr>
                <p:cNvSpPr>
                  <a:spLocks noChangeShapeType="1"/>
                </p:cNvSpPr>
                <p:nvPr/>
              </p:nvSpPr>
              <p:spPr bwMode="auto">
                <a:xfrm>
                  <a:off x="3003550" y="5216525"/>
                  <a:ext cx="2236787" cy="0"/>
                </a:xfrm>
                <a:prstGeom prst="line">
                  <a:avLst/>
                </a:prstGeom>
                <a:noFill/>
                <a:ln w="1428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6" name="Line 333">
                  <a:extLst>
                    <a:ext uri="{FF2B5EF4-FFF2-40B4-BE49-F238E27FC236}">
                      <a16:creationId xmlns:a16="http://schemas.microsoft.com/office/drawing/2014/main" id="{75628680-B54C-4C36-A31D-14E850505676}"/>
                    </a:ext>
                  </a:extLst>
                </p:cNvPr>
                <p:cNvSpPr>
                  <a:spLocks noChangeShapeType="1"/>
                </p:cNvSpPr>
                <p:nvPr/>
              </p:nvSpPr>
              <p:spPr bwMode="auto">
                <a:xfrm flipV="1">
                  <a:off x="3646488" y="5216525"/>
                  <a:ext cx="0" cy="42862"/>
                </a:xfrm>
                <a:prstGeom prst="line">
                  <a:avLst/>
                </a:prstGeom>
                <a:noFill/>
                <a:ln w="1428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7" name="Line 334">
                  <a:extLst>
                    <a:ext uri="{FF2B5EF4-FFF2-40B4-BE49-F238E27FC236}">
                      <a16:creationId xmlns:a16="http://schemas.microsoft.com/office/drawing/2014/main" id="{BC80AEDF-363A-403F-AC85-AD21A7771FB8}"/>
                    </a:ext>
                  </a:extLst>
                </p:cNvPr>
                <p:cNvSpPr>
                  <a:spLocks noChangeShapeType="1"/>
                </p:cNvSpPr>
                <p:nvPr/>
              </p:nvSpPr>
              <p:spPr bwMode="auto">
                <a:xfrm flipV="1">
                  <a:off x="4597400" y="5216525"/>
                  <a:ext cx="0" cy="42862"/>
                </a:xfrm>
                <a:prstGeom prst="line">
                  <a:avLst/>
                </a:prstGeom>
                <a:noFill/>
                <a:ln w="1428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8" name="Line 335">
                  <a:extLst>
                    <a:ext uri="{FF2B5EF4-FFF2-40B4-BE49-F238E27FC236}">
                      <a16:creationId xmlns:a16="http://schemas.microsoft.com/office/drawing/2014/main" id="{57E2772D-0753-41CA-8696-70B1C2018520}"/>
                    </a:ext>
                  </a:extLst>
                </p:cNvPr>
                <p:cNvSpPr>
                  <a:spLocks noChangeShapeType="1"/>
                </p:cNvSpPr>
                <p:nvPr/>
              </p:nvSpPr>
              <p:spPr bwMode="auto">
                <a:xfrm>
                  <a:off x="3011488" y="4229100"/>
                  <a:ext cx="2222500" cy="0"/>
                </a:xfrm>
                <a:prstGeom prst="line">
                  <a:avLst/>
                </a:prstGeom>
                <a:noFill/>
                <a:ln w="1428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499" name="Group 498">
                  <a:extLst>
                    <a:ext uri="{FF2B5EF4-FFF2-40B4-BE49-F238E27FC236}">
                      <a16:creationId xmlns:a16="http://schemas.microsoft.com/office/drawing/2014/main" id="{7373C1B2-AD10-4718-A49E-88C4A08063DD}"/>
                    </a:ext>
                  </a:extLst>
                </p:cNvPr>
                <p:cNvGrpSpPr/>
                <p:nvPr/>
              </p:nvGrpSpPr>
              <p:grpSpPr>
                <a:xfrm>
                  <a:off x="2985559" y="3729038"/>
                  <a:ext cx="42863" cy="1495425"/>
                  <a:chOff x="2968625" y="3729038"/>
                  <a:chExt cx="42863" cy="1495425"/>
                </a:xfrm>
              </p:grpSpPr>
              <p:sp>
                <p:nvSpPr>
                  <p:cNvPr id="528" name="Line 340">
                    <a:extLst>
                      <a:ext uri="{FF2B5EF4-FFF2-40B4-BE49-F238E27FC236}">
                        <a16:creationId xmlns:a16="http://schemas.microsoft.com/office/drawing/2014/main" id="{87D6575C-0E79-4E39-8AE3-BAA5AE8351DC}"/>
                      </a:ext>
                    </a:extLst>
                  </p:cNvPr>
                  <p:cNvSpPr>
                    <a:spLocks noChangeShapeType="1"/>
                  </p:cNvSpPr>
                  <p:nvPr/>
                </p:nvSpPr>
                <p:spPr bwMode="auto">
                  <a:xfrm flipV="1">
                    <a:off x="3011488" y="3729038"/>
                    <a:ext cx="0" cy="1495425"/>
                  </a:xfrm>
                  <a:prstGeom prst="line">
                    <a:avLst/>
                  </a:prstGeom>
                  <a:noFill/>
                  <a:ln w="1428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9" name="Line 341">
                    <a:extLst>
                      <a:ext uri="{FF2B5EF4-FFF2-40B4-BE49-F238E27FC236}">
                        <a16:creationId xmlns:a16="http://schemas.microsoft.com/office/drawing/2014/main" id="{F67C7452-5241-41A6-9FE4-56CDD7853BBA}"/>
                      </a:ext>
                    </a:extLst>
                  </p:cNvPr>
                  <p:cNvSpPr>
                    <a:spLocks noChangeShapeType="1"/>
                  </p:cNvSpPr>
                  <p:nvPr/>
                </p:nvSpPr>
                <p:spPr bwMode="auto">
                  <a:xfrm flipH="1">
                    <a:off x="2968625" y="5216525"/>
                    <a:ext cx="42862" cy="0"/>
                  </a:xfrm>
                  <a:prstGeom prst="line">
                    <a:avLst/>
                  </a:prstGeom>
                  <a:noFill/>
                  <a:ln w="1428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0" name="Line 342">
                    <a:extLst>
                      <a:ext uri="{FF2B5EF4-FFF2-40B4-BE49-F238E27FC236}">
                        <a16:creationId xmlns:a16="http://schemas.microsoft.com/office/drawing/2014/main" id="{1C2637E5-AF34-4587-8EA2-0BFF63B800C4}"/>
                      </a:ext>
                    </a:extLst>
                  </p:cNvPr>
                  <p:cNvSpPr>
                    <a:spLocks noChangeShapeType="1"/>
                  </p:cNvSpPr>
                  <p:nvPr/>
                </p:nvSpPr>
                <p:spPr bwMode="auto">
                  <a:xfrm flipH="1">
                    <a:off x="2968625" y="4722813"/>
                    <a:ext cx="42862" cy="0"/>
                  </a:xfrm>
                  <a:prstGeom prst="line">
                    <a:avLst/>
                  </a:prstGeom>
                  <a:noFill/>
                  <a:ln w="1428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1" name="Line 343">
                    <a:extLst>
                      <a:ext uri="{FF2B5EF4-FFF2-40B4-BE49-F238E27FC236}">
                        <a16:creationId xmlns:a16="http://schemas.microsoft.com/office/drawing/2014/main" id="{652A46F3-129B-4F81-AB93-3934CD4D576A}"/>
                      </a:ext>
                    </a:extLst>
                  </p:cNvPr>
                  <p:cNvSpPr>
                    <a:spLocks noChangeShapeType="1"/>
                  </p:cNvSpPr>
                  <p:nvPr/>
                </p:nvSpPr>
                <p:spPr bwMode="auto">
                  <a:xfrm flipH="1">
                    <a:off x="2968625" y="4229100"/>
                    <a:ext cx="42862" cy="0"/>
                  </a:xfrm>
                  <a:prstGeom prst="line">
                    <a:avLst/>
                  </a:prstGeom>
                  <a:noFill/>
                  <a:ln w="1428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2" name="Line 344">
                    <a:extLst>
                      <a:ext uri="{FF2B5EF4-FFF2-40B4-BE49-F238E27FC236}">
                        <a16:creationId xmlns:a16="http://schemas.microsoft.com/office/drawing/2014/main" id="{9B19D377-DAA0-401C-92AD-1BF1738C08D4}"/>
                      </a:ext>
                    </a:extLst>
                  </p:cNvPr>
                  <p:cNvSpPr>
                    <a:spLocks noChangeShapeType="1"/>
                  </p:cNvSpPr>
                  <p:nvPr/>
                </p:nvSpPr>
                <p:spPr bwMode="auto">
                  <a:xfrm flipH="1">
                    <a:off x="2968625" y="3735388"/>
                    <a:ext cx="42862" cy="0"/>
                  </a:xfrm>
                  <a:prstGeom prst="line">
                    <a:avLst/>
                  </a:prstGeom>
                  <a:noFill/>
                  <a:ln w="1428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500" name="Line 345">
                  <a:extLst>
                    <a:ext uri="{FF2B5EF4-FFF2-40B4-BE49-F238E27FC236}">
                      <a16:creationId xmlns:a16="http://schemas.microsoft.com/office/drawing/2014/main" id="{C60FB153-DE15-43D8-92C3-9B3AEED5B101}"/>
                    </a:ext>
                  </a:extLst>
                </p:cNvPr>
                <p:cNvSpPr>
                  <a:spLocks noChangeShapeType="1"/>
                </p:cNvSpPr>
                <p:nvPr/>
              </p:nvSpPr>
              <p:spPr bwMode="auto">
                <a:xfrm>
                  <a:off x="3646488" y="3917950"/>
                  <a:ext cx="0" cy="155575"/>
                </a:xfrm>
                <a:prstGeom prst="line">
                  <a:avLst/>
                </a:prstGeom>
                <a:noFill/>
                <a:ln w="14288">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1" name="Line 346">
                  <a:extLst>
                    <a:ext uri="{FF2B5EF4-FFF2-40B4-BE49-F238E27FC236}">
                      <a16:creationId xmlns:a16="http://schemas.microsoft.com/office/drawing/2014/main" id="{239E9FA3-E87D-4862-86A6-0574C7B3B477}"/>
                    </a:ext>
                  </a:extLst>
                </p:cNvPr>
                <p:cNvSpPr>
                  <a:spLocks noChangeShapeType="1"/>
                </p:cNvSpPr>
                <p:nvPr/>
              </p:nvSpPr>
              <p:spPr bwMode="auto">
                <a:xfrm>
                  <a:off x="3487738" y="3917950"/>
                  <a:ext cx="315912" cy="0"/>
                </a:xfrm>
                <a:prstGeom prst="line">
                  <a:avLst/>
                </a:prstGeom>
                <a:noFill/>
                <a:ln w="14288">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2" name="Line 347">
                  <a:extLst>
                    <a:ext uri="{FF2B5EF4-FFF2-40B4-BE49-F238E27FC236}">
                      <a16:creationId xmlns:a16="http://schemas.microsoft.com/office/drawing/2014/main" id="{53C0395F-87D3-4E98-A36E-2F8151A6BDBE}"/>
                    </a:ext>
                  </a:extLst>
                </p:cNvPr>
                <p:cNvSpPr>
                  <a:spLocks noChangeShapeType="1"/>
                </p:cNvSpPr>
                <p:nvPr/>
              </p:nvSpPr>
              <p:spPr bwMode="auto">
                <a:xfrm>
                  <a:off x="3646488" y="4073525"/>
                  <a:ext cx="0" cy="155575"/>
                </a:xfrm>
                <a:prstGeom prst="line">
                  <a:avLst/>
                </a:prstGeom>
                <a:noFill/>
                <a:ln w="14288">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3" name="Line 348">
                  <a:extLst>
                    <a:ext uri="{FF2B5EF4-FFF2-40B4-BE49-F238E27FC236}">
                      <a16:creationId xmlns:a16="http://schemas.microsoft.com/office/drawing/2014/main" id="{83321ABC-53D0-4A61-B131-7249C3C6ED91}"/>
                    </a:ext>
                  </a:extLst>
                </p:cNvPr>
                <p:cNvSpPr>
                  <a:spLocks noChangeShapeType="1"/>
                </p:cNvSpPr>
                <p:nvPr/>
              </p:nvSpPr>
              <p:spPr bwMode="auto">
                <a:xfrm>
                  <a:off x="3487738" y="4229100"/>
                  <a:ext cx="315912" cy="0"/>
                </a:xfrm>
                <a:prstGeom prst="line">
                  <a:avLst/>
                </a:prstGeom>
                <a:noFill/>
                <a:ln w="14288">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4" name="Freeform 349">
                  <a:extLst>
                    <a:ext uri="{FF2B5EF4-FFF2-40B4-BE49-F238E27FC236}">
                      <a16:creationId xmlns:a16="http://schemas.microsoft.com/office/drawing/2014/main" id="{1A8E9937-C18D-4085-AF55-AD29F4378C28}"/>
                    </a:ext>
                  </a:extLst>
                </p:cNvPr>
                <p:cNvSpPr>
                  <a:spLocks/>
                </p:cNvSpPr>
                <p:nvPr/>
              </p:nvSpPr>
              <p:spPr bwMode="auto">
                <a:xfrm>
                  <a:off x="3616325" y="3733800"/>
                  <a:ext cx="58737" cy="58737"/>
                </a:xfrm>
                <a:custGeom>
                  <a:avLst/>
                  <a:gdLst>
                    <a:gd name="T0" fmla="*/ 74 w 74"/>
                    <a:gd name="T1" fmla="*/ 37 h 74"/>
                    <a:gd name="T2" fmla="*/ 74 w 74"/>
                    <a:gd name="T3" fmla="*/ 45 h 74"/>
                    <a:gd name="T4" fmla="*/ 71 w 74"/>
                    <a:gd name="T5" fmla="*/ 51 h 74"/>
                    <a:gd name="T6" fmla="*/ 68 w 74"/>
                    <a:gd name="T7" fmla="*/ 57 h 74"/>
                    <a:gd name="T8" fmla="*/ 64 w 74"/>
                    <a:gd name="T9" fmla="*/ 63 h 74"/>
                    <a:gd name="T10" fmla="*/ 57 w 74"/>
                    <a:gd name="T11" fmla="*/ 68 h 74"/>
                    <a:gd name="T12" fmla="*/ 51 w 74"/>
                    <a:gd name="T13" fmla="*/ 71 h 74"/>
                    <a:gd name="T14" fmla="*/ 45 w 74"/>
                    <a:gd name="T15" fmla="*/ 74 h 74"/>
                    <a:gd name="T16" fmla="*/ 37 w 74"/>
                    <a:gd name="T17" fmla="*/ 74 h 74"/>
                    <a:gd name="T18" fmla="*/ 29 w 74"/>
                    <a:gd name="T19" fmla="*/ 74 h 74"/>
                    <a:gd name="T20" fmla="*/ 23 w 74"/>
                    <a:gd name="T21" fmla="*/ 71 h 74"/>
                    <a:gd name="T22" fmla="*/ 17 w 74"/>
                    <a:gd name="T23" fmla="*/ 68 h 74"/>
                    <a:gd name="T24" fmla="*/ 11 w 74"/>
                    <a:gd name="T25" fmla="*/ 63 h 74"/>
                    <a:gd name="T26" fmla="*/ 6 w 74"/>
                    <a:gd name="T27" fmla="*/ 57 h 74"/>
                    <a:gd name="T28" fmla="*/ 3 w 74"/>
                    <a:gd name="T29" fmla="*/ 51 h 74"/>
                    <a:gd name="T30" fmla="*/ 1 w 74"/>
                    <a:gd name="T31" fmla="*/ 45 h 74"/>
                    <a:gd name="T32" fmla="*/ 0 w 74"/>
                    <a:gd name="T33" fmla="*/ 40 h 74"/>
                    <a:gd name="T34" fmla="*/ 0 w 74"/>
                    <a:gd name="T35" fmla="*/ 37 h 74"/>
                    <a:gd name="T36" fmla="*/ 0 w 74"/>
                    <a:gd name="T37" fmla="*/ 34 h 74"/>
                    <a:gd name="T38" fmla="*/ 1 w 74"/>
                    <a:gd name="T39" fmla="*/ 29 h 74"/>
                    <a:gd name="T40" fmla="*/ 3 w 74"/>
                    <a:gd name="T41" fmla="*/ 23 h 74"/>
                    <a:gd name="T42" fmla="*/ 6 w 74"/>
                    <a:gd name="T43" fmla="*/ 17 h 74"/>
                    <a:gd name="T44" fmla="*/ 11 w 74"/>
                    <a:gd name="T45" fmla="*/ 10 h 74"/>
                    <a:gd name="T46" fmla="*/ 17 w 74"/>
                    <a:gd name="T47" fmla="*/ 6 h 74"/>
                    <a:gd name="T48" fmla="*/ 23 w 74"/>
                    <a:gd name="T49" fmla="*/ 3 h 74"/>
                    <a:gd name="T50" fmla="*/ 29 w 74"/>
                    <a:gd name="T51" fmla="*/ 1 h 74"/>
                    <a:gd name="T52" fmla="*/ 34 w 74"/>
                    <a:gd name="T53" fmla="*/ 0 h 74"/>
                    <a:gd name="T54" fmla="*/ 37 w 74"/>
                    <a:gd name="T55" fmla="*/ 0 h 74"/>
                    <a:gd name="T56" fmla="*/ 40 w 74"/>
                    <a:gd name="T57" fmla="*/ 0 h 74"/>
                    <a:gd name="T58" fmla="*/ 45 w 74"/>
                    <a:gd name="T59" fmla="*/ 1 h 74"/>
                    <a:gd name="T60" fmla="*/ 51 w 74"/>
                    <a:gd name="T61" fmla="*/ 3 h 74"/>
                    <a:gd name="T62" fmla="*/ 57 w 74"/>
                    <a:gd name="T63" fmla="*/ 6 h 74"/>
                    <a:gd name="T64" fmla="*/ 64 w 74"/>
                    <a:gd name="T65" fmla="*/ 10 h 74"/>
                    <a:gd name="T66" fmla="*/ 68 w 74"/>
                    <a:gd name="T67" fmla="*/ 17 h 74"/>
                    <a:gd name="T68" fmla="*/ 71 w 74"/>
                    <a:gd name="T69" fmla="*/ 23 h 74"/>
                    <a:gd name="T70" fmla="*/ 74 w 74"/>
                    <a:gd name="T71" fmla="*/ 29 h 74"/>
                    <a:gd name="T72" fmla="*/ 74 w 74"/>
                    <a:gd name="T73" fmla="*/ 37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4" h="74">
                      <a:moveTo>
                        <a:pt x="74" y="37"/>
                      </a:moveTo>
                      <a:lnTo>
                        <a:pt x="74" y="45"/>
                      </a:lnTo>
                      <a:lnTo>
                        <a:pt x="71" y="51"/>
                      </a:lnTo>
                      <a:lnTo>
                        <a:pt x="68" y="57"/>
                      </a:lnTo>
                      <a:lnTo>
                        <a:pt x="64" y="63"/>
                      </a:lnTo>
                      <a:lnTo>
                        <a:pt x="57" y="68"/>
                      </a:lnTo>
                      <a:lnTo>
                        <a:pt x="51" y="71"/>
                      </a:lnTo>
                      <a:lnTo>
                        <a:pt x="45" y="74"/>
                      </a:lnTo>
                      <a:lnTo>
                        <a:pt x="37" y="74"/>
                      </a:lnTo>
                      <a:lnTo>
                        <a:pt x="29" y="74"/>
                      </a:lnTo>
                      <a:lnTo>
                        <a:pt x="23" y="71"/>
                      </a:lnTo>
                      <a:lnTo>
                        <a:pt x="17" y="68"/>
                      </a:lnTo>
                      <a:lnTo>
                        <a:pt x="11" y="63"/>
                      </a:lnTo>
                      <a:lnTo>
                        <a:pt x="6" y="57"/>
                      </a:lnTo>
                      <a:lnTo>
                        <a:pt x="3" y="51"/>
                      </a:lnTo>
                      <a:lnTo>
                        <a:pt x="1" y="45"/>
                      </a:lnTo>
                      <a:lnTo>
                        <a:pt x="0" y="40"/>
                      </a:lnTo>
                      <a:lnTo>
                        <a:pt x="0" y="37"/>
                      </a:lnTo>
                      <a:lnTo>
                        <a:pt x="0" y="34"/>
                      </a:lnTo>
                      <a:lnTo>
                        <a:pt x="1" y="29"/>
                      </a:lnTo>
                      <a:lnTo>
                        <a:pt x="3" y="23"/>
                      </a:lnTo>
                      <a:lnTo>
                        <a:pt x="6" y="17"/>
                      </a:lnTo>
                      <a:lnTo>
                        <a:pt x="11" y="10"/>
                      </a:lnTo>
                      <a:lnTo>
                        <a:pt x="17" y="6"/>
                      </a:lnTo>
                      <a:lnTo>
                        <a:pt x="23" y="3"/>
                      </a:lnTo>
                      <a:lnTo>
                        <a:pt x="29" y="1"/>
                      </a:lnTo>
                      <a:lnTo>
                        <a:pt x="34" y="0"/>
                      </a:lnTo>
                      <a:lnTo>
                        <a:pt x="37" y="0"/>
                      </a:lnTo>
                      <a:lnTo>
                        <a:pt x="40" y="0"/>
                      </a:lnTo>
                      <a:lnTo>
                        <a:pt x="45" y="1"/>
                      </a:lnTo>
                      <a:lnTo>
                        <a:pt x="51" y="3"/>
                      </a:lnTo>
                      <a:lnTo>
                        <a:pt x="57" y="6"/>
                      </a:lnTo>
                      <a:lnTo>
                        <a:pt x="64" y="10"/>
                      </a:lnTo>
                      <a:lnTo>
                        <a:pt x="68" y="17"/>
                      </a:lnTo>
                      <a:lnTo>
                        <a:pt x="71" y="23"/>
                      </a:lnTo>
                      <a:lnTo>
                        <a:pt x="74" y="29"/>
                      </a:lnTo>
                      <a:lnTo>
                        <a:pt x="74" y="37"/>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5" name="Freeform 350">
                  <a:extLst>
                    <a:ext uri="{FF2B5EF4-FFF2-40B4-BE49-F238E27FC236}">
                      <a16:creationId xmlns:a16="http://schemas.microsoft.com/office/drawing/2014/main" id="{96009356-F5F8-41BD-BFEC-1EB496810E3E}"/>
                    </a:ext>
                  </a:extLst>
                </p:cNvPr>
                <p:cNvSpPr>
                  <a:spLocks/>
                </p:cNvSpPr>
                <p:nvPr/>
              </p:nvSpPr>
              <p:spPr bwMode="auto">
                <a:xfrm>
                  <a:off x="3616325" y="3733800"/>
                  <a:ext cx="58737" cy="58737"/>
                </a:xfrm>
                <a:custGeom>
                  <a:avLst/>
                  <a:gdLst>
                    <a:gd name="T0" fmla="*/ 74 w 74"/>
                    <a:gd name="T1" fmla="*/ 37 h 74"/>
                    <a:gd name="T2" fmla="*/ 74 w 74"/>
                    <a:gd name="T3" fmla="*/ 45 h 74"/>
                    <a:gd name="T4" fmla="*/ 71 w 74"/>
                    <a:gd name="T5" fmla="*/ 51 h 74"/>
                    <a:gd name="T6" fmla="*/ 68 w 74"/>
                    <a:gd name="T7" fmla="*/ 57 h 74"/>
                    <a:gd name="T8" fmla="*/ 64 w 74"/>
                    <a:gd name="T9" fmla="*/ 63 h 74"/>
                    <a:gd name="T10" fmla="*/ 57 w 74"/>
                    <a:gd name="T11" fmla="*/ 68 h 74"/>
                    <a:gd name="T12" fmla="*/ 51 w 74"/>
                    <a:gd name="T13" fmla="*/ 71 h 74"/>
                    <a:gd name="T14" fmla="*/ 45 w 74"/>
                    <a:gd name="T15" fmla="*/ 74 h 74"/>
                    <a:gd name="T16" fmla="*/ 37 w 74"/>
                    <a:gd name="T17" fmla="*/ 74 h 74"/>
                    <a:gd name="T18" fmla="*/ 29 w 74"/>
                    <a:gd name="T19" fmla="*/ 74 h 74"/>
                    <a:gd name="T20" fmla="*/ 23 w 74"/>
                    <a:gd name="T21" fmla="*/ 71 h 74"/>
                    <a:gd name="T22" fmla="*/ 17 w 74"/>
                    <a:gd name="T23" fmla="*/ 68 h 74"/>
                    <a:gd name="T24" fmla="*/ 11 w 74"/>
                    <a:gd name="T25" fmla="*/ 63 h 74"/>
                    <a:gd name="T26" fmla="*/ 6 w 74"/>
                    <a:gd name="T27" fmla="*/ 57 h 74"/>
                    <a:gd name="T28" fmla="*/ 3 w 74"/>
                    <a:gd name="T29" fmla="*/ 51 h 74"/>
                    <a:gd name="T30" fmla="*/ 1 w 74"/>
                    <a:gd name="T31" fmla="*/ 45 h 74"/>
                    <a:gd name="T32" fmla="*/ 0 w 74"/>
                    <a:gd name="T33" fmla="*/ 40 h 74"/>
                    <a:gd name="T34" fmla="*/ 0 w 74"/>
                    <a:gd name="T35" fmla="*/ 37 h 74"/>
                    <a:gd name="T36" fmla="*/ 0 w 74"/>
                    <a:gd name="T37" fmla="*/ 34 h 74"/>
                    <a:gd name="T38" fmla="*/ 1 w 74"/>
                    <a:gd name="T39" fmla="*/ 29 h 74"/>
                    <a:gd name="T40" fmla="*/ 3 w 74"/>
                    <a:gd name="T41" fmla="*/ 23 h 74"/>
                    <a:gd name="T42" fmla="*/ 6 w 74"/>
                    <a:gd name="T43" fmla="*/ 17 h 74"/>
                    <a:gd name="T44" fmla="*/ 11 w 74"/>
                    <a:gd name="T45" fmla="*/ 10 h 74"/>
                    <a:gd name="T46" fmla="*/ 17 w 74"/>
                    <a:gd name="T47" fmla="*/ 6 h 74"/>
                    <a:gd name="T48" fmla="*/ 23 w 74"/>
                    <a:gd name="T49" fmla="*/ 3 h 74"/>
                    <a:gd name="T50" fmla="*/ 29 w 74"/>
                    <a:gd name="T51" fmla="*/ 1 h 74"/>
                    <a:gd name="T52" fmla="*/ 34 w 74"/>
                    <a:gd name="T53" fmla="*/ 0 h 74"/>
                    <a:gd name="T54" fmla="*/ 37 w 74"/>
                    <a:gd name="T55" fmla="*/ 0 h 74"/>
                    <a:gd name="T56" fmla="*/ 40 w 74"/>
                    <a:gd name="T57" fmla="*/ 0 h 74"/>
                    <a:gd name="T58" fmla="*/ 45 w 74"/>
                    <a:gd name="T59" fmla="*/ 1 h 74"/>
                    <a:gd name="T60" fmla="*/ 51 w 74"/>
                    <a:gd name="T61" fmla="*/ 3 h 74"/>
                    <a:gd name="T62" fmla="*/ 57 w 74"/>
                    <a:gd name="T63" fmla="*/ 6 h 74"/>
                    <a:gd name="T64" fmla="*/ 64 w 74"/>
                    <a:gd name="T65" fmla="*/ 10 h 74"/>
                    <a:gd name="T66" fmla="*/ 68 w 74"/>
                    <a:gd name="T67" fmla="*/ 17 h 74"/>
                    <a:gd name="T68" fmla="*/ 71 w 74"/>
                    <a:gd name="T69" fmla="*/ 23 h 74"/>
                    <a:gd name="T70" fmla="*/ 74 w 74"/>
                    <a:gd name="T71" fmla="*/ 29 h 74"/>
                    <a:gd name="T72" fmla="*/ 74 w 74"/>
                    <a:gd name="T73" fmla="*/ 37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4" h="74">
                      <a:moveTo>
                        <a:pt x="74" y="37"/>
                      </a:moveTo>
                      <a:lnTo>
                        <a:pt x="74" y="45"/>
                      </a:lnTo>
                      <a:lnTo>
                        <a:pt x="71" y="51"/>
                      </a:lnTo>
                      <a:lnTo>
                        <a:pt x="68" y="57"/>
                      </a:lnTo>
                      <a:lnTo>
                        <a:pt x="64" y="63"/>
                      </a:lnTo>
                      <a:lnTo>
                        <a:pt x="57" y="68"/>
                      </a:lnTo>
                      <a:lnTo>
                        <a:pt x="51" y="71"/>
                      </a:lnTo>
                      <a:lnTo>
                        <a:pt x="45" y="74"/>
                      </a:lnTo>
                      <a:lnTo>
                        <a:pt x="37" y="74"/>
                      </a:lnTo>
                      <a:lnTo>
                        <a:pt x="29" y="74"/>
                      </a:lnTo>
                      <a:lnTo>
                        <a:pt x="23" y="71"/>
                      </a:lnTo>
                      <a:lnTo>
                        <a:pt x="17" y="68"/>
                      </a:lnTo>
                      <a:lnTo>
                        <a:pt x="11" y="63"/>
                      </a:lnTo>
                      <a:lnTo>
                        <a:pt x="6" y="57"/>
                      </a:lnTo>
                      <a:lnTo>
                        <a:pt x="3" y="51"/>
                      </a:lnTo>
                      <a:lnTo>
                        <a:pt x="1" y="45"/>
                      </a:lnTo>
                      <a:lnTo>
                        <a:pt x="0" y="40"/>
                      </a:lnTo>
                      <a:lnTo>
                        <a:pt x="0" y="37"/>
                      </a:lnTo>
                      <a:lnTo>
                        <a:pt x="0" y="34"/>
                      </a:lnTo>
                      <a:lnTo>
                        <a:pt x="1" y="29"/>
                      </a:lnTo>
                      <a:lnTo>
                        <a:pt x="3" y="23"/>
                      </a:lnTo>
                      <a:lnTo>
                        <a:pt x="6" y="17"/>
                      </a:lnTo>
                      <a:lnTo>
                        <a:pt x="11" y="10"/>
                      </a:lnTo>
                      <a:lnTo>
                        <a:pt x="17" y="6"/>
                      </a:lnTo>
                      <a:lnTo>
                        <a:pt x="23" y="3"/>
                      </a:lnTo>
                      <a:lnTo>
                        <a:pt x="29" y="1"/>
                      </a:lnTo>
                      <a:lnTo>
                        <a:pt x="34" y="0"/>
                      </a:lnTo>
                      <a:lnTo>
                        <a:pt x="37" y="0"/>
                      </a:lnTo>
                      <a:lnTo>
                        <a:pt x="40" y="0"/>
                      </a:lnTo>
                      <a:lnTo>
                        <a:pt x="45" y="1"/>
                      </a:lnTo>
                      <a:lnTo>
                        <a:pt x="51" y="3"/>
                      </a:lnTo>
                      <a:lnTo>
                        <a:pt x="57" y="6"/>
                      </a:lnTo>
                      <a:lnTo>
                        <a:pt x="64" y="10"/>
                      </a:lnTo>
                      <a:lnTo>
                        <a:pt x="68" y="17"/>
                      </a:lnTo>
                      <a:lnTo>
                        <a:pt x="71" y="23"/>
                      </a:lnTo>
                      <a:lnTo>
                        <a:pt x="74" y="29"/>
                      </a:lnTo>
                      <a:lnTo>
                        <a:pt x="74" y="37"/>
                      </a:lnTo>
                    </a:path>
                  </a:pathLst>
                </a:custGeom>
                <a:noFill/>
                <a:ln w="1588">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6" name="Freeform 351">
                  <a:extLst>
                    <a:ext uri="{FF2B5EF4-FFF2-40B4-BE49-F238E27FC236}">
                      <a16:creationId xmlns:a16="http://schemas.microsoft.com/office/drawing/2014/main" id="{5878CDEA-D0A4-49BC-B62B-5F362759464A}"/>
                    </a:ext>
                  </a:extLst>
                </p:cNvPr>
                <p:cNvSpPr>
                  <a:spLocks/>
                </p:cNvSpPr>
                <p:nvPr/>
              </p:nvSpPr>
              <p:spPr bwMode="auto">
                <a:xfrm>
                  <a:off x="3660775" y="4178300"/>
                  <a:ext cx="58737" cy="58737"/>
                </a:xfrm>
                <a:custGeom>
                  <a:avLst/>
                  <a:gdLst>
                    <a:gd name="T0" fmla="*/ 74 w 74"/>
                    <a:gd name="T1" fmla="*/ 38 h 75"/>
                    <a:gd name="T2" fmla="*/ 74 w 74"/>
                    <a:gd name="T3" fmla="*/ 46 h 75"/>
                    <a:gd name="T4" fmla="*/ 71 w 74"/>
                    <a:gd name="T5" fmla="*/ 52 h 75"/>
                    <a:gd name="T6" fmla="*/ 68 w 74"/>
                    <a:gd name="T7" fmla="*/ 58 h 75"/>
                    <a:gd name="T8" fmla="*/ 64 w 74"/>
                    <a:gd name="T9" fmla="*/ 64 h 75"/>
                    <a:gd name="T10" fmla="*/ 57 w 74"/>
                    <a:gd name="T11" fmla="*/ 69 h 75"/>
                    <a:gd name="T12" fmla="*/ 51 w 74"/>
                    <a:gd name="T13" fmla="*/ 72 h 75"/>
                    <a:gd name="T14" fmla="*/ 45 w 74"/>
                    <a:gd name="T15" fmla="*/ 75 h 75"/>
                    <a:gd name="T16" fmla="*/ 37 w 74"/>
                    <a:gd name="T17" fmla="*/ 75 h 75"/>
                    <a:gd name="T18" fmla="*/ 29 w 74"/>
                    <a:gd name="T19" fmla="*/ 75 h 75"/>
                    <a:gd name="T20" fmla="*/ 23 w 74"/>
                    <a:gd name="T21" fmla="*/ 72 h 75"/>
                    <a:gd name="T22" fmla="*/ 17 w 74"/>
                    <a:gd name="T23" fmla="*/ 69 h 75"/>
                    <a:gd name="T24" fmla="*/ 11 w 74"/>
                    <a:gd name="T25" fmla="*/ 64 h 75"/>
                    <a:gd name="T26" fmla="*/ 6 w 74"/>
                    <a:gd name="T27" fmla="*/ 58 h 75"/>
                    <a:gd name="T28" fmla="*/ 3 w 74"/>
                    <a:gd name="T29" fmla="*/ 52 h 75"/>
                    <a:gd name="T30" fmla="*/ 1 w 74"/>
                    <a:gd name="T31" fmla="*/ 46 h 75"/>
                    <a:gd name="T32" fmla="*/ 0 w 74"/>
                    <a:gd name="T33" fmla="*/ 41 h 75"/>
                    <a:gd name="T34" fmla="*/ 0 w 74"/>
                    <a:gd name="T35" fmla="*/ 38 h 75"/>
                    <a:gd name="T36" fmla="*/ 0 w 74"/>
                    <a:gd name="T37" fmla="*/ 35 h 75"/>
                    <a:gd name="T38" fmla="*/ 1 w 74"/>
                    <a:gd name="T39" fmla="*/ 30 h 75"/>
                    <a:gd name="T40" fmla="*/ 3 w 74"/>
                    <a:gd name="T41" fmla="*/ 24 h 75"/>
                    <a:gd name="T42" fmla="*/ 6 w 74"/>
                    <a:gd name="T43" fmla="*/ 18 h 75"/>
                    <a:gd name="T44" fmla="*/ 11 w 74"/>
                    <a:gd name="T45" fmla="*/ 11 h 75"/>
                    <a:gd name="T46" fmla="*/ 17 w 74"/>
                    <a:gd name="T47" fmla="*/ 7 h 75"/>
                    <a:gd name="T48" fmla="*/ 23 w 74"/>
                    <a:gd name="T49" fmla="*/ 4 h 75"/>
                    <a:gd name="T50" fmla="*/ 29 w 74"/>
                    <a:gd name="T51" fmla="*/ 2 h 75"/>
                    <a:gd name="T52" fmla="*/ 34 w 74"/>
                    <a:gd name="T53" fmla="*/ 0 h 75"/>
                    <a:gd name="T54" fmla="*/ 37 w 74"/>
                    <a:gd name="T55" fmla="*/ 0 h 75"/>
                    <a:gd name="T56" fmla="*/ 40 w 74"/>
                    <a:gd name="T57" fmla="*/ 0 h 75"/>
                    <a:gd name="T58" fmla="*/ 45 w 74"/>
                    <a:gd name="T59" fmla="*/ 2 h 75"/>
                    <a:gd name="T60" fmla="*/ 51 w 74"/>
                    <a:gd name="T61" fmla="*/ 4 h 75"/>
                    <a:gd name="T62" fmla="*/ 57 w 74"/>
                    <a:gd name="T63" fmla="*/ 7 h 75"/>
                    <a:gd name="T64" fmla="*/ 64 w 74"/>
                    <a:gd name="T65" fmla="*/ 11 h 75"/>
                    <a:gd name="T66" fmla="*/ 68 w 74"/>
                    <a:gd name="T67" fmla="*/ 18 h 75"/>
                    <a:gd name="T68" fmla="*/ 71 w 74"/>
                    <a:gd name="T69" fmla="*/ 24 h 75"/>
                    <a:gd name="T70" fmla="*/ 74 w 74"/>
                    <a:gd name="T71" fmla="*/ 30 h 75"/>
                    <a:gd name="T72" fmla="*/ 74 w 74"/>
                    <a:gd name="T73" fmla="*/ 3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4" h="75">
                      <a:moveTo>
                        <a:pt x="74" y="38"/>
                      </a:moveTo>
                      <a:lnTo>
                        <a:pt x="74" y="46"/>
                      </a:lnTo>
                      <a:lnTo>
                        <a:pt x="71" y="52"/>
                      </a:lnTo>
                      <a:lnTo>
                        <a:pt x="68" y="58"/>
                      </a:lnTo>
                      <a:lnTo>
                        <a:pt x="64" y="64"/>
                      </a:lnTo>
                      <a:lnTo>
                        <a:pt x="57" y="69"/>
                      </a:lnTo>
                      <a:lnTo>
                        <a:pt x="51" y="72"/>
                      </a:lnTo>
                      <a:lnTo>
                        <a:pt x="45" y="75"/>
                      </a:lnTo>
                      <a:lnTo>
                        <a:pt x="37" y="75"/>
                      </a:lnTo>
                      <a:lnTo>
                        <a:pt x="29" y="75"/>
                      </a:lnTo>
                      <a:lnTo>
                        <a:pt x="23" y="72"/>
                      </a:lnTo>
                      <a:lnTo>
                        <a:pt x="17" y="69"/>
                      </a:lnTo>
                      <a:lnTo>
                        <a:pt x="11" y="64"/>
                      </a:lnTo>
                      <a:lnTo>
                        <a:pt x="6" y="58"/>
                      </a:lnTo>
                      <a:lnTo>
                        <a:pt x="3" y="52"/>
                      </a:lnTo>
                      <a:lnTo>
                        <a:pt x="1" y="46"/>
                      </a:lnTo>
                      <a:lnTo>
                        <a:pt x="0" y="41"/>
                      </a:lnTo>
                      <a:lnTo>
                        <a:pt x="0" y="38"/>
                      </a:lnTo>
                      <a:lnTo>
                        <a:pt x="0" y="35"/>
                      </a:lnTo>
                      <a:lnTo>
                        <a:pt x="1" y="30"/>
                      </a:lnTo>
                      <a:lnTo>
                        <a:pt x="3" y="24"/>
                      </a:lnTo>
                      <a:lnTo>
                        <a:pt x="6" y="18"/>
                      </a:lnTo>
                      <a:lnTo>
                        <a:pt x="11" y="11"/>
                      </a:lnTo>
                      <a:lnTo>
                        <a:pt x="17" y="7"/>
                      </a:lnTo>
                      <a:lnTo>
                        <a:pt x="23" y="4"/>
                      </a:lnTo>
                      <a:lnTo>
                        <a:pt x="29" y="2"/>
                      </a:lnTo>
                      <a:lnTo>
                        <a:pt x="34" y="0"/>
                      </a:lnTo>
                      <a:lnTo>
                        <a:pt x="37" y="0"/>
                      </a:lnTo>
                      <a:lnTo>
                        <a:pt x="40" y="0"/>
                      </a:lnTo>
                      <a:lnTo>
                        <a:pt x="45" y="2"/>
                      </a:lnTo>
                      <a:lnTo>
                        <a:pt x="51" y="4"/>
                      </a:lnTo>
                      <a:lnTo>
                        <a:pt x="57" y="7"/>
                      </a:lnTo>
                      <a:lnTo>
                        <a:pt x="64" y="11"/>
                      </a:lnTo>
                      <a:lnTo>
                        <a:pt x="68" y="18"/>
                      </a:lnTo>
                      <a:lnTo>
                        <a:pt x="71" y="24"/>
                      </a:lnTo>
                      <a:lnTo>
                        <a:pt x="74" y="30"/>
                      </a:lnTo>
                      <a:lnTo>
                        <a:pt x="74" y="38"/>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7" name="Freeform 352">
                  <a:extLst>
                    <a:ext uri="{FF2B5EF4-FFF2-40B4-BE49-F238E27FC236}">
                      <a16:creationId xmlns:a16="http://schemas.microsoft.com/office/drawing/2014/main" id="{55B830D2-7B7C-4779-9DD3-C80FD158DECC}"/>
                    </a:ext>
                  </a:extLst>
                </p:cNvPr>
                <p:cNvSpPr>
                  <a:spLocks/>
                </p:cNvSpPr>
                <p:nvPr/>
              </p:nvSpPr>
              <p:spPr bwMode="auto">
                <a:xfrm>
                  <a:off x="3660775" y="4178300"/>
                  <a:ext cx="58737" cy="58737"/>
                </a:xfrm>
                <a:custGeom>
                  <a:avLst/>
                  <a:gdLst>
                    <a:gd name="T0" fmla="*/ 74 w 74"/>
                    <a:gd name="T1" fmla="*/ 38 h 75"/>
                    <a:gd name="T2" fmla="*/ 74 w 74"/>
                    <a:gd name="T3" fmla="*/ 46 h 75"/>
                    <a:gd name="T4" fmla="*/ 71 w 74"/>
                    <a:gd name="T5" fmla="*/ 52 h 75"/>
                    <a:gd name="T6" fmla="*/ 68 w 74"/>
                    <a:gd name="T7" fmla="*/ 58 h 75"/>
                    <a:gd name="T8" fmla="*/ 64 w 74"/>
                    <a:gd name="T9" fmla="*/ 64 h 75"/>
                    <a:gd name="T10" fmla="*/ 57 w 74"/>
                    <a:gd name="T11" fmla="*/ 69 h 75"/>
                    <a:gd name="T12" fmla="*/ 51 w 74"/>
                    <a:gd name="T13" fmla="*/ 72 h 75"/>
                    <a:gd name="T14" fmla="*/ 45 w 74"/>
                    <a:gd name="T15" fmla="*/ 75 h 75"/>
                    <a:gd name="T16" fmla="*/ 37 w 74"/>
                    <a:gd name="T17" fmla="*/ 75 h 75"/>
                    <a:gd name="T18" fmla="*/ 29 w 74"/>
                    <a:gd name="T19" fmla="*/ 75 h 75"/>
                    <a:gd name="T20" fmla="*/ 23 w 74"/>
                    <a:gd name="T21" fmla="*/ 72 h 75"/>
                    <a:gd name="T22" fmla="*/ 17 w 74"/>
                    <a:gd name="T23" fmla="*/ 69 h 75"/>
                    <a:gd name="T24" fmla="*/ 11 w 74"/>
                    <a:gd name="T25" fmla="*/ 64 h 75"/>
                    <a:gd name="T26" fmla="*/ 6 w 74"/>
                    <a:gd name="T27" fmla="*/ 58 h 75"/>
                    <a:gd name="T28" fmla="*/ 3 w 74"/>
                    <a:gd name="T29" fmla="*/ 52 h 75"/>
                    <a:gd name="T30" fmla="*/ 1 w 74"/>
                    <a:gd name="T31" fmla="*/ 46 h 75"/>
                    <a:gd name="T32" fmla="*/ 0 w 74"/>
                    <a:gd name="T33" fmla="*/ 41 h 75"/>
                    <a:gd name="T34" fmla="*/ 0 w 74"/>
                    <a:gd name="T35" fmla="*/ 38 h 75"/>
                    <a:gd name="T36" fmla="*/ 0 w 74"/>
                    <a:gd name="T37" fmla="*/ 35 h 75"/>
                    <a:gd name="T38" fmla="*/ 1 w 74"/>
                    <a:gd name="T39" fmla="*/ 30 h 75"/>
                    <a:gd name="T40" fmla="*/ 3 w 74"/>
                    <a:gd name="T41" fmla="*/ 24 h 75"/>
                    <a:gd name="T42" fmla="*/ 6 w 74"/>
                    <a:gd name="T43" fmla="*/ 18 h 75"/>
                    <a:gd name="T44" fmla="*/ 11 w 74"/>
                    <a:gd name="T45" fmla="*/ 11 h 75"/>
                    <a:gd name="T46" fmla="*/ 17 w 74"/>
                    <a:gd name="T47" fmla="*/ 7 h 75"/>
                    <a:gd name="T48" fmla="*/ 23 w 74"/>
                    <a:gd name="T49" fmla="*/ 4 h 75"/>
                    <a:gd name="T50" fmla="*/ 29 w 74"/>
                    <a:gd name="T51" fmla="*/ 2 h 75"/>
                    <a:gd name="T52" fmla="*/ 34 w 74"/>
                    <a:gd name="T53" fmla="*/ 0 h 75"/>
                    <a:gd name="T54" fmla="*/ 37 w 74"/>
                    <a:gd name="T55" fmla="*/ 0 h 75"/>
                    <a:gd name="T56" fmla="*/ 40 w 74"/>
                    <a:gd name="T57" fmla="*/ 0 h 75"/>
                    <a:gd name="T58" fmla="*/ 45 w 74"/>
                    <a:gd name="T59" fmla="*/ 2 h 75"/>
                    <a:gd name="T60" fmla="*/ 51 w 74"/>
                    <a:gd name="T61" fmla="*/ 4 h 75"/>
                    <a:gd name="T62" fmla="*/ 57 w 74"/>
                    <a:gd name="T63" fmla="*/ 7 h 75"/>
                    <a:gd name="T64" fmla="*/ 64 w 74"/>
                    <a:gd name="T65" fmla="*/ 11 h 75"/>
                    <a:gd name="T66" fmla="*/ 68 w 74"/>
                    <a:gd name="T67" fmla="*/ 18 h 75"/>
                    <a:gd name="T68" fmla="*/ 71 w 74"/>
                    <a:gd name="T69" fmla="*/ 24 h 75"/>
                    <a:gd name="T70" fmla="*/ 74 w 74"/>
                    <a:gd name="T71" fmla="*/ 30 h 75"/>
                    <a:gd name="T72" fmla="*/ 74 w 74"/>
                    <a:gd name="T73" fmla="*/ 3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4" h="75">
                      <a:moveTo>
                        <a:pt x="74" y="38"/>
                      </a:moveTo>
                      <a:lnTo>
                        <a:pt x="74" y="46"/>
                      </a:lnTo>
                      <a:lnTo>
                        <a:pt x="71" y="52"/>
                      </a:lnTo>
                      <a:lnTo>
                        <a:pt x="68" y="58"/>
                      </a:lnTo>
                      <a:lnTo>
                        <a:pt x="64" y="64"/>
                      </a:lnTo>
                      <a:lnTo>
                        <a:pt x="57" y="69"/>
                      </a:lnTo>
                      <a:lnTo>
                        <a:pt x="51" y="72"/>
                      </a:lnTo>
                      <a:lnTo>
                        <a:pt x="45" y="75"/>
                      </a:lnTo>
                      <a:lnTo>
                        <a:pt x="37" y="75"/>
                      </a:lnTo>
                      <a:lnTo>
                        <a:pt x="29" y="75"/>
                      </a:lnTo>
                      <a:lnTo>
                        <a:pt x="23" y="72"/>
                      </a:lnTo>
                      <a:lnTo>
                        <a:pt x="17" y="69"/>
                      </a:lnTo>
                      <a:lnTo>
                        <a:pt x="11" y="64"/>
                      </a:lnTo>
                      <a:lnTo>
                        <a:pt x="6" y="58"/>
                      </a:lnTo>
                      <a:lnTo>
                        <a:pt x="3" y="52"/>
                      </a:lnTo>
                      <a:lnTo>
                        <a:pt x="1" y="46"/>
                      </a:lnTo>
                      <a:lnTo>
                        <a:pt x="0" y="41"/>
                      </a:lnTo>
                      <a:lnTo>
                        <a:pt x="0" y="38"/>
                      </a:lnTo>
                      <a:lnTo>
                        <a:pt x="0" y="35"/>
                      </a:lnTo>
                      <a:lnTo>
                        <a:pt x="1" y="30"/>
                      </a:lnTo>
                      <a:lnTo>
                        <a:pt x="3" y="24"/>
                      </a:lnTo>
                      <a:lnTo>
                        <a:pt x="6" y="18"/>
                      </a:lnTo>
                      <a:lnTo>
                        <a:pt x="11" y="11"/>
                      </a:lnTo>
                      <a:lnTo>
                        <a:pt x="17" y="7"/>
                      </a:lnTo>
                      <a:lnTo>
                        <a:pt x="23" y="4"/>
                      </a:lnTo>
                      <a:lnTo>
                        <a:pt x="29" y="2"/>
                      </a:lnTo>
                      <a:lnTo>
                        <a:pt x="34" y="0"/>
                      </a:lnTo>
                      <a:lnTo>
                        <a:pt x="37" y="0"/>
                      </a:lnTo>
                      <a:lnTo>
                        <a:pt x="40" y="0"/>
                      </a:lnTo>
                      <a:lnTo>
                        <a:pt x="45" y="2"/>
                      </a:lnTo>
                      <a:lnTo>
                        <a:pt x="51" y="4"/>
                      </a:lnTo>
                      <a:lnTo>
                        <a:pt x="57" y="7"/>
                      </a:lnTo>
                      <a:lnTo>
                        <a:pt x="64" y="11"/>
                      </a:lnTo>
                      <a:lnTo>
                        <a:pt x="68" y="18"/>
                      </a:lnTo>
                      <a:lnTo>
                        <a:pt x="71" y="24"/>
                      </a:lnTo>
                      <a:lnTo>
                        <a:pt x="74" y="30"/>
                      </a:lnTo>
                      <a:lnTo>
                        <a:pt x="74" y="38"/>
                      </a:lnTo>
                    </a:path>
                  </a:pathLst>
                </a:custGeom>
                <a:noFill/>
                <a:ln w="1588">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8" name="Freeform 353">
                  <a:extLst>
                    <a:ext uri="{FF2B5EF4-FFF2-40B4-BE49-F238E27FC236}">
                      <a16:creationId xmlns:a16="http://schemas.microsoft.com/office/drawing/2014/main" id="{3869F6CA-C51C-4A06-A52F-0E4952A6CF45}"/>
                    </a:ext>
                  </a:extLst>
                </p:cNvPr>
                <p:cNvSpPr>
                  <a:spLocks/>
                </p:cNvSpPr>
                <p:nvPr/>
              </p:nvSpPr>
              <p:spPr bwMode="auto">
                <a:xfrm>
                  <a:off x="3571875" y="4217988"/>
                  <a:ext cx="58737" cy="58737"/>
                </a:xfrm>
                <a:custGeom>
                  <a:avLst/>
                  <a:gdLst>
                    <a:gd name="T0" fmla="*/ 75 w 75"/>
                    <a:gd name="T1" fmla="*/ 38 h 75"/>
                    <a:gd name="T2" fmla="*/ 75 w 75"/>
                    <a:gd name="T3" fmla="*/ 45 h 75"/>
                    <a:gd name="T4" fmla="*/ 71 w 75"/>
                    <a:gd name="T5" fmla="*/ 52 h 75"/>
                    <a:gd name="T6" fmla="*/ 68 w 75"/>
                    <a:gd name="T7" fmla="*/ 58 h 75"/>
                    <a:gd name="T8" fmla="*/ 64 w 75"/>
                    <a:gd name="T9" fmla="*/ 64 h 75"/>
                    <a:gd name="T10" fmla="*/ 57 w 75"/>
                    <a:gd name="T11" fmla="*/ 69 h 75"/>
                    <a:gd name="T12" fmla="*/ 51 w 75"/>
                    <a:gd name="T13" fmla="*/ 72 h 75"/>
                    <a:gd name="T14" fmla="*/ 45 w 75"/>
                    <a:gd name="T15" fmla="*/ 75 h 75"/>
                    <a:gd name="T16" fmla="*/ 37 w 75"/>
                    <a:gd name="T17" fmla="*/ 75 h 75"/>
                    <a:gd name="T18" fmla="*/ 29 w 75"/>
                    <a:gd name="T19" fmla="*/ 75 h 75"/>
                    <a:gd name="T20" fmla="*/ 23 w 75"/>
                    <a:gd name="T21" fmla="*/ 72 h 75"/>
                    <a:gd name="T22" fmla="*/ 17 w 75"/>
                    <a:gd name="T23" fmla="*/ 69 h 75"/>
                    <a:gd name="T24" fmla="*/ 11 w 75"/>
                    <a:gd name="T25" fmla="*/ 64 h 75"/>
                    <a:gd name="T26" fmla="*/ 6 w 75"/>
                    <a:gd name="T27" fmla="*/ 58 h 75"/>
                    <a:gd name="T28" fmla="*/ 3 w 75"/>
                    <a:gd name="T29" fmla="*/ 52 h 75"/>
                    <a:gd name="T30" fmla="*/ 1 w 75"/>
                    <a:gd name="T31" fmla="*/ 45 h 75"/>
                    <a:gd name="T32" fmla="*/ 0 w 75"/>
                    <a:gd name="T33" fmla="*/ 41 h 75"/>
                    <a:gd name="T34" fmla="*/ 0 w 75"/>
                    <a:gd name="T35" fmla="*/ 38 h 75"/>
                    <a:gd name="T36" fmla="*/ 0 w 75"/>
                    <a:gd name="T37" fmla="*/ 34 h 75"/>
                    <a:gd name="T38" fmla="*/ 1 w 75"/>
                    <a:gd name="T39" fmla="*/ 30 h 75"/>
                    <a:gd name="T40" fmla="*/ 3 w 75"/>
                    <a:gd name="T41" fmla="*/ 24 h 75"/>
                    <a:gd name="T42" fmla="*/ 6 w 75"/>
                    <a:gd name="T43" fmla="*/ 17 h 75"/>
                    <a:gd name="T44" fmla="*/ 11 w 75"/>
                    <a:gd name="T45" fmla="*/ 11 h 75"/>
                    <a:gd name="T46" fmla="*/ 17 w 75"/>
                    <a:gd name="T47" fmla="*/ 6 h 75"/>
                    <a:gd name="T48" fmla="*/ 23 w 75"/>
                    <a:gd name="T49" fmla="*/ 3 h 75"/>
                    <a:gd name="T50" fmla="*/ 29 w 75"/>
                    <a:gd name="T51" fmla="*/ 2 h 75"/>
                    <a:gd name="T52" fmla="*/ 34 w 75"/>
                    <a:gd name="T53" fmla="*/ 0 h 75"/>
                    <a:gd name="T54" fmla="*/ 37 w 75"/>
                    <a:gd name="T55" fmla="*/ 0 h 75"/>
                    <a:gd name="T56" fmla="*/ 40 w 75"/>
                    <a:gd name="T57" fmla="*/ 0 h 75"/>
                    <a:gd name="T58" fmla="*/ 45 w 75"/>
                    <a:gd name="T59" fmla="*/ 2 h 75"/>
                    <a:gd name="T60" fmla="*/ 51 w 75"/>
                    <a:gd name="T61" fmla="*/ 3 h 75"/>
                    <a:gd name="T62" fmla="*/ 57 w 75"/>
                    <a:gd name="T63" fmla="*/ 6 h 75"/>
                    <a:gd name="T64" fmla="*/ 64 w 75"/>
                    <a:gd name="T65" fmla="*/ 11 h 75"/>
                    <a:gd name="T66" fmla="*/ 68 w 75"/>
                    <a:gd name="T67" fmla="*/ 17 h 75"/>
                    <a:gd name="T68" fmla="*/ 71 w 75"/>
                    <a:gd name="T69" fmla="*/ 24 h 75"/>
                    <a:gd name="T70" fmla="*/ 75 w 75"/>
                    <a:gd name="T71" fmla="*/ 30 h 75"/>
                    <a:gd name="T72" fmla="*/ 75 w 75"/>
                    <a:gd name="T73" fmla="*/ 3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5" h="75">
                      <a:moveTo>
                        <a:pt x="75" y="38"/>
                      </a:moveTo>
                      <a:lnTo>
                        <a:pt x="75" y="45"/>
                      </a:lnTo>
                      <a:lnTo>
                        <a:pt x="71" y="52"/>
                      </a:lnTo>
                      <a:lnTo>
                        <a:pt x="68" y="58"/>
                      </a:lnTo>
                      <a:lnTo>
                        <a:pt x="64" y="64"/>
                      </a:lnTo>
                      <a:lnTo>
                        <a:pt x="57" y="69"/>
                      </a:lnTo>
                      <a:lnTo>
                        <a:pt x="51" y="72"/>
                      </a:lnTo>
                      <a:lnTo>
                        <a:pt x="45" y="75"/>
                      </a:lnTo>
                      <a:lnTo>
                        <a:pt x="37" y="75"/>
                      </a:lnTo>
                      <a:lnTo>
                        <a:pt x="29" y="75"/>
                      </a:lnTo>
                      <a:lnTo>
                        <a:pt x="23" y="72"/>
                      </a:lnTo>
                      <a:lnTo>
                        <a:pt x="17" y="69"/>
                      </a:lnTo>
                      <a:lnTo>
                        <a:pt x="11" y="64"/>
                      </a:lnTo>
                      <a:lnTo>
                        <a:pt x="6" y="58"/>
                      </a:lnTo>
                      <a:lnTo>
                        <a:pt x="3" y="52"/>
                      </a:lnTo>
                      <a:lnTo>
                        <a:pt x="1" y="45"/>
                      </a:lnTo>
                      <a:lnTo>
                        <a:pt x="0" y="41"/>
                      </a:lnTo>
                      <a:lnTo>
                        <a:pt x="0" y="38"/>
                      </a:lnTo>
                      <a:lnTo>
                        <a:pt x="0" y="34"/>
                      </a:lnTo>
                      <a:lnTo>
                        <a:pt x="1" y="30"/>
                      </a:lnTo>
                      <a:lnTo>
                        <a:pt x="3" y="24"/>
                      </a:lnTo>
                      <a:lnTo>
                        <a:pt x="6" y="17"/>
                      </a:lnTo>
                      <a:lnTo>
                        <a:pt x="11" y="11"/>
                      </a:lnTo>
                      <a:lnTo>
                        <a:pt x="17" y="6"/>
                      </a:lnTo>
                      <a:lnTo>
                        <a:pt x="23" y="3"/>
                      </a:lnTo>
                      <a:lnTo>
                        <a:pt x="29" y="2"/>
                      </a:lnTo>
                      <a:lnTo>
                        <a:pt x="34" y="0"/>
                      </a:lnTo>
                      <a:lnTo>
                        <a:pt x="37" y="0"/>
                      </a:lnTo>
                      <a:lnTo>
                        <a:pt x="40" y="0"/>
                      </a:lnTo>
                      <a:lnTo>
                        <a:pt x="45" y="2"/>
                      </a:lnTo>
                      <a:lnTo>
                        <a:pt x="51" y="3"/>
                      </a:lnTo>
                      <a:lnTo>
                        <a:pt x="57" y="6"/>
                      </a:lnTo>
                      <a:lnTo>
                        <a:pt x="64" y="11"/>
                      </a:lnTo>
                      <a:lnTo>
                        <a:pt x="68" y="17"/>
                      </a:lnTo>
                      <a:lnTo>
                        <a:pt x="71" y="24"/>
                      </a:lnTo>
                      <a:lnTo>
                        <a:pt x="75" y="30"/>
                      </a:lnTo>
                      <a:lnTo>
                        <a:pt x="75" y="38"/>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9" name="Freeform 354">
                  <a:extLst>
                    <a:ext uri="{FF2B5EF4-FFF2-40B4-BE49-F238E27FC236}">
                      <a16:creationId xmlns:a16="http://schemas.microsoft.com/office/drawing/2014/main" id="{937C2D32-6672-416F-9298-AFA550A8A0E4}"/>
                    </a:ext>
                  </a:extLst>
                </p:cNvPr>
                <p:cNvSpPr>
                  <a:spLocks/>
                </p:cNvSpPr>
                <p:nvPr/>
              </p:nvSpPr>
              <p:spPr bwMode="auto">
                <a:xfrm>
                  <a:off x="3571875" y="4217988"/>
                  <a:ext cx="58737" cy="58737"/>
                </a:xfrm>
                <a:custGeom>
                  <a:avLst/>
                  <a:gdLst>
                    <a:gd name="T0" fmla="*/ 75 w 75"/>
                    <a:gd name="T1" fmla="*/ 38 h 75"/>
                    <a:gd name="T2" fmla="*/ 75 w 75"/>
                    <a:gd name="T3" fmla="*/ 45 h 75"/>
                    <a:gd name="T4" fmla="*/ 71 w 75"/>
                    <a:gd name="T5" fmla="*/ 52 h 75"/>
                    <a:gd name="T6" fmla="*/ 68 w 75"/>
                    <a:gd name="T7" fmla="*/ 58 h 75"/>
                    <a:gd name="T8" fmla="*/ 64 w 75"/>
                    <a:gd name="T9" fmla="*/ 64 h 75"/>
                    <a:gd name="T10" fmla="*/ 57 w 75"/>
                    <a:gd name="T11" fmla="*/ 69 h 75"/>
                    <a:gd name="T12" fmla="*/ 51 w 75"/>
                    <a:gd name="T13" fmla="*/ 72 h 75"/>
                    <a:gd name="T14" fmla="*/ 45 w 75"/>
                    <a:gd name="T15" fmla="*/ 75 h 75"/>
                    <a:gd name="T16" fmla="*/ 37 w 75"/>
                    <a:gd name="T17" fmla="*/ 75 h 75"/>
                    <a:gd name="T18" fmla="*/ 29 w 75"/>
                    <a:gd name="T19" fmla="*/ 75 h 75"/>
                    <a:gd name="T20" fmla="*/ 23 w 75"/>
                    <a:gd name="T21" fmla="*/ 72 h 75"/>
                    <a:gd name="T22" fmla="*/ 17 w 75"/>
                    <a:gd name="T23" fmla="*/ 69 h 75"/>
                    <a:gd name="T24" fmla="*/ 11 w 75"/>
                    <a:gd name="T25" fmla="*/ 64 h 75"/>
                    <a:gd name="T26" fmla="*/ 6 w 75"/>
                    <a:gd name="T27" fmla="*/ 58 h 75"/>
                    <a:gd name="T28" fmla="*/ 3 w 75"/>
                    <a:gd name="T29" fmla="*/ 52 h 75"/>
                    <a:gd name="T30" fmla="*/ 1 w 75"/>
                    <a:gd name="T31" fmla="*/ 45 h 75"/>
                    <a:gd name="T32" fmla="*/ 0 w 75"/>
                    <a:gd name="T33" fmla="*/ 41 h 75"/>
                    <a:gd name="T34" fmla="*/ 0 w 75"/>
                    <a:gd name="T35" fmla="*/ 38 h 75"/>
                    <a:gd name="T36" fmla="*/ 0 w 75"/>
                    <a:gd name="T37" fmla="*/ 34 h 75"/>
                    <a:gd name="T38" fmla="*/ 1 w 75"/>
                    <a:gd name="T39" fmla="*/ 30 h 75"/>
                    <a:gd name="T40" fmla="*/ 3 w 75"/>
                    <a:gd name="T41" fmla="*/ 24 h 75"/>
                    <a:gd name="T42" fmla="*/ 6 w 75"/>
                    <a:gd name="T43" fmla="*/ 17 h 75"/>
                    <a:gd name="T44" fmla="*/ 11 w 75"/>
                    <a:gd name="T45" fmla="*/ 11 h 75"/>
                    <a:gd name="T46" fmla="*/ 17 w 75"/>
                    <a:gd name="T47" fmla="*/ 6 h 75"/>
                    <a:gd name="T48" fmla="*/ 23 w 75"/>
                    <a:gd name="T49" fmla="*/ 3 h 75"/>
                    <a:gd name="T50" fmla="*/ 29 w 75"/>
                    <a:gd name="T51" fmla="*/ 2 h 75"/>
                    <a:gd name="T52" fmla="*/ 34 w 75"/>
                    <a:gd name="T53" fmla="*/ 0 h 75"/>
                    <a:gd name="T54" fmla="*/ 37 w 75"/>
                    <a:gd name="T55" fmla="*/ 0 h 75"/>
                    <a:gd name="T56" fmla="*/ 40 w 75"/>
                    <a:gd name="T57" fmla="*/ 0 h 75"/>
                    <a:gd name="T58" fmla="*/ 45 w 75"/>
                    <a:gd name="T59" fmla="*/ 2 h 75"/>
                    <a:gd name="T60" fmla="*/ 51 w 75"/>
                    <a:gd name="T61" fmla="*/ 3 h 75"/>
                    <a:gd name="T62" fmla="*/ 57 w 75"/>
                    <a:gd name="T63" fmla="*/ 6 h 75"/>
                    <a:gd name="T64" fmla="*/ 64 w 75"/>
                    <a:gd name="T65" fmla="*/ 11 h 75"/>
                    <a:gd name="T66" fmla="*/ 68 w 75"/>
                    <a:gd name="T67" fmla="*/ 17 h 75"/>
                    <a:gd name="T68" fmla="*/ 71 w 75"/>
                    <a:gd name="T69" fmla="*/ 24 h 75"/>
                    <a:gd name="T70" fmla="*/ 75 w 75"/>
                    <a:gd name="T71" fmla="*/ 30 h 75"/>
                    <a:gd name="T72" fmla="*/ 75 w 75"/>
                    <a:gd name="T73" fmla="*/ 3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5" h="75">
                      <a:moveTo>
                        <a:pt x="75" y="38"/>
                      </a:moveTo>
                      <a:lnTo>
                        <a:pt x="75" y="45"/>
                      </a:lnTo>
                      <a:lnTo>
                        <a:pt x="71" y="52"/>
                      </a:lnTo>
                      <a:lnTo>
                        <a:pt x="68" y="58"/>
                      </a:lnTo>
                      <a:lnTo>
                        <a:pt x="64" y="64"/>
                      </a:lnTo>
                      <a:lnTo>
                        <a:pt x="57" y="69"/>
                      </a:lnTo>
                      <a:lnTo>
                        <a:pt x="51" y="72"/>
                      </a:lnTo>
                      <a:lnTo>
                        <a:pt x="45" y="75"/>
                      </a:lnTo>
                      <a:lnTo>
                        <a:pt x="37" y="75"/>
                      </a:lnTo>
                      <a:lnTo>
                        <a:pt x="29" y="75"/>
                      </a:lnTo>
                      <a:lnTo>
                        <a:pt x="23" y="72"/>
                      </a:lnTo>
                      <a:lnTo>
                        <a:pt x="17" y="69"/>
                      </a:lnTo>
                      <a:lnTo>
                        <a:pt x="11" y="64"/>
                      </a:lnTo>
                      <a:lnTo>
                        <a:pt x="6" y="58"/>
                      </a:lnTo>
                      <a:lnTo>
                        <a:pt x="3" y="52"/>
                      </a:lnTo>
                      <a:lnTo>
                        <a:pt x="1" y="45"/>
                      </a:lnTo>
                      <a:lnTo>
                        <a:pt x="0" y="41"/>
                      </a:lnTo>
                      <a:lnTo>
                        <a:pt x="0" y="38"/>
                      </a:lnTo>
                      <a:lnTo>
                        <a:pt x="0" y="34"/>
                      </a:lnTo>
                      <a:lnTo>
                        <a:pt x="1" y="30"/>
                      </a:lnTo>
                      <a:lnTo>
                        <a:pt x="3" y="24"/>
                      </a:lnTo>
                      <a:lnTo>
                        <a:pt x="6" y="17"/>
                      </a:lnTo>
                      <a:lnTo>
                        <a:pt x="11" y="11"/>
                      </a:lnTo>
                      <a:lnTo>
                        <a:pt x="17" y="6"/>
                      </a:lnTo>
                      <a:lnTo>
                        <a:pt x="23" y="3"/>
                      </a:lnTo>
                      <a:lnTo>
                        <a:pt x="29" y="2"/>
                      </a:lnTo>
                      <a:lnTo>
                        <a:pt x="34" y="0"/>
                      </a:lnTo>
                      <a:lnTo>
                        <a:pt x="37" y="0"/>
                      </a:lnTo>
                      <a:lnTo>
                        <a:pt x="40" y="0"/>
                      </a:lnTo>
                      <a:lnTo>
                        <a:pt x="45" y="2"/>
                      </a:lnTo>
                      <a:lnTo>
                        <a:pt x="51" y="3"/>
                      </a:lnTo>
                      <a:lnTo>
                        <a:pt x="57" y="6"/>
                      </a:lnTo>
                      <a:lnTo>
                        <a:pt x="64" y="11"/>
                      </a:lnTo>
                      <a:lnTo>
                        <a:pt x="68" y="17"/>
                      </a:lnTo>
                      <a:lnTo>
                        <a:pt x="71" y="24"/>
                      </a:lnTo>
                      <a:lnTo>
                        <a:pt x="75" y="30"/>
                      </a:lnTo>
                      <a:lnTo>
                        <a:pt x="75" y="38"/>
                      </a:lnTo>
                    </a:path>
                  </a:pathLst>
                </a:custGeom>
                <a:noFill/>
                <a:ln w="1588">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0" name="Line 355">
                  <a:extLst>
                    <a:ext uri="{FF2B5EF4-FFF2-40B4-BE49-F238E27FC236}">
                      <a16:creationId xmlns:a16="http://schemas.microsoft.com/office/drawing/2014/main" id="{19ADBA4F-02C5-4845-9A0E-9CB20DCD3EA9}"/>
                    </a:ext>
                  </a:extLst>
                </p:cNvPr>
                <p:cNvSpPr>
                  <a:spLocks noChangeShapeType="1"/>
                </p:cNvSpPr>
                <p:nvPr/>
              </p:nvSpPr>
              <p:spPr bwMode="auto">
                <a:xfrm>
                  <a:off x="4597400" y="4281488"/>
                  <a:ext cx="0" cy="136525"/>
                </a:xfrm>
                <a:prstGeom prst="line">
                  <a:avLst/>
                </a:prstGeom>
                <a:noFill/>
                <a:ln w="14288">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1" name="Line 356">
                  <a:extLst>
                    <a:ext uri="{FF2B5EF4-FFF2-40B4-BE49-F238E27FC236}">
                      <a16:creationId xmlns:a16="http://schemas.microsoft.com/office/drawing/2014/main" id="{7B5180A1-1F6C-4B97-88CA-101AE621D5EA}"/>
                    </a:ext>
                  </a:extLst>
                </p:cNvPr>
                <p:cNvSpPr>
                  <a:spLocks noChangeShapeType="1"/>
                </p:cNvSpPr>
                <p:nvPr/>
              </p:nvSpPr>
              <p:spPr bwMode="auto">
                <a:xfrm>
                  <a:off x="4440238" y="4281488"/>
                  <a:ext cx="315912" cy="0"/>
                </a:xfrm>
                <a:prstGeom prst="line">
                  <a:avLst/>
                </a:prstGeom>
                <a:noFill/>
                <a:ln w="14288">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2" name="Line 357">
                  <a:extLst>
                    <a:ext uri="{FF2B5EF4-FFF2-40B4-BE49-F238E27FC236}">
                      <a16:creationId xmlns:a16="http://schemas.microsoft.com/office/drawing/2014/main" id="{1D389B63-6366-48CC-B22F-DB463016EB66}"/>
                    </a:ext>
                  </a:extLst>
                </p:cNvPr>
                <p:cNvSpPr>
                  <a:spLocks noChangeShapeType="1"/>
                </p:cNvSpPr>
                <p:nvPr/>
              </p:nvSpPr>
              <p:spPr bwMode="auto">
                <a:xfrm>
                  <a:off x="4597400" y="4418013"/>
                  <a:ext cx="0" cy="134937"/>
                </a:xfrm>
                <a:prstGeom prst="line">
                  <a:avLst/>
                </a:prstGeom>
                <a:noFill/>
                <a:ln w="14288">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3" name="Line 358">
                  <a:extLst>
                    <a:ext uri="{FF2B5EF4-FFF2-40B4-BE49-F238E27FC236}">
                      <a16:creationId xmlns:a16="http://schemas.microsoft.com/office/drawing/2014/main" id="{253116E5-8FBD-49FF-990D-4FFC66829055}"/>
                    </a:ext>
                  </a:extLst>
                </p:cNvPr>
                <p:cNvSpPr>
                  <a:spLocks noChangeShapeType="1"/>
                </p:cNvSpPr>
                <p:nvPr/>
              </p:nvSpPr>
              <p:spPr bwMode="auto">
                <a:xfrm>
                  <a:off x="4440238" y="4552950"/>
                  <a:ext cx="315912" cy="0"/>
                </a:xfrm>
                <a:prstGeom prst="line">
                  <a:avLst/>
                </a:prstGeom>
                <a:noFill/>
                <a:ln w="14288">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4" name="Rectangle 359">
                  <a:extLst>
                    <a:ext uri="{FF2B5EF4-FFF2-40B4-BE49-F238E27FC236}">
                      <a16:creationId xmlns:a16="http://schemas.microsoft.com/office/drawing/2014/main" id="{7C8BF6F0-96AC-4515-96CD-C28DAB491148}"/>
                    </a:ext>
                  </a:extLst>
                </p:cNvPr>
                <p:cNvSpPr>
                  <a:spLocks noChangeArrowheads="1"/>
                </p:cNvSpPr>
                <p:nvPr/>
              </p:nvSpPr>
              <p:spPr bwMode="auto">
                <a:xfrm>
                  <a:off x="4611688" y="4508500"/>
                  <a:ext cx="60325" cy="58737"/>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5" name="Rectangle 360">
                  <a:extLst>
                    <a:ext uri="{FF2B5EF4-FFF2-40B4-BE49-F238E27FC236}">
                      <a16:creationId xmlns:a16="http://schemas.microsoft.com/office/drawing/2014/main" id="{308D7079-6424-43FC-AFE4-A62B6B311098}"/>
                    </a:ext>
                  </a:extLst>
                </p:cNvPr>
                <p:cNvSpPr>
                  <a:spLocks noChangeArrowheads="1"/>
                </p:cNvSpPr>
                <p:nvPr/>
              </p:nvSpPr>
              <p:spPr bwMode="auto">
                <a:xfrm>
                  <a:off x="4611688" y="4508500"/>
                  <a:ext cx="60325" cy="58737"/>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6" name="Rectangle 361">
                  <a:extLst>
                    <a:ext uri="{FF2B5EF4-FFF2-40B4-BE49-F238E27FC236}">
                      <a16:creationId xmlns:a16="http://schemas.microsoft.com/office/drawing/2014/main" id="{40570460-D883-4E4F-A6A5-3DCA9163D1CF}"/>
                    </a:ext>
                  </a:extLst>
                </p:cNvPr>
                <p:cNvSpPr>
                  <a:spLocks noChangeArrowheads="1"/>
                </p:cNvSpPr>
                <p:nvPr/>
              </p:nvSpPr>
              <p:spPr bwMode="auto">
                <a:xfrm>
                  <a:off x="4522788" y="4500563"/>
                  <a:ext cx="60325" cy="603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7" name="Rectangle 362">
                  <a:extLst>
                    <a:ext uri="{FF2B5EF4-FFF2-40B4-BE49-F238E27FC236}">
                      <a16:creationId xmlns:a16="http://schemas.microsoft.com/office/drawing/2014/main" id="{DEF5DCB6-FA4E-4CE1-9EF9-2FF1093E51EA}"/>
                    </a:ext>
                  </a:extLst>
                </p:cNvPr>
                <p:cNvSpPr>
                  <a:spLocks noChangeArrowheads="1"/>
                </p:cNvSpPr>
                <p:nvPr/>
              </p:nvSpPr>
              <p:spPr bwMode="auto">
                <a:xfrm>
                  <a:off x="4522788" y="4500563"/>
                  <a:ext cx="60325" cy="60325"/>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8" name="Rectangle 363">
                  <a:extLst>
                    <a:ext uri="{FF2B5EF4-FFF2-40B4-BE49-F238E27FC236}">
                      <a16:creationId xmlns:a16="http://schemas.microsoft.com/office/drawing/2014/main" id="{86514F51-2BE2-404F-BA40-67F8C5146222}"/>
                    </a:ext>
                  </a:extLst>
                </p:cNvPr>
                <p:cNvSpPr>
                  <a:spLocks noChangeArrowheads="1"/>
                </p:cNvSpPr>
                <p:nvPr/>
              </p:nvSpPr>
              <p:spPr bwMode="auto">
                <a:xfrm>
                  <a:off x="4522788" y="4254500"/>
                  <a:ext cx="60325" cy="58737"/>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9" name="Rectangle 364">
                  <a:extLst>
                    <a:ext uri="{FF2B5EF4-FFF2-40B4-BE49-F238E27FC236}">
                      <a16:creationId xmlns:a16="http://schemas.microsoft.com/office/drawing/2014/main" id="{83CF5BCD-E600-4ADD-A344-675156FBEFF3}"/>
                    </a:ext>
                  </a:extLst>
                </p:cNvPr>
                <p:cNvSpPr>
                  <a:spLocks noChangeArrowheads="1"/>
                </p:cNvSpPr>
                <p:nvPr/>
              </p:nvSpPr>
              <p:spPr bwMode="auto">
                <a:xfrm>
                  <a:off x="4522788" y="4254500"/>
                  <a:ext cx="60325" cy="58737"/>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0" name="Rectangle 365">
                  <a:extLst>
                    <a:ext uri="{FF2B5EF4-FFF2-40B4-BE49-F238E27FC236}">
                      <a16:creationId xmlns:a16="http://schemas.microsoft.com/office/drawing/2014/main" id="{53A71D29-2B5F-4467-ADF7-70A39029CEDA}"/>
                    </a:ext>
                  </a:extLst>
                </p:cNvPr>
                <p:cNvSpPr>
                  <a:spLocks noChangeArrowheads="1"/>
                </p:cNvSpPr>
                <p:nvPr/>
              </p:nvSpPr>
              <p:spPr bwMode="auto">
                <a:xfrm>
                  <a:off x="4522788" y="4049713"/>
                  <a:ext cx="60325" cy="58737"/>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1" name="Rectangle 366">
                  <a:extLst>
                    <a:ext uri="{FF2B5EF4-FFF2-40B4-BE49-F238E27FC236}">
                      <a16:creationId xmlns:a16="http://schemas.microsoft.com/office/drawing/2014/main" id="{CEEC23F1-A05B-4D57-B1C5-EF13AE0C1EB8}"/>
                    </a:ext>
                  </a:extLst>
                </p:cNvPr>
                <p:cNvSpPr>
                  <a:spLocks noChangeArrowheads="1"/>
                </p:cNvSpPr>
                <p:nvPr/>
              </p:nvSpPr>
              <p:spPr bwMode="auto">
                <a:xfrm>
                  <a:off x="4522788" y="4049713"/>
                  <a:ext cx="60325" cy="58737"/>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2" name="Rectangle 367">
                  <a:extLst>
                    <a:ext uri="{FF2B5EF4-FFF2-40B4-BE49-F238E27FC236}">
                      <a16:creationId xmlns:a16="http://schemas.microsoft.com/office/drawing/2014/main" id="{B871C444-34F6-4261-BE58-CCCD259A45D9}"/>
                    </a:ext>
                  </a:extLst>
                </p:cNvPr>
                <p:cNvSpPr>
                  <a:spLocks noChangeArrowheads="1"/>
                </p:cNvSpPr>
                <p:nvPr/>
              </p:nvSpPr>
              <p:spPr bwMode="auto">
                <a:xfrm>
                  <a:off x="4656138" y="4111625"/>
                  <a:ext cx="60325" cy="58737"/>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3" name="Rectangle 368">
                  <a:extLst>
                    <a:ext uri="{FF2B5EF4-FFF2-40B4-BE49-F238E27FC236}">
                      <a16:creationId xmlns:a16="http://schemas.microsoft.com/office/drawing/2014/main" id="{7A472C95-950A-4F6E-98F6-90C5EB77C3ED}"/>
                    </a:ext>
                  </a:extLst>
                </p:cNvPr>
                <p:cNvSpPr>
                  <a:spLocks noChangeArrowheads="1"/>
                </p:cNvSpPr>
                <p:nvPr/>
              </p:nvSpPr>
              <p:spPr bwMode="auto">
                <a:xfrm>
                  <a:off x="4656138" y="4111625"/>
                  <a:ext cx="60325" cy="58737"/>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4" name="Rectangle 369">
                  <a:extLst>
                    <a:ext uri="{FF2B5EF4-FFF2-40B4-BE49-F238E27FC236}">
                      <a16:creationId xmlns:a16="http://schemas.microsoft.com/office/drawing/2014/main" id="{2B48B939-B803-422B-9850-9BB2FCA5DBB0}"/>
                    </a:ext>
                  </a:extLst>
                </p:cNvPr>
                <p:cNvSpPr>
                  <a:spLocks noChangeArrowheads="1"/>
                </p:cNvSpPr>
                <p:nvPr/>
              </p:nvSpPr>
              <p:spPr bwMode="auto">
                <a:xfrm>
                  <a:off x="4611688" y="4192588"/>
                  <a:ext cx="60325" cy="58737"/>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5" name="Rectangle 370">
                  <a:extLst>
                    <a:ext uri="{FF2B5EF4-FFF2-40B4-BE49-F238E27FC236}">
                      <a16:creationId xmlns:a16="http://schemas.microsoft.com/office/drawing/2014/main" id="{E43F7D3B-9D38-4904-B4C7-A74B63504143}"/>
                    </a:ext>
                  </a:extLst>
                </p:cNvPr>
                <p:cNvSpPr>
                  <a:spLocks noChangeArrowheads="1"/>
                </p:cNvSpPr>
                <p:nvPr/>
              </p:nvSpPr>
              <p:spPr bwMode="auto">
                <a:xfrm>
                  <a:off x="4611688" y="4192588"/>
                  <a:ext cx="60325" cy="58737"/>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6" name="Rectangle 371">
                  <a:extLst>
                    <a:ext uri="{FF2B5EF4-FFF2-40B4-BE49-F238E27FC236}">
                      <a16:creationId xmlns:a16="http://schemas.microsoft.com/office/drawing/2014/main" id="{6CD02088-6CA1-4769-A5E3-171B1B90CB17}"/>
                    </a:ext>
                  </a:extLst>
                </p:cNvPr>
                <p:cNvSpPr>
                  <a:spLocks noChangeArrowheads="1"/>
                </p:cNvSpPr>
                <p:nvPr/>
              </p:nvSpPr>
              <p:spPr bwMode="auto">
                <a:xfrm>
                  <a:off x="4567238" y="5091113"/>
                  <a:ext cx="60325" cy="603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7" name="Rectangle 372">
                  <a:extLst>
                    <a:ext uri="{FF2B5EF4-FFF2-40B4-BE49-F238E27FC236}">
                      <a16:creationId xmlns:a16="http://schemas.microsoft.com/office/drawing/2014/main" id="{071F14FE-7164-4F64-86FF-A2718C8786B7}"/>
                    </a:ext>
                  </a:extLst>
                </p:cNvPr>
                <p:cNvSpPr>
                  <a:spLocks noChangeArrowheads="1"/>
                </p:cNvSpPr>
                <p:nvPr/>
              </p:nvSpPr>
              <p:spPr bwMode="auto">
                <a:xfrm>
                  <a:off x="4567238" y="5091113"/>
                  <a:ext cx="60325" cy="60325"/>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sp>
          <p:nvSpPr>
            <p:cNvPr id="486" name="TextBox 485">
              <a:extLst>
                <a:ext uri="{FF2B5EF4-FFF2-40B4-BE49-F238E27FC236}">
                  <a16:creationId xmlns:a16="http://schemas.microsoft.com/office/drawing/2014/main" id="{06DFCD85-BA8F-43C9-A459-71F1CC5BB341}"/>
                </a:ext>
              </a:extLst>
            </p:cNvPr>
            <p:cNvSpPr txBox="1"/>
            <p:nvPr/>
          </p:nvSpPr>
          <p:spPr>
            <a:xfrm rot="16200000">
              <a:off x="2234490" y="4157626"/>
              <a:ext cx="922047" cy="234131"/>
            </a:xfrm>
            <a:prstGeom prst="rect">
              <a:avLst/>
            </a:prstGeom>
            <a:noFill/>
          </p:spPr>
          <p:txBody>
            <a:bodyPr wrap="none" rtlCol="0">
              <a:spAutoFit/>
            </a:bodyPr>
            <a:lstStyle/>
            <a:p>
              <a:r>
                <a:rPr lang="en-US" sz="900" dirty="0">
                  <a:latin typeface="Arial" panose="020B0604020202020204" pitchFamily="34" charset="0"/>
                  <a:cs typeface="Arial" panose="020B0604020202020204" pitchFamily="34" charset="0"/>
                </a:rPr>
                <a:t>Lean Gain (g)</a:t>
              </a:r>
            </a:p>
          </p:txBody>
        </p:sp>
      </p:grpSp>
      <p:sp>
        <p:nvSpPr>
          <p:cNvPr id="537" name="TextBox 536">
            <a:extLst>
              <a:ext uri="{FF2B5EF4-FFF2-40B4-BE49-F238E27FC236}">
                <a16:creationId xmlns:a16="http://schemas.microsoft.com/office/drawing/2014/main" id="{A85B5D6A-26AB-40F4-B791-80D951D37B82}"/>
              </a:ext>
            </a:extLst>
          </p:cNvPr>
          <p:cNvSpPr txBox="1"/>
          <p:nvPr/>
        </p:nvSpPr>
        <p:spPr>
          <a:xfrm>
            <a:off x="2333666" y="2528936"/>
            <a:ext cx="1374094" cy="261610"/>
          </a:xfrm>
          <a:prstGeom prst="rect">
            <a:avLst/>
          </a:prstGeom>
          <a:noFill/>
        </p:spPr>
        <p:txBody>
          <a:bodyPr wrap="none" rtlCol="0">
            <a:spAutoFit/>
          </a:bodyPr>
          <a:lstStyle/>
          <a:p>
            <a:r>
              <a:rPr lang="en-US" sz="1100" b="1" dirty="0">
                <a:latin typeface="Arial" panose="020B0604020202020204" pitchFamily="34" charset="0"/>
                <a:cs typeface="Arial" panose="020B0604020202020204" pitchFamily="34" charset="0"/>
              </a:rPr>
              <a:t>Lean Weight Gain</a:t>
            </a:r>
          </a:p>
        </p:txBody>
      </p:sp>
      <p:grpSp>
        <p:nvGrpSpPr>
          <p:cNvPr id="598" name="Group 597">
            <a:extLst>
              <a:ext uri="{FF2B5EF4-FFF2-40B4-BE49-F238E27FC236}">
                <a16:creationId xmlns:a16="http://schemas.microsoft.com/office/drawing/2014/main" id="{8D1714A4-97E1-41AB-814F-E28378628359}"/>
              </a:ext>
            </a:extLst>
          </p:cNvPr>
          <p:cNvGrpSpPr/>
          <p:nvPr/>
        </p:nvGrpSpPr>
        <p:grpSpPr>
          <a:xfrm>
            <a:off x="469985" y="2830316"/>
            <a:ext cx="1401211" cy="1170509"/>
            <a:chOff x="448157" y="2855891"/>
            <a:chExt cx="1422978" cy="1170509"/>
          </a:xfrm>
        </p:grpSpPr>
        <p:sp>
          <p:nvSpPr>
            <p:cNvPr id="539" name="TextBox 538">
              <a:extLst>
                <a:ext uri="{FF2B5EF4-FFF2-40B4-BE49-F238E27FC236}">
                  <a16:creationId xmlns:a16="http://schemas.microsoft.com/office/drawing/2014/main" id="{3DCF2B48-C5BD-477D-B87C-DD8C3CF88A8B}"/>
                </a:ext>
              </a:extLst>
            </p:cNvPr>
            <p:cNvSpPr txBox="1"/>
            <p:nvPr/>
          </p:nvSpPr>
          <p:spPr>
            <a:xfrm rot="16200000">
              <a:off x="105443" y="3230373"/>
              <a:ext cx="918035" cy="232608"/>
            </a:xfrm>
            <a:prstGeom prst="rect">
              <a:avLst/>
            </a:prstGeom>
            <a:noFill/>
          </p:spPr>
          <p:txBody>
            <a:bodyPr wrap="none" rtlCol="0">
              <a:spAutoFit/>
            </a:bodyPr>
            <a:lstStyle/>
            <a:p>
              <a:r>
                <a:rPr lang="en-US" sz="900" dirty="0">
                  <a:latin typeface="Arial" panose="020B0604020202020204" pitchFamily="34" charset="0"/>
                  <a:cs typeface="Arial" panose="020B0604020202020204" pitchFamily="34" charset="0"/>
                </a:rPr>
                <a:t>Fat Gain (g)</a:t>
              </a:r>
            </a:p>
          </p:txBody>
        </p:sp>
        <p:grpSp>
          <p:nvGrpSpPr>
            <p:cNvPr id="541" name="Group 540">
              <a:extLst>
                <a:ext uri="{FF2B5EF4-FFF2-40B4-BE49-F238E27FC236}">
                  <a16:creationId xmlns:a16="http://schemas.microsoft.com/office/drawing/2014/main" id="{120D9751-8F1C-418F-B7F7-775A59663328}"/>
                </a:ext>
              </a:extLst>
            </p:cNvPr>
            <p:cNvGrpSpPr/>
            <p:nvPr/>
          </p:nvGrpSpPr>
          <p:grpSpPr>
            <a:xfrm>
              <a:off x="647584" y="2855891"/>
              <a:ext cx="108382" cy="1059736"/>
              <a:chOff x="6608763" y="3568700"/>
              <a:chExt cx="115416" cy="1656636"/>
            </a:xfrm>
          </p:grpSpPr>
          <p:sp>
            <p:nvSpPr>
              <p:cNvPr id="587" name="Rectangle 610">
                <a:extLst>
                  <a:ext uri="{FF2B5EF4-FFF2-40B4-BE49-F238E27FC236}">
                    <a16:creationId xmlns:a16="http://schemas.microsoft.com/office/drawing/2014/main" id="{EE040008-FEDB-4608-98E2-3EB3EB926133}"/>
                  </a:ext>
                </a:extLst>
              </p:cNvPr>
              <p:cNvSpPr>
                <a:spLocks noChangeArrowheads="1"/>
              </p:cNvSpPr>
              <p:nvPr/>
            </p:nvSpPr>
            <p:spPr bwMode="auto">
              <a:xfrm>
                <a:off x="6661150" y="5102225"/>
                <a:ext cx="577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i="0" u="none" strike="noStrike" cap="none" normalizeH="0" baseline="0" dirty="0">
                    <a:ln>
                      <a:noFill/>
                    </a:ln>
                    <a:solidFill>
                      <a:srgbClr val="000000"/>
                    </a:solidFill>
                    <a:effectLst/>
                    <a:latin typeface="Arial" panose="020B0604020202020204" pitchFamily="34" charset="0"/>
                  </a:rPr>
                  <a:t>0</a:t>
                </a:r>
                <a:endParaRPr kumimoji="0" lang="en-US" altLang="en-US" sz="800" i="0" u="none" strike="noStrike" cap="none" normalizeH="0" baseline="0" dirty="0">
                  <a:ln>
                    <a:noFill/>
                  </a:ln>
                  <a:solidFill>
                    <a:schemeClr val="tx1"/>
                  </a:solidFill>
                  <a:effectLst/>
                  <a:latin typeface="Arial" panose="020B0604020202020204" pitchFamily="34" charset="0"/>
                </a:endParaRPr>
              </a:p>
            </p:txBody>
          </p:sp>
          <p:sp>
            <p:nvSpPr>
              <p:cNvPr id="588" name="Rectangle 611">
                <a:extLst>
                  <a:ext uri="{FF2B5EF4-FFF2-40B4-BE49-F238E27FC236}">
                    <a16:creationId xmlns:a16="http://schemas.microsoft.com/office/drawing/2014/main" id="{E47DB187-A7C9-4FA9-92B0-A6FC442C155D}"/>
                  </a:ext>
                </a:extLst>
              </p:cNvPr>
              <p:cNvSpPr>
                <a:spLocks noChangeArrowheads="1"/>
              </p:cNvSpPr>
              <p:nvPr/>
            </p:nvSpPr>
            <p:spPr bwMode="auto">
              <a:xfrm>
                <a:off x="6661150" y="4795838"/>
                <a:ext cx="577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i="0" u="none" strike="noStrike" cap="none" normalizeH="0" baseline="0">
                    <a:ln>
                      <a:noFill/>
                    </a:ln>
                    <a:solidFill>
                      <a:srgbClr val="000000"/>
                    </a:solidFill>
                    <a:effectLst/>
                    <a:latin typeface="Arial" panose="020B0604020202020204" pitchFamily="34" charset="0"/>
                  </a:rPr>
                  <a:t>2</a:t>
                </a:r>
                <a:endParaRPr kumimoji="0" lang="en-US" altLang="en-US" sz="800" i="0" u="none" strike="noStrike" cap="none" normalizeH="0" baseline="0">
                  <a:ln>
                    <a:noFill/>
                  </a:ln>
                  <a:solidFill>
                    <a:schemeClr val="tx1"/>
                  </a:solidFill>
                  <a:effectLst/>
                  <a:latin typeface="Arial" panose="020B0604020202020204" pitchFamily="34" charset="0"/>
                </a:endParaRPr>
              </a:p>
            </p:txBody>
          </p:sp>
          <p:sp>
            <p:nvSpPr>
              <p:cNvPr id="589" name="Rectangle 612">
                <a:extLst>
                  <a:ext uri="{FF2B5EF4-FFF2-40B4-BE49-F238E27FC236}">
                    <a16:creationId xmlns:a16="http://schemas.microsoft.com/office/drawing/2014/main" id="{88683DA9-E83E-4352-9996-B21F3913DE58}"/>
                  </a:ext>
                </a:extLst>
              </p:cNvPr>
              <p:cNvSpPr>
                <a:spLocks noChangeArrowheads="1"/>
              </p:cNvSpPr>
              <p:nvPr/>
            </p:nvSpPr>
            <p:spPr bwMode="auto">
              <a:xfrm>
                <a:off x="6661150" y="4489450"/>
                <a:ext cx="577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i="0" u="none" strike="noStrike" cap="none" normalizeH="0" baseline="0">
                    <a:ln>
                      <a:noFill/>
                    </a:ln>
                    <a:solidFill>
                      <a:srgbClr val="000000"/>
                    </a:solidFill>
                    <a:effectLst/>
                    <a:latin typeface="Arial" panose="020B0604020202020204" pitchFamily="34" charset="0"/>
                  </a:rPr>
                  <a:t>4</a:t>
                </a:r>
                <a:endParaRPr kumimoji="0" lang="en-US" altLang="en-US" sz="800" i="0" u="none" strike="noStrike" cap="none" normalizeH="0" baseline="0">
                  <a:ln>
                    <a:noFill/>
                  </a:ln>
                  <a:solidFill>
                    <a:schemeClr val="tx1"/>
                  </a:solidFill>
                  <a:effectLst/>
                  <a:latin typeface="Arial" panose="020B0604020202020204" pitchFamily="34" charset="0"/>
                </a:endParaRPr>
              </a:p>
            </p:txBody>
          </p:sp>
          <p:sp>
            <p:nvSpPr>
              <p:cNvPr id="590" name="Rectangle 613">
                <a:extLst>
                  <a:ext uri="{FF2B5EF4-FFF2-40B4-BE49-F238E27FC236}">
                    <a16:creationId xmlns:a16="http://schemas.microsoft.com/office/drawing/2014/main" id="{D546594A-48A4-46D7-91E4-8EC005387D2E}"/>
                  </a:ext>
                </a:extLst>
              </p:cNvPr>
              <p:cNvSpPr>
                <a:spLocks noChangeArrowheads="1"/>
              </p:cNvSpPr>
              <p:nvPr/>
            </p:nvSpPr>
            <p:spPr bwMode="auto">
              <a:xfrm>
                <a:off x="6661150" y="4181475"/>
                <a:ext cx="577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i="0" u="none" strike="noStrike" cap="none" normalizeH="0" baseline="0">
                    <a:ln>
                      <a:noFill/>
                    </a:ln>
                    <a:solidFill>
                      <a:srgbClr val="000000"/>
                    </a:solidFill>
                    <a:effectLst/>
                    <a:latin typeface="Arial" panose="020B0604020202020204" pitchFamily="34" charset="0"/>
                  </a:rPr>
                  <a:t>6</a:t>
                </a:r>
                <a:endParaRPr kumimoji="0" lang="en-US" altLang="en-US" sz="800" i="0" u="none" strike="noStrike" cap="none" normalizeH="0" baseline="0">
                  <a:ln>
                    <a:noFill/>
                  </a:ln>
                  <a:solidFill>
                    <a:schemeClr val="tx1"/>
                  </a:solidFill>
                  <a:effectLst/>
                  <a:latin typeface="Arial" panose="020B0604020202020204" pitchFamily="34" charset="0"/>
                </a:endParaRPr>
              </a:p>
            </p:txBody>
          </p:sp>
          <p:sp>
            <p:nvSpPr>
              <p:cNvPr id="591" name="Rectangle 614">
                <a:extLst>
                  <a:ext uri="{FF2B5EF4-FFF2-40B4-BE49-F238E27FC236}">
                    <a16:creationId xmlns:a16="http://schemas.microsoft.com/office/drawing/2014/main" id="{404C4DE7-3E5E-4EC4-A4F6-5A104510963D}"/>
                  </a:ext>
                </a:extLst>
              </p:cNvPr>
              <p:cNvSpPr>
                <a:spLocks noChangeArrowheads="1"/>
              </p:cNvSpPr>
              <p:nvPr/>
            </p:nvSpPr>
            <p:spPr bwMode="auto">
              <a:xfrm>
                <a:off x="6661150" y="3875088"/>
                <a:ext cx="577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i="0" u="none" strike="noStrike" cap="none" normalizeH="0" baseline="0">
                    <a:ln>
                      <a:noFill/>
                    </a:ln>
                    <a:solidFill>
                      <a:srgbClr val="000000"/>
                    </a:solidFill>
                    <a:effectLst/>
                    <a:latin typeface="Arial" panose="020B0604020202020204" pitchFamily="34" charset="0"/>
                  </a:rPr>
                  <a:t>8</a:t>
                </a:r>
                <a:endParaRPr kumimoji="0" lang="en-US" altLang="en-US" sz="800" i="0" u="none" strike="noStrike" cap="none" normalizeH="0" baseline="0">
                  <a:ln>
                    <a:noFill/>
                  </a:ln>
                  <a:solidFill>
                    <a:schemeClr val="tx1"/>
                  </a:solidFill>
                  <a:effectLst/>
                  <a:latin typeface="Arial" panose="020B0604020202020204" pitchFamily="34" charset="0"/>
                </a:endParaRPr>
              </a:p>
            </p:txBody>
          </p:sp>
          <p:sp>
            <p:nvSpPr>
              <p:cNvPr id="592" name="Rectangle 615">
                <a:extLst>
                  <a:ext uri="{FF2B5EF4-FFF2-40B4-BE49-F238E27FC236}">
                    <a16:creationId xmlns:a16="http://schemas.microsoft.com/office/drawing/2014/main" id="{6ACDBF1B-D07E-466B-ABFD-0EC3A0216E98}"/>
                  </a:ext>
                </a:extLst>
              </p:cNvPr>
              <p:cNvSpPr>
                <a:spLocks noChangeArrowheads="1"/>
              </p:cNvSpPr>
              <p:nvPr/>
            </p:nvSpPr>
            <p:spPr bwMode="auto">
              <a:xfrm>
                <a:off x="6608763" y="3568700"/>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i="0" u="none" strike="noStrike" cap="none" normalizeH="0" baseline="0">
                    <a:ln>
                      <a:noFill/>
                    </a:ln>
                    <a:solidFill>
                      <a:srgbClr val="000000"/>
                    </a:solidFill>
                    <a:effectLst/>
                    <a:latin typeface="Arial" panose="020B0604020202020204" pitchFamily="34" charset="0"/>
                  </a:rPr>
                  <a:t>10</a:t>
                </a:r>
                <a:endParaRPr kumimoji="0" lang="en-US" altLang="en-US" sz="800" i="0" u="none" strike="noStrike" cap="none" normalizeH="0" baseline="0">
                  <a:ln>
                    <a:noFill/>
                  </a:ln>
                  <a:solidFill>
                    <a:schemeClr val="tx1"/>
                  </a:solidFill>
                  <a:effectLst/>
                  <a:latin typeface="Arial" panose="020B0604020202020204" pitchFamily="34" charset="0"/>
                </a:endParaRPr>
              </a:p>
            </p:txBody>
          </p:sp>
        </p:grpSp>
        <p:grpSp>
          <p:nvGrpSpPr>
            <p:cNvPr id="542" name="Group 541">
              <a:extLst>
                <a:ext uri="{FF2B5EF4-FFF2-40B4-BE49-F238E27FC236}">
                  <a16:creationId xmlns:a16="http://schemas.microsoft.com/office/drawing/2014/main" id="{562403AC-1802-46DC-9FDC-D2CA47DA39E3}"/>
                </a:ext>
              </a:extLst>
            </p:cNvPr>
            <p:cNvGrpSpPr/>
            <p:nvPr/>
          </p:nvGrpSpPr>
          <p:grpSpPr>
            <a:xfrm>
              <a:off x="800769" y="2895077"/>
              <a:ext cx="32796" cy="991138"/>
              <a:chOff x="6726238" y="3629025"/>
              <a:chExt cx="34925" cy="1549400"/>
            </a:xfrm>
          </p:grpSpPr>
          <p:sp>
            <p:nvSpPr>
              <p:cNvPr id="580" name="Line 616">
                <a:extLst>
                  <a:ext uri="{FF2B5EF4-FFF2-40B4-BE49-F238E27FC236}">
                    <a16:creationId xmlns:a16="http://schemas.microsoft.com/office/drawing/2014/main" id="{A58DFFEE-CCEB-4CC2-AEC7-506E454AE0E6}"/>
                  </a:ext>
                </a:extLst>
              </p:cNvPr>
              <p:cNvSpPr>
                <a:spLocks noChangeShapeType="1"/>
              </p:cNvSpPr>
              <p:nvPr/>
            </p:nvSpPr>
            <p:spPr bwMode="auto">
              <a:xfrm flipV="1">
                <a:off x="6761163" y="3629025"/>
                <a:ext cx="0" cy="154940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1" name="Line 617">
                <a:extLst>
                  <a:ext uri="{FF2B5EF4-FFF2-40B4-BE49-F238E27FC236}">
                    <a16:creationId xmlns:a16="http://schemas.microsoft.com/office/drawing/2014/main" id="{C073A97F-1634-43DE-8F97-270152681D94}"/>
                  </a:ext>
                </a:extLst>
              </p:cNvPr>
              <p:cNvSpPr>
                <a:spLocks noChangeShapeType="1"/>
              </p:cNvSpPr>
              <p:nvPr/>
            </p:nvSpPr>
            <p:spPr bwMode="auto">
              <a:xfrm flipH="1">
                <a:off x="6726238" y="5170488"/>
                <a:ext cx="34925" cy="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2" name="Line 618">
                <a:extLst>
                  <a:ext uri="{FF2B5EF4-FFF2-40B4-BE49-F238E27FC236}">
                    <a16:creationId xmlns:a16="http://schemas.microsoft.com/office/drawing/2014/main" id="{D0E01C47-9553-49C1-A275-2DF986CE8A09}"/>
                  </a:ext>
                </a:extLst>
              </p:cNvPr>
              <p:cNvSpPr>
                <a:spLocks noChangeShapeType="1"/>
              </p:cNvSpPr>
              <p:nvPr/>
            </p:nvSpPr>
            <p:spPr bwMode="auto">
              <a:xfrm flipH="1">
                <a:off x="6726238" y="4864100"/>
                <a:ext cx="34925" cy="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3" name="Line 619">
                <a:extLst>
                  <a:ext uri="{FF2B5EF4-FFF2-40B4-BE49-F238E27FC236}">
                    <a16:creationId xmlns:a16="http://schemas.microsoft.com/office/drawing/2014/main" id="{8038F07A-526B-4377-AFB9-60764693C4AA}"/>
                  </a:ext>
                </a:extLst>
              </p:cNvPr>
              <p:cNvSpPr>
                <a:spLocks noChangeShapeType="1"/>
              </p:cNvSpPr>
              <p:nvPr/>
            </p:nvSpPr>
            <p:spPr bwMode="auto">
              <a:xfrm flipH="1">
                <a:off x="6726238" y="4557713"/>
                <a:ext cx="34925" cy="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4" name="Line 620">
                <a:extLst>
                  <a:ext uri="{FF2B5EF4-FFF2-40B4-BE49-F238E27FC236}">
                    <a16:creationId xmlns:a16="http://schemas.microsoft.com/office/drawing/2014/main" id="{E7C03270-939E-46D6-8CAD-40904AB12F81}"/>
                  </a:ext>
                </a:extLst>
              </p:cNvPr>
              <p:cNvSpPr>
                <a:spLocks noChangeShapeType="1"/>
              </p:cNvSpPr>
              <p:nvPr/>
            </p:nvSpPr>
            <p:spPr bwMode="auto">
              <a:xfrm flipH="1">
                <a:off x="6726238" y="4251325"/>
                <a:ext cx="34925" cy="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5" name="Line 621">
                <a:extLst>
                  <a:ext uri="{FF2B5EF4-FFF2-40B4-BE49-F238E27FC236}">
                    <a16:creationId xmlns:a16="http://schemas.microsoft.com/office/drawing/2014/main" id="{E10421D5-42C8-4BFC-9887-38FA205787C3}"/>
                  </a:ext>
                </a:extLst>
              </p:cNvPr>
              <p:cNvSpPr>
                <a:spLocks noChangeShapeType="1"/>
              </p:cNvSpPr>
              <p:nvPr/>
            </p:nvSpPr>
            <p:spPr bwMode="auto">
              <a:xfrm flipH="1">
                <a:off x="6726238" y="3943350"/>
                <a:ext cx="34925" cy="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6" name="Line 622">
                <a:extLst>
                  <a:ext uri="{FF2B5EF4-FFF2-40B4-BE49-F238E27FC236}">
                    <a16:creationId xmlns:a16="http://schemas.microsoft.com/office/drawing/2014/main" id="{DE40BD5F-1732-4D6B-9435-059C4392A2A0}"/>
                  </a:ext>
                </a:extLst>
              </p:cNvPr>
              <p:cNvSpPr>
                <a:spLocks noChangeShapeType="1"/>
              </p:cNvSpPr>
              <p:nvPr/>
            </p:nvSpPr>
            <p:spPr bwMode="auto">
              <a:xfrm flipH="1">
                <a:off x="6726238" y="3636963"/>
                <a:ext cx="34925" cy="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544" name="Freeform 602">
              <a:extLst>
                <a:ext uri="{FF2B5EF4-FFF2-40B4-BE49-F238E27FC236}">
                  <a16:creationId xmlns:a16="http://schemas.microsoft.com/office/drawing/2014/main" id="{D91F4FFE-E3CE-4159-91A0-0DE59CE36924}"/>
                </a:ext>
              </a:extLst>
            </p:cNvPr>
            <p:cNvSpPr>
              <a:spLocks/>
            </p:cNvSpPr>
            <p:nvPr/>
          </p:nvSpPr>
          <p:spPr bwMode="auto">
            <a:xfrm>
              <a:off x="971599" y="3561671"/>
              <a:ext cx="295948" cy="311761"/>
            </a:xfrm>
            <a:custGeom>
              <a:avLst/>
              <a:gdLst>
                <a:gd name="T0" fmla="*/ 0 w 642"/>
                <a:gd name="T1" fmla="*/ 613 h 613"/>
                <a:gd name="T2" fmla="*/ 0 w 642"/>
                <a:gd name="T3" fmla="*/ 0 h 613"/>
                <a:gd name="T4" fmla="*/ 0 w 642"/>
                <a:gd name="T5" fmla="*/ 0 h 613"/>
                <a:gd name="T6" fmla="*/ 642 w 642"/>
                <a:gd name="T7" fmla="*/ 0 h 613"/>
                <a:gd name="T8" fmla="*/ 642 w 642"/>
                <a:gd name="T9" fmla="*/ 0 h 613"/>
                <a:gd name="T10" fmla="*/ 642 w 642"/>
                <a:gd name="T11" fmla="*/ 613 h 613"/>
              </a:gdLst>
              <a:ahLst/>
              <a:cxnLst>
                <a:cxn ang="0">
                  <a:pos x="T0" y="T1"/>
                </a:cxn>
                <a:cxn ang="0">
                  <a:pos x="T2" y="T3"/>
                </a:cxn>
                <a:cxn ang="0">
                  <a:pos x="T4" y="T5"/>
                </a:cxn>
                <a:cxn ang="0">
                  <a:pos x="T6" y="T7"/>
                </a:cxn>
                <a:cxn ang="0">
                  <a:pos x="T8" y="T9"/>
                </a:cxn>
                <a:cxn ang="0">
                  <a:pos x="T10" y="T11"/>
                </a:cxn>
              </a:cxnLst>
              <a:rect l="0" t="0" r="r" b="b"/>
              <a:pathLst>
                <a:path w="642" h="613">
                  <a:moveTo>
                    <a:pt x="0" y="613"/>
                  </a:moveTo>
                  <a:lnTo>
                    <a:pt x="0" y="0"/>
                  </a:lnTo>
                  <a:lnTo>
                    <a:pt x="0" y="0"/>
                  </a:lnTo>
                  <a:lnTo>
                    <a:pt x="642" y="0"/>
                  </a:lnTo>
                  <a:lnTo>
                    <a:pt x="642" y="0"/>
                  </a:lnTo>
                  <a:lnTo>
                    <a:pt x="642" y="613"/>
                  </a:lnTo>
                </a:path>
              </a:pathLst>
            </a:custGeom>
            <a:noFill/>
            <a:ln w="28575">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5" name="Rectangle 603">
              <a:extLst>
                <a:ext uri="{FF2B5EF4-FFF2-40B4-BE49-F238E27FC236}">
                  <a16:creationId xmlns:a16="http://schemas.microsoft.com/office/drawing/2014/main" id="{2702CB79-9A83-41A9-BF69-D9497065BF81}"/>
                </a:ext>
              </a:extLst>
            </p:cNvPr>
            <p:cNvSpPr>
              <a:spLocks noChangeArrowheads="1"/>
            </p:cNvSpPr>
            <p:nvPr/>
          </p:nvSpPr>
          <p:spPr bwMode="auto">
            <a:xfrm>
              <a:off x="1426125" y="3444887"/>
              <a:ext cx="307013" cy="43666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6" name="Freeform 604">
              <a:extLst>
                <a:ext uri="{FF2B5EF4-FFF2-40B4-BE49-F238E27FC236}">
                  <a16:creationId xmlns:a16="http://schemas.microsoft.com/office/drawing/2014/main" id="{B017E86E-2AF2-4274-9A94-DEFAF16CBED6}"/>
                </a:ext>
              </a:extLst>
            </p:cNvPr>
            <p:cNvSpPr>
              <a:spLocks/>
            </p:cNvSpPr>
            <p:nvPr/>
          </p:nvSpPr>
          <p:spPr bwMode="auto">
            <a:xfrm>
              <a:off x="1431656" y="3451995"/>
              <a:ext cx="295948" cy="421437"/>
            </a:xfrm>
            <a:custGeom>
              <a:avLst/>
              <a:gdLst>
                <a:gd name="T0" fmla="*/ 0 w 642"/>
                <a:gd name="T1" fmla="*/ 829 h 829"/>
                <a:gd name="T2" fmla="*/ 0 w 642"/>
                <a:gd name="T3" fmla="*/ 0 h 829"/>
                <a:gd name="T4" fmla="*/ 0 w 642"/>
                <a:gd name="T5" fmla="*/ 0 h 829"/>
                <a:gd name="T6" fmla="*/ 642 w 642"/>
                <a:gd name="T7" fmla="*/ 0 h 829"/>
                <a:gd name="T8" fmla="*/ 642 w 642"/>
                <a:gd name="T9" fmla="*/ 0 h 829"/>
                <a:gd name="T10" fmla="*/ 642 w 642"/>
                <a:gd name="T11" fmla="*/ 829 h 829"/>
              </a:gdLst>
              <a:ahLst/>
              <a:cxnLst>
                <a:cxn ang="0">
                  <a:pos x="T0" y="T1"/>
                </a:cxn>
                <a:cxn ang="0">
                  <a:pos x="T2" y="T3"/>
                </a:cxn>
                <a:cxn ang="0">
                  <a:pos x="T4" y="T5"/>
                </a:cxn>
                <a:cxn ang="0">
                  <a:pos x="T6" y="T7"/>
                </a:cxn>
                <a:cxn ang="0">
                  <a:pos x="T8" y="T9"/>
                </a:cxn>
                <a:cxn ang="0">
                  <a:pos x="T10" y="T11"/>
                </a:cxn>
              </a:cxnLst>
              <a:rect l="0" t="0" r="r" b="b"/>
              <a:pathLst>
                <a:path w="642" h="829">
                  <a:moveTo>
                    <a:pt x="0" y="829"/>
                  </a:moveTo>
                  <a:lnTo>
                    <a:pt x="0" y="0"/>
                  </a:lnTo>
                  <a:lnTo>
                    <a:pt x="0" y="0"/>
                  </a:lnTo>
                  <a:lnTo>
                    <a:pt x="642" y="0"/>
                  </a:lnTo>
                  <a:lnTo>
                    <a:pt x="642" y="0"/>
                  </a:lnTo>
                  <a:lnTo>
                    <a:pt x="642" y="829"/>
                  </a:lnTo>
                </a:path>
              </a:pathLst>
            </a:custGeom>
            <a:noFill/>
            <a:ln w="2857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7" name="Rectangle 605">
              <a:extLst>
                <a:ext uri="{FF2B5EF4-FFF2-40B4-BE49-F238E27FC236}">
                  <a16:creationId xmlns:a16="http://schemas.microsoft.com/office/drawing/2014/main" id="{509651D2-F233-4FDA-9C69-0F4061D70115}"/>
                </a:ext>
              </a:extLst>
            </p:cNvPr>
            <p:cNvSpPr>
              <a:spLocks noChangeArrowheads="1"/>
            </p:cNvSpPr>
            <p:nvPr/>
          </p:nvSpPr>
          <p:spPr bwMode="auto">
            <a:xfrm>
              <a:off x="795730" y="3915769"/>
              <a:ext cx="264393" cy="108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i="0" u="none" strike="noStrike" cap="none" normalizeH="0" baseline="0" dirty="0">
                  <a:ln>
                    <a:noFill/>
                  </a:ln>
                  <a:solidFill>
                    <a:srgbClr val="000000"/>
                  </a:solidFill>
                  <a:effectLst/>
                  <a:latin typeface="Arial" panose="020B0604020202020204" pitchFamily="34" charset="0"/>
                </a:rPr>
                <a:t>Normal</a:t>
              </a:r>
              <a:endParaRPr kumimoji="0" lang="en-US" altLang="en-US" sz="1100" i="0" u="none" strike="noStrike" cap="none" normalizeH="0" baseline="0" dirty="0">
                <a:ln>
                  <a:noFill/>
                </a:ln>
                <a:solidFill>
                  <a:schemeClr val="tx1"/>
                </a:solidFill>
                <a:effectLst/>
                <a:latin typeface="Arial" panose="020B0604020202020204" pitchFamily="34" charset="0"/>
              </a:endParaRPr>
            </a:p>
          </p:txBody>
        </p:sp>
        <p:sp>
          <p:nvSpPr>
            <p:cNvPr id="548" name="Rectangle 606">
              <a:extLst>
                <a:ext uri="{FF2B5EF4-FFF2-40B4-BE49-F238E27FC236}">
                  <a16:creationId xmlns:a16="http://schemas.microsoft.com/office/drawing/2014/main" id="{73831F8D-4BF1-44DE-BC42-37267E24D6B5}"/>
                </a:ext>
              </a:extLst>
            </p:cNvPr>
            <p:cNvSpPr>
              <a:spLocks noChangeArrowheads="1"/>
            </p:cNvSpPr>
            <p:nvPr/>
          </p:nvSpPr>
          <p:spPr bwMode="auto">
            <a:xfrm>
              <a:off x="1372007" y="3918115"/>
              <a:ext cx="337008" cy="108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i="0" u="none" strike="noStrike" cap="none" normalizeH="0" baseline="0" dirty="0">
                  <a:ln>
                    <a:noFill/>
                  </a:ln>
                  <a:solidFill>
                    <a:srgbClr val="000000"/>
                  </a:solidFill>
                  <a:effectLst/>
                  <a:latin typeface="Arial" panose="020B0604020202020204" pitchFamily="34" charset="0"/>
                </a:rPr>
                <a:t>Shiftwork</a:t>
              </a:r>
              <a:endParaRPr kumimoji="0" lang="en-US" altLang="en-US" sz="1100" i="0" u="none" strike="noStrike" cap="none" normalizeH="0" baseline="0" dirty="0">
                <a:ln>
                  <a:noFill/>
                </a:ln>
                <a:solidFill>
                  <a:schemeClr val="tx1"/>
                </a:solidFill>
                <a:effectLst/>
                <a:latin typeface="Arial" panose="020B0604020202020204" pitchFamily="34" charset="0"/>
              </a:endParaRPr>
            </a:p>
          </p:txBody>
        </p:sp>
        <p:sp>
          <p:nvSpPr>
            <p:cNvPr id="549" name="Line 607">
              <a:extLst>
                <a:ext uri="{FF2B5EF4-FFF2-40B4-BE49-F238E27FC236}">
                  <a16:creationId xmlns:a16="http://schemas.microsoft.com/office/drawing/2014/main" id="{B14C00A3-B791-4093-B8A5-3B50F6CA7FA1}"/>
                </a:ext>
              </a:extLst>
            </p:cNvPr>
            <p:cNvSpPr>
              <a:spLocks noChangeShapeType="1"/>
            </p:cNvSpPr>
            <p:nvPr/>
          </p:nvSpPr>
          <p:spPr bwMode="auto">
            <a:xfrm>
              <a:off x="789678" y="3880541"/>
              <a:ext cx="1081457" cy="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50" name="Line 608">
              <a:extLst>
                <a:ext uri="{FF2B5EF4-FFF2-40B4-BE49-F238E27FC236}">
                  <a16:creationId xmlns:a16="http://schemas.microsoft.com/office/drawing/2014/main" id="{C8A625F9-D813-4B75-B9EC-AEF45489E7BB}"/>
                </a:ext>
              </a:extLst>
            </p:cNvPr>
            <p:cNvSpPr>
              <a:spLocks noChangeShapeType="1"/>
            </p:cNvSpPr>
            <p:nvPr/>
          </p:nvSpPr>
          <p:spPr bwMode="auto">
            <a:xfrm flipV="1">
              <a:off x="1120033" y="3880541"/>
              <a:ext cx="0" cy="28434"/>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1" name="Line 609">
              <a:extLst>
                <a:ext uri="{FF2B5EF4-FFF2-40B4-BE49-F238E27FC236}">
                  <a16:creationId xmlns:a16="http://schemas.microsoft.com/office/drawing/2014/main" id="{6477E65F-D07B-4BD4-A6C7-9EC886797CC8}"/>
                </a:ext>
              </a:extLst>
            </p:cNvPr>
            <p:cNvSpPr>
              <a:spLocks noChangeShapeType="1"/>
            </p:cNvSpPr>
            <p:nvPr/>
          </p:nvSpPr>
          <p:spPr bwMode="auto">
            <a:xfrm flipV="1">
              <a:off x="1580091" y="3880541"/>
              <a:ext cx="0" cy="28434"/>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2" name="Line 623">
              <a:extLst>
                <a:ext uri="{FF2B5EF4-FFF2-40B4-BE49-F238E27FC236}">
                  <a16:creationId xmlns:a16="http://schemas.microsoft.com/office/drawing/2014/main" id="{D1BB867E-F7F3-41C9-BC78-02F41EF09AA3}"/>
                </a:ext>
              </a:extLst>
            </p:cNvPr>
            <p:cNvSpPr>
              <a:spLocks noChangeShapeType="1"/>
            </p:cNvSpPr>
            <p:nvPr/>
          </p:nvSpPr>
          <p:spPr bwMode="auto">
            <a:xfrm>
              <a:off x="1120033" y="3442856"/>
              <a:ext cx="0" cy="111705"/>
            </a:xfrm>
            <a:prstGeom prst="line">
              <a:avLst/>
            </a:prstGeom>
            <a:noFill/>
            <a:ln w="1270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3" name="Line 624">
              <a:extLst>
                <a:ext uri="{FF2B5EF4-FFF2-40B4-BE49-F238E27FC236}">
                  <a16:creationId xmlns:a16="http://schemas.microsoft.com/office/drawing/2014/main" id="{65373B9A-4F47-4BDF-A5B4-63635C385A80}"/>
                </a:ext>
              </a:extLst>
            </p:cNvPr>
            <p:cNvSpPr>
              <a:spLocks noChangeShapeType="1"/>
            </p:cNvSpPr>
            <p:nvPr/>
          </p:nvSpPr>
          <p:spPr bwMode="auto">
            <a:xfrm>
              <a:off x="1043511" y="3442856"/>
              <a:ext cx="152123" cy="0"/>
            </a:xfrm>
            <a:prstGeom prst="line">
              <a:avLst/>
            </a:prstGeom>
            <a:noFill/>
            <a:ln w="1270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4" name="Line 625">
              <a:extLst>
                <a:ext uri="{FF2B5EF4-FFF2-40B4-BE49-F238E27FC236}">
                  <a16:creationId xmlns:a16="http://schemas.microsoft.com/office/drawing/2014/main" id="{65332407-52CA-4400-87F2-1337ED6F74CF}"/>
                </a:ext>
              </a:extLst>
            </p:cNvPr>
            <p:cNvSpPr>
              <a:spLocks noChangeShapeType="1"/>
            </p:cNvSpPr>
            <p:nvPr/>
          </p:nvSpPr>
          <p:spPr bwMode="auto">
            <a:xfrm>
              <a:off x="1120033" y="3554562"/>
              <a:ext cx="0" cy="111705"/>
            </a:xfrm>
            <a:prstGeom prst="line">
              <a:avLst/>
            </a:prstGeom>
            <a:noFill/>
            <a:ln w="1270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5" name="Line 626">
              <a:extLst>
                <a:ext uri="{FF2B5EF4-FFF2-40B4-BE49-F238E27FC236}">
                  <a16:creationId xmlns:a16="http://schemas.microsoft.com/office/drawing/2014/main" id="{1EF93B56-FD7D-4681-863D-A3F1F320ABA2}"/>
                </a:ext>
              </a:extLst>
            </p:cNvPr>
            <p:cNvSpPr>
              <a:spLocks noChangeShapeType="1"/>
            </p:cNvSpPr>
            <p:nvPr/>
          </p:nvSpPr>
          <p:spPr bwMode="auto">
            <a:xfrm>
              <a:off x="1043511" y="3666268"/>
              <a:ext cx="152123" cy="0"/>
            </a:xfrm>
            <a:prstGeom prst="line">
              <a:avLst/>
            </a:prstGeom>
            <a:noFill/>
            <a:ln w="1270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6" name="Freeform 627">
              <a:extLst>
                <a:ext uri="{FF2B5EF4-FFF2-40B4-BE49-F238E27FC236}">
                  <a16:creationId xmlns:a16="http://schemas.microsoft.com/office/drawing/2014/main" id="{D633CC07-0816-4A1E-95E9-3CDF42B66111}"/>
                </a:ext>
              </a:extLst>
            </p:cNvPr>
            <p:cNvSpPr>
              <a:spLocks/>
            </p:cNvSpPr>
            <p:nvPr/>
          </p:nvSpPr>
          <p:spPr bwMode="auto">
            <a:xfrm>
              <a:off x="1126488" y="3443871"/>
              <a:ext cx="28582" cy="39606"/>
            </a:xfrm>
            <a:custGeom>
              <a:avLst/>
              <a:gdLst>
                <a:gd name="T0" fmla="*/ 62 w 62"/>
                <a:gd name="T1" fmla="*/ 38 h 77"/>
                <a:gd name="T2" fmla="*/ 62 w 62"/>
                <a:gd name="T3" fmla="*/ 46 h 77"/>
                <a:gd name="T4" fmla="*/ 59 w 62"/>
                <a:gd name="T5" fmla="*/ 53 h 77"/>
                <a:gd name="T6" fmla="*/ 57 w 62"/>
                <a:gd name="T7" fmla="*/ 59 h 77"/>
                <a:gd name="T8" fmla="*/ 53 w 62"/>
                <a:gd name="T9" fmla="*/ 66 h 77"/>
                <a:gd name="T10" fmla="*/ 48 w 62"/>
                <a:gd name="T11" fmla="*/ 71 h 77"/>
                <a:gd name="T12" fmla="*/ 43 w 62"/>
                <a:gd name="T13" fmla="*/ 74 h 77"/>
                <a:gd name="T14" fmla="*/ 37 w 62"/>
                <a:gd name="T15" fmla="*/ 77 h 77"/>
                <a:gd name="T16" fmla="*/ 31 w 62"/>
                <a:gd name="T17" fmla="*/ 77 h 77"/>
                <a:gd name="T18" fmla="*/ 24 w 62"/>
                <a:gd name="T19" fmla="*/ 77 h 77"/>
                <a:gd name="T20" fmla="*/ 19 w 62"/>
                <a:gd name="T21" fmla="*/ 74 h 77"/>
                <a:gd name="T22" fmla="*/ 14 w 62"/>
                <a:gd name="T23" fmla="*/ 71 h 77"/>
                <a:gd name="T24" fmla="*/ 9 w 62"/>
                <a:gd name="T25" fmla="*/ 66 h 77"/>
                <a:gd name="T26" fmla="*/ 5 w 62"/>
                <a:gd name="T27" fmla="*/ 59 h 77"/>
                <a:gd name="T28" fmla="*/ 2 w 62"/>
                <a:gd name="T29" fmla="*/ 53 h 77"/>
                <a:gd name="T30" fmla="*/ 1 w 62"/>
                <a:gd name="T31" fmla="*/ 46 h 77"/>
                <a:gd name="T32" fmla="*/ 0 w 62"/>
                <a:gd name="T33" fmla="*/ 42 h 77"/>
                <a:gd name="T34" fmla="*/ 0 w 62"/>
                <a:gd name="T35" fmla="*/ 38 h 77"/>
                <a:gd name="T36" fmla="*/ 0 w 62"/>
                <a:gd name="T37" fmla="*/ 35 h 77"/>
                <a:gd name="T38" fmla="*/ 1 w 62"/>
                <a:gd name="T39" fmla="*/ 30 h 77"/>
                <a:gd name="T40" fmla="*/ 2 w 62"/>
                <a:gd name="T41" fmla="*/ 24 h 77"/>
                <a:gd name="T42" fmla="*/ 5 w 62"/>
                <a:gd name="T43" fmla="*/ 17 h 77"/>
                <a:gd name="T44" fmla="*/ 9 w 62"/>
                <a:gd name="T45" fmla="*/ 11 h 77"/>
                <a:gd name="T46" fmla="*/ 14 w 62"/>
                <a:gd name="T47" fmla="*/ 6 h 77"/>
                <a:gd name="T48" fmla="*/ 19 w 62"/>
                <a:gd name="T49" fmla="*/ 3 h 77"/>
                <a:gd name="T50" fmla="*/ 24 w 62"/>
                <a:gd name="T51" fmla="*/ 1 h 77"/>
                <a:gd name="T52" fmla="*/ 28 w 62"/>
                <a:gd name="T53" fmla="*/ 0 h 77"/>
                <a:gd name="T54" fmla="*/ 31 w 62"/>
                <a:gd name="T55" fmla="*/ 0 h 77"/>
                <a:gd name="T56" fmla="*/ 33 w 62"/>
                <a:gd name="T57" fmla="*/ 0 h 77"/>
                <a:gd name="T58" fmla="*/ 37 w 62"/>
                <a:gd name="T59" fmla="*/ 1 h 77"/>
                <a:gd name="T60" fmla="*/ 43 w 62"/>
                <a:gd name="T61" fmla="*/ 3 h 77"/>
                <a:gd name="T62" fmla="*/ 48 w 62"/>
                <a:gd name="T63" fmla="*/ 6 h 77"/>
                <a:gd name="T64" fmla="*/ 53 w 62"/>
                <a:gd name="T65" fmla="*/ 11 h 77"/>
                <a:gd name="T66" fmla="*/ 57 w 62"/>
                <a:gd name="T67" fmla="*/ 17 h 77"/>
                <a:gd name="T68" fmla="*/ 59 w 62"/>
                <a:gd name="T69" fmla="*/ 24 h 77"/>
                <a:gd name="T70" fmla="*/ 62 w 62"/>
                <a:gd name="T71" fmla="*/ 30 h 77"/>
                <a:gd name="T72" fmla="*/ 62 w 62"/>
                <a:gd name="T73" fmla="*/ 3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2" h="77">
                  <a:moveTo>
                    <a:pt x="62" y="38"/>
                  </a:moveTo>
                  <a:lnTo>
                    <a:pt x="62" y="46"/>
                  </a:lnTo>
                  <a:lnTo>
                    <a:pt x="59" y="53"/>
                  </a:lnTo>
                  <a:lnTo>
                    <a:pt x="57" y="59"/>
                  </a:lnTo>
                  <a:lnTo>
                    <a:pt x="53" y="66"/>
                  </a:lnTo>
                  <a:lnTo>
                    <a:pt x="48" y="71"/>
                  </a:lnTo>
                  <a:lnTo>
                    <a:pt x="43" y="74"/>
                  </a:lnTo>
                  <a:lnTo>
                    <a:pt x="37" y="77"/>
                  </a:lnTo>
                  <a:lnTo>
                    <a:pt x="31" y="77"/>
                  </a:lnTo>
                  <a:lnTo>
                    <a:pt x="24" y="77"/>
                  </a:lnTo>
                  <a:lnTo>
                    <a:pt x="19" y="74"/>
                  </a:lnTo>
                  <a:lnTo>
                    <a:pt x="14" y="71"/>
                  </a:lnTo>
                  <a:lnTo>
                    <a:pt x="9" y="66"/>
                  </a:lnTo>
                  <a:lnTo>
                    <a:pt x="5" y="59"/>
                  </a:lnTo>
                  <a:lnTo>
                    <a:pt x="2" y="53"/>
                  </a:lnTo>
                  <a:lnTo>
                    <a:pt x="1" y="46"/>
                  </a:lnTo>
                  <a:lnTo>
                    <a:pt x="0" y="42"/>
                  </a:lnTo>
                  <a:lnTo>
                    <a:pt x="0" y="38"/>
                  </a:lnTo>
                  <a:lnTo>
                    <a:pt x="0" y="35"/>
                  </a:lnTo>
                  <a:lnTo>
                    <a:pt x="1" y="30"/>
                  </a:lnTo>
                  <a:lnTo>
                    <a:pt x="2" y="24"/>
                  </a:lnTo>
                  <a:lnTo>
                    <a:pt x="5" y="17"/>
                  </a:lnTo>
                  <a:lnTo>
                    <a:pt x="9" y="11"/>
                  </a:lnTo>
                  <a:lnTo>
                    <a:pt x="14" y="6"/>
                  </a:lnTo>
                  <a:lnTo>
                    <a:pt x="19" y="3"/>
                  </a:lnTo>
                  <a:lnTo>
                    <a:pt x="24" y="1"/>
                  </a:lnTo>
                  <a:lnTo>
                    <a:pt x="28" y="0"/>
                  </a:lnTo>
                  <a:lnTo>
                    <a:pt x="31" y="0"/>
                  </a:lnTo>
                  <a:lnTo>
                    <a:pt x="33" y="0"/>
                  </a:lnTo>
                  <a:lnTo>
                    <a:pt x="37" y="1"/>
                  </a:lnTo>
                  <a:lnTo>
                    <a:pt x="43" y="3"/>
                  </a:lnTo>
                  <a:lnTo>
                    <a:pt x="48" y="6"/>
                  </a:lnTo>
                  <a:lnTo>
                    <a:pt x="53" y="11"/>
                  </a:lnTo>
                  <a:lnTo>
                    <a:pt x="57" y="17"/>
                  </a:lnTo>
                  <a:lnTo>
                    <a:pt x="59" y="24"/>
                  </a:lnTo>
                  <a:lnTo>
                    <a:pt x="62" y="30"/>
                  </a:lnTo>
                  <a:lnTo>
                    <a:pt x="62" y="38"/>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7" name="Freeform 628">
              <a:extLst>
                <a:ext uri="{FF2B5EF4-FFF2-40B4-BE49-F238E27FC236}">
                  <a16:creationId xmlns:a16="http://schemas.microsoft.com/office/drawing/2014/main" id="{7CA7AF55-F0A3-402D-8ED6-7D43776E6FF5}"/>
                </a:ext>
              </a:extLst>
            </p:cNvPr>
            <p:cNvSpPr>
              <a:spLocks/>
            </p:cNvSpPr>
            <p:nvPr/>
          </p:nvSpPr>
          <p:spPr bwMode="auto">
            <a:xfrm>
              <a:off x="1126488" y="3443871"/>
              <a:ext cx="28582" cy="39606"/>
            </a:xfrm>
            <a:custGeom>
              <a:avLst/>
              <a:gdLst>
                <a:gd name="T0" fmla="*/ 62 w 62"/>
                <a:gd name="T1" fmla="*/ 38 h 77"/>
                <a:gd name="T2" fmla="*/ 62 w 62"/>
                <a:gd name="T3" fmla="*/ 46 h 77"/>
                <a:gd name="T4" fmla="*/ 59 w 62"/>
                <a:gd name="T5" fmla="*/ 53 h 77"/>
                <a:gd name="T6" fmla="*/ 57 w 62"/>
                <a:gd name="T7" fmla="*/ 59 h 77"/>
                <a:gd name="T8" fmla="*/ 53 w 62"/>
                <a:gd name="T9" fmla="*/ 66 h 77"/>
                <a:gd name="T10" fmla="*/ 48 w 62"/>
                <a:gd name="T11" fmla="*/ 71 h 77"/>
                <a:gd name="T12" fmla="*/ 43 w 62"/>
                <a:gd name="T13" fmla="*/ 74 h 77"/>
                <a:gd name="T14" fmla="*/ 37 w 62"/>
                <a:gd name="T15" fmla="*/ 77 h 77"/>
                <a:gd name="T16" fmla="*/ 31 w 62"/>
                <a:gd name="T17" fmla="*/ 77 h 77"/>
                <a:gd name="T18" fmla="*/ 24 w 62"/>
                <a:gd name="T19" fmla="*/ 77 h 77"/>
                <a:gd name="T20" fmla="*/ 19 w 62"/>
                <a:gd name="T21" fmla="*/ 74 h 77"/>
                <a:gd name="T22" fmla="*/ 14 w 62"/>
                <a:gd name="T23" fmla="*/ 71 h 77"/>
                <a:gd name="T24" fmla="*/ 9 w 62"/>
                <a:gd name="T25" fmla="*/ 66 h 77"/>
                <a:gd name="T26" fmla="*/ 5 w 62"/>
                <a:gd name="T27" fmla="*/ 59 h 77"/>
                <a:gd name="T28" fmla="*/ 2 w 62"/>
                <a:gd name="T29" fmla="*/ 53 h 77"/>
                <a:gd name="T30" fmla="*/ 1 w 62"/>
                <a:gd name="T31" fmla="*/ 46 h 77"/>
                <a:gd name="T32" fmla="*/ 0 w 62"/>
                <a:gd name="T33" fmla="*/ 42 h 77"/>
                <a:gd name="T34" fmla="*/ 0 w 62"/>
                <a:gd name="T35" fmla="*/ 38 h 77"/>
                <a:gd name="T36" fmla="*/ 0 w 62"/>
                <a:gd name="T37" fmla="*/ 35 h 77"/>
                <a:gd name="T38" fmla="*/ 1 w 62"/>
                <a:gd name="T39" fmla="*/ 30 h 77"/>
                <a:gd name="T40" fmla="*/ 2 w 62"/>
                <a:gd name="T41" fmla="*/ 24 h 77"/>
                <a:gd name="T42" fmla="*/ 5 w 62"/>
                <a:gd name="T43" fmla="*/ 17 h 77"/>
                <a:gd name="T44" fmla="*/ 9 w 62"/>
                <a:gd name="T45" fmla="*/ 11 h 77"/>
                <a:gd name="T46" fmla="*/ 14 w 62"/>
                <a:gd name="T47" fmla="*/ 6 h 77"/>
                <a:gd name="T48" fmla="*/ 19 w 62"/>
                <a:gd name="T49" fmla="*/ 3 h 77"/>
                <a:gd name="T50" fmla="*/ 24 w 62"/>
                <a:gd name="T51" fmla="*/ 1 h 77"/>
                <a:gd name="T52" fmla="*/ 28 w 62"/>
                <a:gd name="T53" fmla="*/ 0 h 77"/>
                <a:gd name="T54" fmla="*/ 31 w 62"/>
                <a:gd name="T55" fmla="*/ 0 h 77"/>
                <a:gd name="T56" fmla="*/ 33 w 62"/>
                <a:gd name="T57" fmla="*/ 0 h 77"/>
                <a:gd name="T58" fmla="*/ 37 w 62"/>
                <a:gd name="T59" fmla="*/ 1 h 77"/>
                <a:gd name="T60" fmla="*/ 43 w 62"/>
                <a:gd name="T61" fmla="*/ 3 h 77"/>
                <a:gd name="T62" fmla="*/ 48 w 62"/>
                <a:gd name="T63" fmla="*/ 6 h 77"/>
                <a:gd name="T64" fmla="*/ 53 w 62"/>
                <a:gd name="T65" fmla="*/ 11 h 77"/>
                <a:gd name="T66" fmla="*/ 57 w 62"/>
                <a:gd name="T67" fmla="*/ 17 h 77"/>
                <a:gd name="T68" fmla="*/ 59 w 62"/>
                <a:gd name="T69" fmla="*/ 24 h 77"/>
                <a:gd name="T70" fmla="*/ 62 w 62"/>
                <a:gd name="T71" fmla="*/ 30 h 77"/>
                <a:gd name="T72" fmla="*/ 62 w 62"/>
                <a:gd name="T73" fmla="*/ 3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2" h="77">
                  <a:moveTo>
                    <a:pt x="62" y="38"/>
                  </a:moveTo>
                  <a:lnTo>
                    <a:pt x="62" y="46"/>
                  </a:lnTo>
                  <a:lnTo>
                    <a:pt x="59" y="53"/>
                  </a:lnTo>
                  <a:lnTo>
                    <a:pt x="57" y="59"/>
                  </a:lnTo>
                  <a:lnTo>
                    <a:pt x="53" y="66"/>
                  </a:lnTo>
                  <a:lnTo>
                    <a:pt x="48" y="71"/>
                  </a:lnTo>
                  <a:lnTo>
                    <a:pt x="43" y="74"/>
                  </a:lnTo>
                  <a:lnTo>
                    <a:pt x="37" y="77"/>
                  </a:lnTo>
                  <a:lnTo>
                    <a:pt x="31" y="77"/>
                  </a:lnTo>
                  <a:lnTo>
                    <a:pt x="24" y="77"/>
                  </a:lnTo>
                  <a:lnTo>
                    <a:pt x="19" y="74"/>
                  </a:lnTo>
                  <a:lnTo>
                    <a:pt x="14" y="71"/>
                  </a:lnTo>
                  <a:lnTo>
                    <a:pt x="9" y="66"/>
                  </a:lnTo>
                  <a:lnTo>
                    <a:pt x="5" y="59"/>
                  </a:lnTo>
                  <a:lnTo>
                    <a:pt x="2" y="53"/>
                  </a:lnTo>
                  <a:lnTo>
                    <a:pt x="1" y="46"/>
                  </a:lnTo>
                  <a:lnTo>
                    <a:pt x="0" y="42"/>
                  </a:lnTo>
                  <a:lnTo>
                    <a:pt x="0" y="38"/>
                  </a:lnTo>
                  <a:lnTo>
                    <a:pt x="0" y="35"/>
                  </a:lnTo>
                  <a:lnTo>
                    <a:pt x="1" y="30"/>
                  </a:lnTo>
                  <a:lnTo>
                    <a:pt x="2" y="24"/>
                  </a:lnTo>
                  <a:lnTo>
                    <a:pt x="5" y="17"/>
                  </a:lnTo>
                  <a:lnTo>
                    <a:pt x="9" y="11"/>
                  </a:lnTo>
                  <a:lnTo>
                    <a:pt x="14" y="6"/>
                  </a:lnTo>
                  <a:lnTo>
                    <a:pt x="19" y="3"/>
                  </a:lnTo>
                  <a:lnTo>
                    <a:pt x="24" y="1"/>
                  </a:lnTo>
                  <a:lnTo>
                    <a:pt x="28" y="0"/>
                  </a:lnTo>
                  <a:lnTo>
                    <a:pt x="31" y="0"/>
                  </a:lnTo>
                  <a:lnTo>
                    <a:pt x="33" y="0"/>
                  </a:lnTo>
                  <a:lnTo>
                    <a:pt x="37" y="1"/>
                  </a:lnTo>
                  <a:lnTo>
                    <a:pt x="43" y="3"/>
                  </a:lnTo>
                  <a:lnTo>
                    <a:pt x="48" y="6"/>
                  </a:lnTo>
                  <a:lnTo>
                    <a:pt x="53" y="11"/>
                  </a:lnTo>
                  <a:lnTo>
                    <a:pt x="57" y="17"/>
                  </a:lnTo>
                  <a:lnTo>
                    <a:pt x="59" y="24"/>
                  </a:lnTo>
                  <a:lnTo>
                    <a:pt x="62" y="30"/>
                  </a:lnTo>
                  <a:lnTo>
                    <a:pt x="62" y="38"/>
                  </a:lnTo>
                </a:path>
              </a:pathLst>
            </a:custGeom>
            <a:noFill/>
            <a:ln w="1588">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8" name="Freeform 629">
              <a:extLst>
                <a:ext uri="{FF2B5EF4-FFF2-40B4-BE49-F238E27FC236}">
                  <a16:creationId xmlns:a16="http://schemas.microsoft.com/office/drawing/2014/main" id="{F00B2B6F-D0D1-42F7-9F07-398F8F72AF0D}"/>
                </a:ext>
              </a:extLst>
            </p:cNvPr>
            <p:cNvSpPr>
              <a:spLocks/>
            </p:cNvSpPr>
            <p:nvPr/>
          </p:nvSpPr>
          <p:spPr bwMode="auto">
            <a:xfrm>
              <a:off x="1105282" y="3757664"/>
              <a:ext cx="28582" cy="38590"/>
            </a:xfrm>
            <a:custGeom>
              <a:avLst/>
              <a:gdLst>
                <a:gd name="T0" fmla="*/ 62 w 62"/>
                <a:gd name="T1" fmla="*/ 38 h 77"/>
                <a:gd name="T2" fmla="*/ 62 w 62"/>
                <a:gd name="T3" fmla="*/ 46 h 77"/>
                <a:gd name="T4" fmla="*/ 60 w 62"/>
                <a:gd name="T5" fmla="*/ 53 h 77"/>
                <a:gd name="T6" fmla="*/ 57 w 62"/>
                <a:gd name="T7" fmla="*/ 59 h 77"/>
                <a:gd name="T8" fmla="*/ 53 w 62"/>
                <a:gd name="T9" fmla="*/ 66 h 77"/>
                <a:gd name="T10" fmla="*/ 48 w 62"/>
                <a:gd name="T11" fmla="*/ 71 h 77"/>
                <a:gd name="T12" fmla="*/ 43 w 62"/>
                <a:gd name="T13" fmla="*/ 74 h 77"/>
                <a:gd name="T14" fmla="*/ 38 w 62"/>
                <a:gd name="T15" fmla="*/ 77 h 77"/>
                <a:gd name="T16" fmla="*/ 31 w 62"/>
                <a:gd name="T17" fmla="*/ 77 h 77"/>
                <a:gd name="T18" fmla="*/ 25 w 62"/>
                <a:gd name="T19" fmla="*/ 77 h 77"/>
                <a:gd name="T20" fmla="*/ 20 w 62"/>
                <a:gd name="T21" fmla="*/ 74 h 77"/>
                <a:gd name="T22" fmla="*/ 15 w 62"/>
                <a:gd name="T23" fmla="*/ 71 h 77"/>
                <a:gd name="T24" fmla="*/ 9 w 62"/>
                <a:gd name="T25" fmla="*/ 66 h 77"/>
                <a:gd name="T26" fmla="*/ 5 w 62"/>
                <a:gd name="T27" fmla="*/ 59 h 77"/>
                <a:gd name="T28" fmla="*/ 3 w 62"/>
                <a:gd name="T29" fmla="*/ 53 h 77"/>
                <a:gd name="T30" fmla="*/ 2 w 62"/>
                <a:gd name="T31" fmla="*/ 46 h 77"/>
                <a:gd name="T32" fmla="*/ 0 w 62"/>
                <a:gd name="T33" fmla="*/ 42 h 77"/>
                <a:gd name="T34" fmla="*/ 0 w 62"/>
                <a:gd name="T35" fmla="*/ 38 h 77"/>
                <a:gd name="T36" fmla="*/ 0 w 62"/>
                <a:gd name="T37" fmla="*/ 35 h 77"/>
                <a:gd name="T38" fmla="*/ 2 w 62"/>
                <a:gd name="T39" fmla="*/ 30 h 77"/>
                <a:gd name="T40" fmla="*/ 3 w 62"/>
                <a:gd name="T41" fmla="*/ 24 h 77"/>
                <a:gd name="T42" fmla="*/ 5 w 62"/>
                <a:gd name="T43" fmla="*/ 17 h 77"/>
                <a:gd name="T44" fmla="*/ 9 w 62"/>
                <a:gd name="T45" fmla="*/ 11 h 77"/>
                <a:gd name="T46" fmla="*/ 15 w 62"/>
                <a:gd name="T47" fmla="*/ 6 h 77"/>
                <a:gd name="T48" fmla="*/ 20 w 62"/>
                <a:gd name="T49" fmla="*/ 3 h 77"/>
                <a:gd name="T50" fmla="*/ 25 w 62"/>
                <a:gd name="T51" fmla="*/ 1 h 77"/>
                <a:gd name="T52" fmla="*/ 29 w 62"/>
                <a:gd name="T53" fmla="*/ 0 h 77"/>
                <a:gd name="T54" fmla="*/ 31 w 62"/>
                <a:gd name="T55" fmla="*/ 0 h 77"/>
                <a:gd name="T56" fmla="*/ 34 w 62"/>
                <a:gd name="T57" fmla="*/ 0 h 77"/>
                <a:gd name="T58" fmla="*/ 38 w 62"/>
                <a:gd name="T59" fmla="*/ 1 h 77"/>
                <a:gd name="T60" fmla="*/ 43 w 62"/>
                <a:gd name="T61" fmla="*/ 3 h 77"/>
                <a:gd name="T62" fmla="*/ 48 w 62"/>
                <a:gd name="T63" fmla="*/ 6 h 77"/>
                <a:gd name="T64" fmla="*/ 53 w 62"/>
                <a:gd name="T65" fmla="*/ 11 h 77"/>
                <a:gd name="T66" fmla="*/ 57 w 62"/>
                <a:gd name="T67" fmla="*/ 17 h 77"/>
                <a:gd name="T68" fmla="*/ 60 w 62"/>
                <a:gd name="T69" fmla="*/ 24 h 77"/>
                <a:gd name="T70" fmla="*/ 62 w 62"/>
                <a:gd name="T71" fmla="*/ 30 h 77"/>
                <a:gd name="T72" fmla="*/ 62 w 62"/>
                <a:gd name="T73" fmla="*/ 3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2" h="77">
                  <a:moveTo>
                    <a:pt x="62" y="38"/>
                  </a:moveTo>
                  <a:lnTo>
                    <a:pt x="62" y="46"/>
                  </a:lnTo>
                  <a:lnTo>
                    <a:pt x="60" y="53"/>
                  </a:lnTo>
                  <a:lnTo>
                    <a:pt x="57" y="59"/>
                  </a:lnTo>
                  <a:lnTo>
                    <a:pt x="53" y="66"/>
                  </a:lnTo>
                  <a:lnTo>
                    <a:pt x="48" y="71"/>
                  </a:lnTo>
                  <a:lnTo>
                    <a:pt x="43" y="74"/>
                  </a:lnTo>
                  <a:lnTo>
                    <a:pt x="38" y="77"/>
                  </a:lnTo>
                  <a:lnTo>
                    <a:pt x="31" y="77"/>
                  </a:lnTo>
                  <a:lnTo>
                    <a:pt x="25" y="77"/>
                  </a:lnTo>
                  <a:lnTo>
                    <a:pt x="20" y="74"/>
                  </a:lnTo>
                  <a:lnTo>
                    <a:pt x="15" y="71"/>
                  </a:lnTo>
                  <a:lnTo>
                    <a:pt x="9" y="66"/>
                  </a:lnTo>
                  <a:lnTo>
                    <a:pt x="5" y="59"/>
                  </a:lnTo>
                  <a:lnTo>
                    <a:pt x="3" y="53"/>
                  </a:lnTo>
                  <a:lnTo>
                    <a:pt x="2" y="46"/>
                  </a:lnTo>
                  <a:lnTo>
                    <a:pt x="0" y="42"/>
                  </a:lnTo>
                  <a:lnTo>
                    <a:pt x="0" y="38"/>
                  </a:lnTo>
                  <a:lnTo>
                    <a:pt x="0" y="35"/>
                  </a:lnTo>
                  <a:lnTo>
                    <a:pt x="2" y="30"/>
                  </a:lnTo>
                  <a:lnTo>
                    <a:pt x="3" y="24"/>
                  </a:lnTo>
                  <a:lnTo>
                    <a:pt x="5" y="17"/>
                  </a:lnTo>
                  <a:lnTo>
                    <a:pt x="9" y="11"/>
                  </a:lnTo>
                  <a:lnTo>
                    <a:pt x="15" y="6"/>
                  </a:lnTo>
                  <a:lnTo>
                    <a:pt x="20" y="3"/>
                  </a:lnTo>
                  <a:lnTo>
                    <a:pt x="25" y="1"/>
                  </a:lnTo>
                  <a:lnTo>
                    <a:pt x="29" y="0"/>
                  </a:lnTo>
                  <a:lnTo>
                    <a:pt x="31" y="0"/>
                  </a:lnTo>
                  <a:lnTo>
                    <a:pt x="34" y="0"/>
                  </a:lnTo>
                  <a:lnTo>
                    <a:pt x="38" y="1"/>
                  </a:lnTo>
                  <a:lnTo>
                    <a:pt x="43" y="3"/>
                  </a:lnTo>
                  <a:lnTo>
                    <a:pt x="48" y="6"/>
                  </a:lnTo>
                  <a:lnTo>
                    <a:pt x="53" y="11"/>
                  </a:lnTo>
                  <a:lnTo>
                    <a:pt x="57" y="17"/>
                  </a:lnTo>
                  <a:lnTo>
                    <a:pt x="60" y="24"/>
                  </a:lnTo>
                  <a:lnTo>
                    <a:pt x="62" y="30"/>
                  </a:lnTo>
                  <a:lnTo>
                    <a:pt x="62" y="38"/>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9" name="Freeform 630">
              <a:extLst>
                <a:ext uri="{FF2B5EF4-FFF2-40B4-BE49-F238E27FC236}">
                  <a16:creationId xmlns:a16="http://schemas.microsoft.com/office/drawing/2014/main" id="{8528C876-8AD6-4E9F-A4CC-E2DA4015FC69}"/>
                </a:ext>
              </a:extLst>
            </p:cNvPr>
            <p:cNvSpPr>
              <a:spLocks/>
            </p:cNvSpPr>
            <p:nvPr/>
          </p:nvSpPr>
          <p:spPr bwMode="auto">
            <a:xfrm>
              <a:off x="1105282" y="3757664"/>
              <a:ext cx="28582" cy="38590"/>
            </a:xfrm>
            <a:custGeom>
              <a:avLst/>
              <a:gdLst>
                <a:gd name="T0" fmla="*/ 62 w 62"/>
                <a:gd name="T1" fmla="*/ 38 h 77"/>
                <a:gd name="T2" fmla="*/ 62 w 62"/>
                <a:gd name="T3" fmla="*/ 46 h 77"/>
                <a:gd name="T4" fmla="*/ 60 w 62"/>
                <a:gd name="T5" fmla="*/ 53 h 77"/>
                <a:gd name="T6" fmla="*/ 57 w 62"/>
                <a:gd name="T7" fmla="*/ 59 h 77"/>
                <a:gd name="T8" fmla="*/ 53 w 62"/>
                <a:gd name="T9" fmla="*/ 66 h 77"/>
                <a:gd name="T10" fmla="*/ 48 w 62"/>
                <a:gd name="T11" fmla="*/ 71 h 77"/>
                <a:gd name="T12" fmla="*/ 43 w 62"/>
                <a:gd name="T13" fmla="*/ 74 h 77"/>
                <a:gd name="T14" fmla="*/ 38 w 62"/>
                <a:gd name="T15" fmla="*/ 77 h 77"/>
                <a:gd name="T16" fmla="*/ 31 w 62"/>
                <a:gd name="T17" fmla="*/ 77 h 77"/>
                <a:gd name="T18" fmla="*/ 25 w 62"/>
                <a:gd name="T19" fmla="*/ 77 h 77"/>
                <a:gd name="T20" fmla="*/ 20 w 62"/>
                <a:gd name="T21" fmla="*/ 74 h 77"/>
                <a:gd name="T22" fmla="*/ 15 w 62"/>
                <a:gd name="T23" fmla="*/ 71 h 77"/>
                <a:gd name="T24" fmla="*/ 9 w 62"/>
                <a:gd name="T25" fmla="*/ 66 h 77"/>
                <a:gd name="T26" fmla="*/ 5 w 62"/>
                <a:gd name="T27" fmla="*/ 59 h 77"/>
                <a:gd name="T28" fmla="*/ 3 w 62"/>
                <a:gd name="T29" fmla="*/ 53 h 77"/>
                <a:gd name="T30" fmla="*/ 2 w 62"/>
                <a:gd name="T31" fmla="*/ 46 h 77"/>
                <a:gd name="T32" fmla="*/ 0 w 62"/>
                <a:gd name="T33" fmla="*/ 42 h 77"/>
                <a:gd name="T34" fmla="*/ 0 w 62"/>
                <a:gd name="T35" fmla="*/ 38 h 77"/>
                <a:gd name="T36" fmla="*/ 0 w 62"/>
                <a:gd name="T37" fmla="*/ 35 h 77"/>
                <a:gd name="T38" fmla="*/ 2 w 62"/>
                <a:gd name="T39" fmla="*/ 30 h 77"/>
                <a:gd name="T40" fmla="*/ 3 w 62"/>
                <a:gd name="T41" fmla="*/ 24 h 77"/>
                <a:gd name="T42" fmla="*/ 5 w 62"/>
                <a:gd name="T43" fmla="*/ 17 h 77"/>
                <a:gd name="T44" fmla="*/ 9 w 62"/>
                <a:gd name="T45" fmla="*/ 11 h 77"/>
                <a:gd name="T46" fmla="*/ 15 w 62"/>
                <a:gd name="T47" fmla="*/ 6 h 77"/>
                <a:gd name="T48" fmla="*/ 20 w 62"/>
                <a:gd name="T49" fmla="*/ 3 h 77"/>
                <a:gd name="T50" fmla="*/ 25 w 62"/>
                <a:gd name="T51" fmla="*/ 1 h 77"/>
                <a:gd name="T52" fmla="*/ 29 w 62"/>
                <a:gd name="T53" fmla="*/ 0 h 77"/>
                <a:gd name="T54" fmla="*/ 31 w 62"/>
                <a:gd name="T55" fmla="*/ 0 h 77"/>
                <a:gd name="T56" fmla="*/ 34 w 62"/>
                <a:gd name="T57" fmla="*/ 0 h 77"/>
                <a:gd name="T58" fmla="*/ 38 w 62"/>
                <a:gd name="T59" fmla="*/ 1 h 77"/>
                <a:gd name="T60" fmla="*/ 43 w 62"/>
                <a:gd name="T61" fmla="*/ 3 h 77"/>
                <a:gd name="T62" fmla="*/ 48 w 62"/>
                <a:gd name="T63" fmla="*/ 6 h 77"/>
                <a:gd name="T64" fmla="*/ 53 w 62"/>
                <a:gd name="T65" fmla="*/ 11 h 77"/>
                <a:gd name="T66" fmla="*/ 57 w 62"/>
                <a:gd name="T67" fmla="*/ 17 h 77"/>
                <a:gd name="T68" fmla="*/ 60 w 62"/>
                <a:gd name="T69" fmla="*/ 24 h 77"/>
                <a:gd name="T70" fmla="*/ 62 w 62"/>
                <a:gd name="T71" fmla="*/ 30 h 77"/>
                <a:gd name="T72" fmla="*/ 62 w 62"/>
                <a:gd name="T73" fmla="*/ 3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2" h="77">
                  <a:moveTo>
                    <a:pt x="62" y="38"/>
                  </a:moveTo>
                  <a:lnTo>
                    <a:pt x="62" y="46"/>
                  </a:lnTo>
                  <a:lnTo>
                    <a:pt x="60" y="53"/>
                  </a:lnTo>
                  <a:lnTo>
                    <a:pt x="57" y="59"/>
                  </a:lnTo>
                  <a:lnTo>
                    <a:pt x="53" y="66"/>
                  </a:lnTo>
                  <a:lnTo>
                    <a:pt x="48" y="71"/>
                  </a:lnTo>
                  <a:lnTo>
                    <a:pt x="43" y="74"/>
                  </a:lnTo>
                  <a:lnTo>
                    <a:pt x="38" y="77"/>
                  </a:lnTo>
                  <a:lnTo>
                    <a:pt x="31" y="77"/>
                  </a:lnTo>
                  <a:lnTo>
                    <a:pt x="25" y="77"/>
                  </a:lnTo>
                  <a:lnTo>
                    <a:pt x="20" y="74"/>
                  </a:lnTo>
                  <a:lnTo>
                    <a:pt x="15" y="71"/>
                  </a:lnTo>
                  <a:lnTo>
                    <a:pt x="9" y="66"/>
                  </a:lnTo>
                  <a:lnTo>
                    <a:pt x="5" y="59"/>
                  </a:lnTo>
                  <a:lnTo>
                    <a:pt x="3" y="53"/>
                  </a:lnTo>
                  <a:lnTo>
                    <a:pt x="2" y="46"/>
                  </a:lnTo>
                  <a:lnTo>
                    <a:pt x="0" y="42"/>
                  </a:lnTo>
                  <a:lnTo>
                    <a:pt x="0" y="38"/>
                  </a:lnTo>
                  <a:lnTo>
                    <a:pt x="0" y="35"/>
                  </a:lnTo>
                  <a:lnTo>
                    <a:pt x="2" y="30"/>
                  </a:lnTo>
                  <a:lnTo>
                    <a:pt x="3" y="24"/>
                  </a:lnTo>
                  <a:lnTo>
                    <a:pt x="5" y="17"/>
                  </a:lnTo>
                  <a:lnTo>
                    <a:pt x="9" y="11"/>
                  </a:lnTo>
                  <a:lnTo>
                    <a:pt x="15" y="6"/>
                  </a:lnTo>
                  <a:lnTo>
                    <a:pt x="20" y="3"/>
                  </a:lnTo>
                  <a:lnTo>
                    <a:pt x="25" y="1"/>
                  </a:lnTo>
                  <a:lnTo>
                    <a:pt x="29" y="0"/>
                  </a:lnTo>
                  <a:lnTo>
                    <a:pt x="31" y="0"/>
                  </a:lnTo>
                  <a:lnTo>
                    <a:pt x="34" y="0"/>
                  </a:lnTo>
                  <a:lnTo>
                    <a:pt x="38" y="1"/>
                  </a:lnTo>
                  <a:lnTo>
                    <a:pt x="43" y="3"/>
                  </a:lnTo>
                  <a:lnTo>
                    <a:pt x="48" y="6"/>
                  </a:lnTo>
                  <a:lnTo>
                    <a:pt x="53" y="11"/>
                  </a:lnTo>
                  <a:lnTo>
                    <a:pt x="57" y="17"/>
                  </a:lnTo>
                  <a:lnTo>
                    <a:pt x="60" y="24"/>
                  </a:lnTo>
                  <a:lnTo>
                    <a:pt x="62" y="30"/>
                  </a:lnTo>
                  <a:lnTo>
                    <a:pt x="62" y="38"/>
                  </a:lnTo>
                </a:path>
              </a:pathLst>
            </a:custGeom>
            <a:noFill/>
            <a:ln w="1588">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0" name="Freeform 631">
              <a:extLst>
                <a:ext uri="{FF2B5EF4-FFF2-40B4-BE49-F238E27FC236}">
                  <a16:creationId xmlns:a16="http://schemas.microsoft.com/office/drawing/2014/main" id="{FE5790FE-F914-4534-B227-0913DF83BC74}"/>
                </a:ext>
              </a:extLst>
            </p:cNvPr>
            <p:cNvSpPr>
              <a:spLocks/>
            </p:cNvSpPr>
            <p:nvPr/>
          </p:nvSpPr>
          <p:spPr bwMode="auto">
            <a:xfrm>
              <a:off x="1084077" y="3402236"/>
              <a:ext cx="28582" cy="39606"/>
            </a:xfrm>
            <a:custGeom>
              <a:avLst/>
              <a:gdLst>
                <a:gd name="T0" fmla="*/ 62 w 62"/>
                <a:gd name="T1" fmla="*/ 39 h 78"/>
                <a:gd name="T2" fmla="*/ 62 w 62"/>
                <a:gd name="T3" fmla="*/ 47 h 78"/>
                <a:gd name="T4" fmla="*/ 59 w 62"/>
                <a:gd name="T5" fmla="*/ 54 h 78"/>
                <a:gd name="T6" fmla="*/ 57 w 62"/>
                <a:gd name="T7" fmla="*/ 60 h 78"/>
                <a:gd name="T8" fmla="*/ 53 w 62"/>
                <a:gd name="T9" fmla="*/ 67 h 78"/>
                <a:gd name="T10" fmla="*/ 48 w 62"/>
                <a:gd name="T11" fmla="*/ 71 h 78"/>
                <a:gd name="T12" fmla="*/ 42 w 62"/>
                <a:gd name="T13" fmla="*/ 75 h 78"/>
                <a:gd name="T14" fmla="*/ 37 w 62"/>
                <a:gd name="T15" fmla="*/ 78 h 78"/>
                <a:gd name="T16" fmla="*/ 31 w 62"/>
                <a:gd name="T17" fmla="*/ 78 h 78"/>
                <a:gd name="T18" fmla="*/ 24 w 62"/>
                <a:gd name="T19" fmla="*/ 78 h 78"/>
                <a:gd name="T20" fmla="*/ 19 w 62"/>
                <a:gd name="T21" fmla="*/ 75 h 78"/>
                <a:gd name="T22" fmla="*/ 14 w 62"/>
                <a:gd name="T23" fmla="*/ 71 h 78"/>
                <a:gd name="T24" fmla="*/ 9 w 62"/>
                <a:gd name="T25" fmla="*/ 67 h 78"/>
                <a:gd name="T26" fmla="*/ 5 w 62"/>
                <a:gd name="T27" fmla="*/ 60 h 78"/>
                <a:gd name="T28" fmla="*/ 2 w 62"/>
                <a:gd name="T29" fmla="*/ 54 h 78"/>
                <a:gd name="T30" fmla="*/ 1 w 62"/>
                <a:gd name="T31" fmla="*/ 47 h 78"/>
                <a:gd name="T32" fmla="*/ 0 w 62"/>
                <a:gd name="T33" fmla="*/ 42 h 78"/>
                <a:gd name="T34" fmla="*/ 0 w 62"/>
                <a:gd name="T35" fmla="*/ 39 h 78"/>
                <a:gd name="T36" fmla="*/ 0 w 62"/>
                <a:gd name="T37" fmla="*/ 36 h 78"/>
                <a:gd name="T38" fmla="*/ 1 w 62"/>
                <a:gd name="T39" fmla="*/ 31 h 78"/>
                <a:gd name="T40" fmla="*/ 2 w 62"/>
                <a:gd name="T41" fmla="*/ 25 h 78"/>
                <a:gd name="T42" fmla="*/ 5 w 62"/>
                <a:gd name="T43" fmla="*/ 18 h 78"/>
                <a:gd name="T44" fmla="*/ 9 w 62"/>
                <a:gd name="T45" fmla="*/ 12 h 78"/>
                <a:gd name="T46" fmla="*/ 14 w 62"/>
                <a:gd name="T47" fmla="*/ 7 h 78"/>
                <a:gd name="T48" fmla="*/ 19 w 62"/>
                <a:gd name="T49" fmla="*/ 4 h 78"/>
                <a:gd name="T50" fmla="*/ 24 w 62"/>
                <a:gd name="T51" fmla="*/ 2 h 78"/>
                <a:gd name="T52" fmla="*/ 28 w 62"/>
                <a:gd name="T53" fmla="*/ 0 h 78"/>
                <a:gd name="T54" fmla="*/ 31 w 62"/>
                <a:gd name="T55" fmla="*/ 0 h 78"/>
                <a:gd name="T56" fmla="*/ 33 w 62"/>
                <a:gd name="T57" fmla="*/ 0 h 78"/>
                <a:gd name="T58" fmla="*/ 37 w 62"/>
                <a:gd name="T59" fmla="*/ 2 h 78"/>
                <a:gd name="T60" fmla="*/ 42 w 62"/>
                <a:gd name="T61" fmla="*/ 4 h 78"/>
                <a:gd name="T62" fmla="*/ 48 w 62"/>
                <a:gd name="T63" fmla="*/ 7 h 78"/>
                <a:gd name="T64" fmla="*/ 53 w 62"/>
                <a:gd name="T65" fmla="*/ 12 h 78"/>
                <a:gd name="T66" fmla="*/ 57 w 62"/>
                <a:gd name="T67" fmla="*/ 18 h 78"/>
                <a:gd name="T68" fmla="*/ 59 w 62"/>
                <a:gd name="T69" fmla="*/ 25 h 78"/>
                <a:gd name="T70" fmla="*/ 62 w 62"/>
                <a:gd name="T71" fmla="*/ 31 h 78"/>
                <a:gd name="T72" fmla="*/ 62 w 62"/>
                <a:gd name="T73"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2" h="78">
                  <a:moveTo>
                    <a:pt x="62" y="39"/>
                  </a:moveTo>
                  <a:lnTo>
                    <a:pt x="62" y="47"/>
                  </a:lnTo>
                  <a:lnTo>
                    <a:pt x="59" y="54"/>
                  </a:lnTo>
                  <a:lnTo>
                    <a:pt x="57" y="60"/>
                  </a:lnTo>
                  <a:lnTo>
                    <a:pt x="53" y="67"/>
                  </a:lnTo>
                  <a:lnTo>
                    <a:pt x="48" y="71"/>
                  </a:lnTo>
                  <a:lnTo>
                    <a:pt x="42" y="75"/>
                  </a:lnTo>
                  <a:lnTo>
                    <a:pt x="37" y="78"/>
                  </a:lnTo>
                  <a:lnTo>
                    <a:pt x="31" y="78"/>
                  </a:lnTo>
                  <a:lnTo>
                    <a:pt x="24" y="78"/>
                  </a:lnTo>
                  <a:lnTo>
                    <a:pt x="19" y="75"/>
                  </a:lnTo>
                  <a:lnTo>
                    <a:pt x="14" y="71"/>
                  </a:lnTo>
                  <a:lnTo>
                    <a:pt x="9" y="67"/>
                  </a:lnTo>
                  <a:lnTo>
                    <a:pt x="5" y="60"/>
                  </a:lnTo>
                  <a:lnTo>
                    <a:pt x="2" y="54"/>
                  </a:lnTo>
                  <a:lnTo>
                    <a:pt x="1" y="47"/>
                  </a:lnTo>
                  <a:lnTo>
                    <a:pt x="0" y="42"/>
                  </a:lnTo>
                  <a:lnTo>
                    <a:pt x="0" y="39"/>
                  </a:lnTo>
                  <a:lnTo>
                    <a:pt x="0" y="36"/>
                  </a:lnTo>
                  <a:lnTo>
                    <a:pt x="1" y="31"/>
                  </a:lnTo>
                  <a:lnTo>
                    <a:pt x="2" y="25"/>
                  </a:lnTo>
                  <a:lnTo>
                    <a:pt x="5" y="18"/>
                  </a:lnTo>
                  <a:lnTo>
                    <a:pt x="9" y="12"/>
                  </a:lnTo>
                  <a:lnTo>
                    <a:pt x="14" y="7"/>
                  </a:lnTo>
                  <a:lnTo>
                    <a:pt x="19" y="4"/>
                  </a:lnTo>
                  <a:lnTo>
                    <a:pt x="24" y="2"/>
                  </a:lnTo>
                  <a:lnTo>
                    <a:pt x="28" y="0"/>
                  </a:lnTo>
                  <a:lnTo>
                    <a:pt x="31" y="0"/>
                  </a:lnTo>
                  <a:lnTo>
                    <a:pt x="33" y="0"/>
                  </a:lnTo>
                  <a:lnTo>
                    <a:pt x="37" y="2"/>
                  </a:lnTo>
                  <a:lnTo>
                    <a:pt x="42" y="4"/>
                  </a:lnTo>
                  <a:lnTo>
                    <a:pt x="48" y="7"/>
                  </a:lnTo>
                  <a:lnTo>
                    <a:pt x="53" y="12"/>
                  </a:lnTo>
                  <a:lnTo>
                    <a:pt x="57" y="18"/>
                  </a:lnTo>
                  <a:lnTo>
                    <a:pt x="59" y="25"/>
                  </a:lnTo>
                  <a:lnTo>
                    <a:pt x="62" y="31"/>
                  </a:lnTo>
                  <a:lnTo>
                    <a:pt x="62" y="39"/>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1" name="Freeform 632">
              <a:extLst>
                <a:ext uri="{FF2B5EF4-FFF2-40B4-BE49-F238E27FC236}">
                  <a16:creationId xmlns:a16="http://schemas.microsoft.com/office/drawing/2014/main" id="{134A2EFF-2753-441F-97A9-4A178B508B27}"/>
                </a:ext>
              </a:extLst>
            </p:cNvPr>
            <p:cNvSpPr>
              <a:spLocks/>
            </p:cNvSpPr>
            <p:nvPr/>
          </p:nvSpPr>
          <p:spPr bwMode="auto">
            <a:xfrm>
              <a:off x="1084077" y="3402236"/>
              <a:ext cx="28582" cy="39606"/>
            </a:xfrm>
            <a:custGeom>
              <a:avLst/>
              <a:gdLst>
                <a:gd name="T0" fmla="*/ 62 w 62"/>
                <a:gd name="T1" fmla="*/ 39 h 78"/>
                <a:gd name="T2" fmla="*/ 62 w 62"/>
                <a:gd name="T3" fmla="*/ 47 h 78"/>
                <a:gd name="T4" fmla="*/ 59 w 62"/>
                <a:gd name="T5" fmla="*/ 54 h 78"/>
                <a:gd name="T6" fmla="*/ 57 w 62"/>
                <a:gd name="T7" fmla="*/ 60 h 78"/>
                <a:gd name="T8" fmla="*/ 53 w 62"/>
                <a:gd name="T9" fmla="*/ 67 h 78"/>
                <a:gd name="T10" fmla="*/ 48 w 62"/>
                <a:gd name="T11" fmla="*/ 71 h 78"/>
                <a:gd name="T12" fmla="*/ 42 w 62"/>
                <a:gd name="T13" fmla="*/ 75 h 78"/>
                <a:gd name="T14" fmla="*/ 37 w 62"/>
                <a:gd name="T15" fmla="*/ 78 h 78"/>
                <a:gd name="T16" fmla="*/ 31 w 62"/>
                <a:gd name="T17" fmla="*/ 78 h 78"/>
                <a:gd name="T18" fmla="*/ 24 w 62"/>
                <a:gd name="T19" fmla="*/ 78 h 78"/>
                <a:gd name="T20" fmla="*/ 19 w 62"/>
                <a:gd name="T21" fmla="*/ 75 h 78"/>
                <a:gd name="T22" fmla="*/ 14 w 62"/>
                <a:gd name="T23" fmla="*/ 71 h 78"/>
                <a:gd name="T24" fmla="*/ 9 w 62"/>
                <a:gd name="T25" fmla="*/ 67 h 78"/>
                <a:gd name="T26" fmla="*/ 5 w 62"/>
                <a:gd name="T27" fmla="*/ 60 h 78"/>
                <a:gd name="T28" fmla="*/ 2 w 62"/>
                <a:gd name="T29" fmla="*/ 54 h 78"/>
                <a:gd name="T30" fmla="*/ 1 w 62"/>
                <a:gd name="T31" fmla="*/ 47 h 78"/>
                <a:gd name="T32" fmla="*/ 0 w 62"/>
                <a:gd name="T33" fmla="*/ 42 h 78"/>
                <a:gd name="T34" fmla="*/ 0 w 62"/>
                <a:gd name="T35" fmla="*/ 39 h 78"/>
                <a:gd name="T36" fmla="*/ 0 w 62"/>
                <a:gd name="T37" fmla="*/ 36 h 78"/>
                <a:gd name="T38" fmla="*/ 1 w 62"/>
                <a:gd name="T39" fmla="*/ 31 h 78"/>
                <a:gd name="T40" fmla="*/ 2 w 62"/>
                <a:gd name="T41" fmla="*/ 25 h 78"/>
                <a:gd name="T42" fmla="*/ 5 w 62"/>
                <a:gd name="T43" fmla="*/ 18 h 78"/>
                <a:gd name="T44" fmla="*/ 9 w 62"/>
                <a:gd name="T45" fmla="*/ 12 h 78"/>
                <a:gd name="T46" fmla="*/ 14 w 62"/>
                <a:gd name="T47" fmla="*/ 7 h 78"/>
                <a:gd name="T48" fmla="*/ 19 w 62"/>
                <a:gd name="T49" fmla="*/ 4 h 78"/>
                <a:gd name="T50" fmla="*/ 24 w 62"/>
                <a:gd name="T51" fmla="*/ 2 h 78"/>
                <a:gd name="T52" fmla="*/ 28 w 62"/>
                <a:gd name="T53" fmla="*/ 0 h 78"/>
                <a:gd name="T54" fmla="*/ 31 w 62"/>
                <a:gd name="T55" fmla="*/ 0 h 78"/>
                <a:gd name="T56" fmla="*/ 33 w 62"/>
                <a:gd name="T57" fmla="*/ 0 h 78"/>
                <a:gd name="T58" fmla="*/ 37 w 62"/>
                <a:gd name="T59" fmla="*/ 2 h 78"/>
                <a:gd name="T60" fmla="*/ 42 w 62"/>
                <a:gd name="T61" fmla="*/ 4 h 78"/>
                <a:gd name="T62" fmla="*/ 48 w 62"/>
                <a:gd name="T63" fmla="*/ 7 h 78"/>
                <a:gd name="T64" fmla="*/ 53 w 62"/>
                <a:gd name="T65" fmla="*/ 12 h 78"/>
                <a:gd name="T66" fmla="*/ 57 w 62"/>
                <a:gd name="T67" fmla="*/ 18 h 78"/>
                <a:gd name="T68" fmla="*/ 59 w 62"/>
                <a:gd name="T69" fmla="*/ 25 h 78"/>
                <a:gd name="T70" fmla="*/ 62 w 62"/>
                <a:gd name="T71" fmla="*/ 31 h 78"/>
                <a:gd name="T72" fmla="*/ 62 w 62"/>
                <a:gd name="T73"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2" h="78">
                  <a:moveTo>
                    <a:pt x="62" y="39"/>
                  </a:moveTo>
                  <a:lnTo>
                    <a:pt x="62" y="47"/>
                  </a:lnTo>
                  <a:lnTo>
                    <a:pt x="59" y="54"/>
                  </a:lnTo>
                  <a:lnTo>
                    <a:pt x="57" y="60"/>
                  </a:lnTo>
                  <a:lnTo>
                    <a:pt x="53" y="67"/>
                  </a:lnTo>
                  <a:lnTo>
                    <a:pt x="48" y="71"/>
                  </a:lnTo>
                  <a:lnTo>
                    <a:pt x="42" y="75"/>
                  </a:lnTo>
                  <a:lnTo>
                    <a:pt x="37" y="78"/>
                  </a:lnTo>
                  <a:lnTo>
                    <a:pt x="31" y="78"/>
                  </a:lnTo>
                  <a:lnTo>
                    <a:pt x="24" y="78"/>
                  </a:lnTo>
                  <a:lnTo>
                    <a:pt x="19" y="75"/>
                  </a:lnTo>
                  <a:lnTo>
                    <a:pt x="14" y="71"/>
                  </a:lnTo>
                  <a:lnTo>
                    <a:pt x="9" y="67"/>
                  </a:lnTo>
                  <a:lnTo>
                    <a:pt x="5" y="60"/>
                  </a:lnTo>
                  <a:lnTo>
                    <a:pt x="2" y="54"/>
                  </a:lnTo>
                  <a:lnTo>
                    <a:pt x="1" y="47"/>
                  </a:lnTo>
                  <a:lnTo>
                    <a:pt x="0" y="42"/>
                  </a:lnTo>
                  <a:lnTo>
                    <a:pt x="0" y="39"/>
                  </a:lnTo>
                  <a:lnTo>
                    <a:pt x="0" y="36"/>
                  </a:lnTo>
                  <a:lnTo>
                    <a:pt x="1" y="31"/>
                  </a:lnTo>
                  <a:lnTo>
                    <a:pt x="2" y="25"/>
                  </a:lnTo>
                  <a:lnTo>
                    <a:pt x="5" y="18"/>
                  </a:lnTo>
                  <a:lnTo>
                    <a:pt x="9" y="12"/>
                  </a:lnTo>
                  <a:lnTo>
                    <a:pt x="14" y="7"/>
                  </a:lnTo>
                  <a:lnTo>
                    <a:pt x="19" y="4"/>
                  </a:lnTo>
                  <a:lnTo>
                    <a:pt x="24" y="2"/>
                  </a:lnTo>
                  <a:lnTo>
                    <a:pt x="28" y="0"/>
                  </a:lnTo>
                  <a:lnTo>
                    <a:pt x="31" y="0"/>
                  </a:lnTo>
                  <a:lnTo>
                    <a:pt x="33" y="0"/>
                  </a:lnTo>
                  <a:lnTo>
                    <a:pt x="37" y="2"/>
                  </a:lnTo>
                  <a:lnTo>
                    <a:pt x="42" y="4"/>
                  </a:lnTo>
                  <a:lnTo>
                    <a:pt x="48" y="7"/>
                  </a:lnTo>
                  <a:lnTo>
                    <a:pt x="53" y="12"/>
                  </a:lnTo>
                  <a:lnTo>
                    <a:pt x="57" y="18"/>
                  </a:lnTo>
                  <a:lnTo>
                    <a:pt x="59" y="25"/>
                  </a:lnTo>
                  <a:lnTo>
                    <a:pt x="62" y="31"/>
                  </a:lnTo>
                  <a:lnTo>
                    <a:pt x="62" y="39"/>
                  </a:lnTo>
                </a:path>
              </a:pathLst>
            </a:custGeom>
            <a:noFill/>
            <a:ln w="1905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2" name="Line 633">
              <a:extLst>
                <a:ext uri="{FF2B5EF4-FFF2-40B4-BE49-F238E27FC236}">
                  <a16:creationId xmlns:a16="http://schemas.microsoft.com/office/drawing/2014/main" id="{316C0D34-4841-4AF3-82F1-C6AE745AA153}"/>
                </a:ext>
              </a:extLst>
            </p:cNvPr>
            <p:cNvSpPr>
              <a:spLocks noChangeShapeType="1"/>
            </p:cNvSpPr>
            <p:nvPr/>
          </p:nvSpPr>
          <p:spPr bwMode="auto">
            <a:xfrm>
              <a:off x="1580091" y="3346382"/>
              <a:ext cx="0" cy="98505"/>
            </a:xfrm>
            <a:prstGeom prst="line">
              <a:avLst/>
            </a:prstGeom>
            <a:noFill/>
            <a:ln w="12700">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3" name="Line 634">
              <a:extLst>
                <a:ext uri="{FF2B5EF4-FFF2-40B4-BE49-F238E27FC236}">
                  <a16:creationId xmlns:a16="http://schemas.microsoft.com/office/drawing/2014/main" id="{CD6CE14E-0F8B-4B4A-A6A0-C91A66C95B2B}"/>
                </a:ext>
              </a:extLst>
            </p:cNvPr>
            <p:cNvSpPr>
              <a:spLocks noChangeShapeType="1"/>
            </p:cNvSpPr>
            <p:nvPr/>
          </p:nvSpPr>
          <p:spPr bwMode="auto">
            <a:xfrm>
              <a:off x="1503568" y="3346382"/>
              <a:ext cx="152123" cy="0"/>
            </a:xfrm>
            <a:prstGeom prst="line">
              <a:avLst/>
            </a:prstGeom>
            <a:noFill/>
            <a:ln w="12700">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4" name="Line 635">
              <a:extLst>
                <a:ext uri="{FF2B5EF4-FFF2-40B4-BE49-F238E27FC236}">
                  <a16:creationId xmlns:a16="http://schemas.microsoft.com/office/drawing/2014/main" id="{A9611149-9674-4E44-92CF-359E9481FDC0}"/>
                </a:ext>
              </a:extLst>
            </p:cNvPr>
            <p:cNvSpPr>
              <a:spLocks noChangeShapeType="1"/>
            </p:cNvSpPr>
            <p:nvPr/>
          </p:nvSpPr>
          <p:spPr bwMode="auto">
            <a:xfrm>
              <a:off x="1580091" y="3444887"/>
              <a:ext cx="0" cy="99520"/>
            </a:xfrm>
            <a:prstGeom prst="line">
              <a:avLst/>
            </a:prstGeom>
            <a:noFill/>
            <a:ln w="12700">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5" name="Line 636">
              <a:extLst>
                <a:ext uri="{FF2B5EF4-FFF2-40B4-BE49-F238E27FC236}">
                  <a16:creationId xmlns:a16="http://schemas.microsoft.com/office/drawing/2014/main" id="{988D04A8-8C84-4770-8B34-B71091D47C90}"/>
                </a:ext>
              </a:extLst>
            </p:cNvPr>
            <p:cNvSpPr>
              <a:spLocks noChangeShapeType="1"/>
            </p:cNvSpPr>
            <p:nvPr/>
          </p:nvSpPr>
          <p:spPr bwMode="auto">
            <a:xfrm>
              <a:off x="1503568" y="3544407"/>
              <a:ext cx="152123" cy="0"/>
            </a:xfrm>
            <a:prstGeom prst="line">
              <a:avLst/>
            </a:prstGeom>
            <a:noFill/>
            <a:ln w="12700">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6" name="Rectangle 637">
              <a:extLst>
                <a:ext uri="{FF2B5EF4-FFF2-40B4-BE49-F238E27FC236}">
                  <a16:creationId xmlns:a16="http://schemas.microsoft.com/office/drawing/2014/main" id="{02362666-5C4F-4A4C-B659-627D0A73246E}"/>
                </a:ext>
              </a:extLst>
            </p:cNvPr>
            <p:cNvSpPr>
              <a:spLocks noChangeArrowheads="1"/>
            </p:cNvSpPr>
            <p:nvPr/>
          </p:nvSpPr>
          <p:spPr bwMode="auto">
            <a:xfrm>
              <a:off x="1586544" y="3283421"/>
              <a:ext cx="28582" cy="39606"/>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7" name="Rectangle 638">
              <a:extLst>
                <a:ext uri="{FF2B5EF4-FFF2-40B4-BE49-F238E27FC236}">
                  <a16:creationId xmlns:a16="http://schemas.microsoft.com/office/drawing/2014/main" id="{81353E0E-EC46-4A03-86DD-C0049B99BFE3}"/>
                </a:ext>
              </a:extLst>
            </p:cNvPr>
            <p:cNvSpPr>
              <a:spLocks noChangeArrowheads="1"/>
            </p:cNvSpPr>
            <p:nvPr/>
          </p:nvSpPr>
          <p:spPr bwMode="auto">
            <a:xfrm>
              <a:off x="1586544" y="3283421"/>
              <a:ext cx="28582" cy="39606"/>
            </a:xfrm>
            <a:prstGeom prst="rect">
              <a:avLst/>
            </a:prstGeom>
            <a:noFill/>
            <a:ln w="19050">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8" name="Rectangle 639">
              <a:extLst>
                <a:ext uri="{FF2B5EF4-FFF2-40B4-BE49-F238E27FC236}">
                  <a16:creationId xmlns:a16="http://schemas.microsoft.com/office/drawing/2014/main" id="{162DF237-2C5A-4B74-9AB3-9B77A26224D1}"/>
                </a:ext>
              </a:extLst>
            </p:cNvPr>
            <p:cNvSpPr>
              <a:spLocks noChangeArrowheads="1"/>
            </p:cNvSpPr>
            <p:nvPr/>
          </p:nvSpPr>
          <p:spPr bwMode="auto">
            <a:xfrm>
              <a:off x="1544134" y="3699780"/>
              <a:ext cx="28582" cy="3859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9" name="Rectangle 640">
              <a:extLst>
                <a:ext uri="{FF2B5EF4-FFF2-40B4-BE49-F238E27FC236}">
                  <a16:creationId xmlns:a16="http://schemas.microsoft.com/office/drawing/2014/main" id="{A3D1D1C4-C583-410B-97C5-8D28F50CCD87}"/>
                </a:ext>
              </a:extLst>
            </p:cNvPr>
            <p:cNvSpPr>
              <a:spLocks noChangeArrowheads="1"/>
            </p:cNvSpPr>
            <p:nvPr/>
          </p:nvSpPr>
          <p:spPr bwMode="auto">
            <a:xfrm>
              <a:off x="1544134" y="3699780"/>
              <a:ext cx="28582" cy="38590"/>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0" name="Rectangle 641">
              <a:extLst>
                <a:ext uri="{FF2B5EF4-FFF2-40B4-BE49-F238E27FC236}">
                  <a16:creationId xmlns:a16="http://schemas.microsoft.com/office/drawing/2014/main" id="{C37820EA-5BCB-440A-AB01-F62279A7FA95}"/>
                </a:ext>
              </a:extLst>
            </p:cNvPr>
            <p:cNvSpPr>
              <a:spLocks noChangeArrowheads="1"/>
            </p:cNvSpPr>
            <p:nvPr/>
          </p:nvSpPr>
          <p:spPr bwMode="auto">
            <a:xfrm>
              <a:off x="1544134" y="3254987"/>
              <a:ext cx="28582" cy="39606"/>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1" name="Rectangle 642">
              <a:extLst>
                <a:ext uri="{FF2B5EF4-FFF2-40B4-BE49-F238E27FC236}">
                  <a16:creationId xmlns:a16="http://schemas.microsoft.com/office/drawing/2014/main" id="{6D5F05D6-2F21-436F-8425-00B682828FA4}"/>
                </a:ext>
              </a:extLst>
            </p:cNvPr>
            <p:cNvSpPr>
              <a:spLocks noChangeArrowheads="1"/>
            </p:cNvSpPr>
            <p:nvPr/>
          </p:nvSpPr>
          <p:spPr bwMode="auto">
            <a:xfrm>
              <a:off x="1544134" y="3254987"/>
              <a:ext cx="28582" cy="39606"/>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2" name="Rectangle 643">
              <a:extLst>
                <a:ext uri="{FF2B5EF4-FFF2-40B4-BE49-F238E27FC236}">
                  <a16:creationId xmlns:a16="http://schemas.microsoft.com/office/drawing/2014/main" id="{CD096144-B106-40FD-A246-1F84D94EBF10}"/>
                </a:ext>
              </a:extLst>
            </p:cNvPr>
            <p:cNvSpPr>
              <a:spLocks noChangeArrowheads="1"/>
            </p:cNvSpPr>
            <p:nvPr/>
          </p:nvSpPr>
          <p:spPr bwMode="auto">
            <a:xfrm>
              <a:off x="1565340" y="3614478"/>
              <a:ext cx="28582" cy="39606"/>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3" name="Rectangle 644">
              <a:extLst>
                <a:ext uri="{FF2B5EF4-FFF2-40B4-BE49-F238E27FC236}">
                  <a16:creationId xmlns:a16="http://schemas.microsoft.com/office/drawing/2014/main" id="{48666912-46F0-4339-A9BA-0A089CB02D84}"/>
                </a:ext>
              </a:extLst>
            </p:cNvPr>
            <p:cNvSpPr>
              <a:spLocks noChangeArrowheads="1"/>
            </p:cNvSpPr>
            <p:nvPr/>
          </p:nvSpPr>
          <p:spPr bwMode="auto">
            <a:xfrm>
              <a:off x="1565340" y="3614478"/>
              <a:ext cx="28582" cy="39606"/>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4" name="Rectangle 645">
              <a:extLst>
                <a:ext uri="{FF2B5EF4-FFF2-40B4-BE49-F238E27FC236}">
                  <a16:creationId xmlns:a16="http://schemas.microsoft.com/office/drawing/2014/main" id="{66D92926-7C69-4B3F-BC5F-DF377CBA6537}"/>
                </a:ext>
              </a:extLst>
            </p:cNvPr>
            <p:cNvSpPr>
              <a:spLocks noChangeArrowheads="1"/>
            </p:cNvSpPr>
            <p:nvPr/>
          </p:nvSpPr>
          <p:spPr bwMode="auto">
            <a:xfrm>
              <a:off x="1565340" y="3481445"/>
              <a:ext cx="28582" cy="3859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5" name="Rectangle 646">
              <a:extLst>
                <a:ext uri="{FF2B5EF4-FFF2-40B4-BE49-F238E27FC236}">
                  <a16:creationId xmlns:a16="http://schemas.microsoft.com/office/drawing/2014/main" id="{D15E9F4F-EC18-4133-8B9B-EBBA1A755E6D}"/>
                </a:ext>
              </a:extLst>
            </p:cNvPr>
            <p:cNvSpPr>
              <a:spLocks noChangeArrowheads="1"/>
            </p:cNvSpPr>
            <p:nvPr/>
          </p:nvSpPr>
          <p:spPr bwMode="auto">
            <a:xfrm>
              <a:off x="1565340" y="3481445"/>
              <a:ext cx="28582" cy="38590"/>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6" name="Rectangle 647">
              <a:extLst>
                <a:ext uri="{FF2B5EF4-FFF2-40B4-BE49-F238E27FC236}">
                  <a16:creationId xmlns:a16="http://schemas.microsoft.com/office/drawing/2014/main" id="{FF37B927-356B-4521-B3B8-111859F82CC3}"/>
                </a:ext>
              </a:extLst>
            </p:cNvPr>
            <p:cNvSpPr>
              <a:spLocks noChangeArrowheads="1"/>
            </p:cNvSpPr>
            <p:nvPr/>
          </p:nvSpPr>
          <p:spPr bwMode="auto">
            <a:xfrm>
              <a:off x="1586544" y="3657128"/>
              <a:ext cx="28582" cy="3859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7" name="Rectangle 648">
              <a:extLst>
                <a:ext uri="{FF2B5EF4-FFF2-40B4-BE49-F238E27FC236}">
                  <a16:creationId xmlns:a16="http://schemas.microsoft.com/office/drawing/2014/main" id="{4BFC2049-966D-405C-98E9-81720F70ECB4}"/>
                </a:ext>
              </a:extLst>
            </p:cNvPr>
            <p:cNvSpPr>
              <a:spLocks noChangeArrowheads="1"/>
            </p:cNvSpPr>
            <p:nvPr/>
          </p:nvSpPr>
          <p:spPr bwMode="auto">
            <a:xfrm>
              <a:off x="1586544" y="3657128"/>
              <a:ext cx="28582" cy="38590"/>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8" name="Rectangle 649">
              <a:extLst>
                <a:ext uri="{FF2B5EF4-FFF2-40B4-BE49-F238E27FC236}">
                  <a16:creationId xmlns:a16="http://schemas.microsoft.com/office/drawing/2014/main" id="{9114036D-C568-47FB-8397-C4682152378B}"/>
                </a:ext>
              </a:extLst>
            </p:cNvPr>
            <p:cNvSpPr>
              <a:spLocks noChangeArrowheads="1"/>
            </p:cNvSpPr>
            <p:nvPr/>
          </p:nvSpPr>
          <p:spPr bwMode="auto">
            <a:xfrm>
              <a:off x="1565340" y="2986892"/>
              <a:ext cx="28582" cy="39606"/>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9" name="Rectangle 650">
              <a:extLst>
                <a:ext uri="{FF2B5EF4-FFF2-40B4-BE49-F238E27FC236}">
                  <a16:creationId xmlns:a16="http://schemas.microsoft.com/office/drawing/2014/main" id="{4042070D-27DB-42F6-A791-E1C014BAA822}"/>
                </a:ext>
              </a:extLst>
            </p:cNvPr>
            <p:cNvSpPr>
              <a:spLocks noChangeArrowheads="1"/>
            </p:cNvSpPr>
            <p:nvPr/>
          </p:nvSpPr>
          <p:spPr bwMode="auto">
            <a:xfrm>
              <a:off x="1565340" y="2986892"/>
              <a:ext cx="28582" cy="39606"/>
            </a:xfrm>
            <a:prstGeom prst="rect">
              <a:avLst/>
            </a:prstGeom>
            <a:noFill/>
            <a:ln w="1588">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593" name="TextBox 592">
            <a:extLst>
              <a:ext uri="{FF2B5EF4-FFF2-40B4-BE49-F238E27FC236}">
                <a16:creationId xmlns:a16="http://schemas.microsoft.com/office/drawing/2014/main" id="{B40234B5-B56A-40EF-9F39-5CC39DF49665}"/>
              </a:ext>
            </a:extLst>
          </p:cNvPr>
          <p:cNvSpPr txBox="1"/>
          <p:nvPr/>
        </p:nvSpPr>
        <p:spPr>
          <a:xfrm>
            <a:off x="641997" y="2548900"/>
            <a:ext cx="1353638" cy="261610"/>
          </a:xfrm>
          <a:prstGeom prst="rect">
            <a:avLst/>
          </a:prstGeom>
          <a:noFill/>
        </p:spPr>
        <p:txBody>
          <a:bodyPr wrap="square" rtlCol="0">
            <a:spAutoFit/>
          </a:bodyPr>
          <a:lstStyle/>
          <a:p>
            <a:r>
              <a:rPr lang="en-US" sz="1100" b="1" dirty="0">
                <a:latin typeface="Arial" panose="020B0604020202020204" pitchFamily="34" charset="0"/>
                <a:cs typeface="Arial" panose="020B0604020202020204" pitchFamily="34" charset="0"/>
              </a:rPr>
              <a:t>Fat Weight Gain</a:t>
            </a:r>
          </a:p>
        </p:txBody>
      </p:sp>
      <p:sp>
        <p:nvSpPr>
          <p:cNvPr id="596" name="Rectangle 595">
            <a:extLst>
              <a:ext uri="{FF2B5EF4-FFF2-40B4-BE49-F238E27FC236}">
                <a16:creationId xmlns:a16="http://schemas.microsoft.com/office/drawing/2014/main" id="{C1384715-BD14-4ED0-B57F-3E7CA9E3CDCB}"/>
              </a:ext>
            </a:extLst>
          </p:cNvPr>
          <p:cNvSpPr/>
          <p:nvPr/>
        </p:nvSpPr>
        <p:spPr>
          <a:xfrm>
            <a:off x="188892" y="4242582"/>
            <a:ext cx="518654" cy="338554"/>
          </a:xfrm>
          <a:prstGeom prst="rect">
            <a:avLst/>
          </a:prstGeom>
        </p:spPr>
        <p:txBody>
          <a:bodyPr wrap="square">
            <a:spAutoFit/>
          </a:bodyPr>
          <a:lstStyle/>
          <a:p>
            <a:r>
              <a:rPr lang="en-US" sz="1600" dirty="0">
                <a:latin typeface="Arial" panose="020B0604020202020204" pitchFamily="34" charset="0"/>
                <a:ea typeface="Calibri"/>
                <a:cs typeface="Arial" panose="020B0604020202020204" pitchFamily="34" charset="0"/>
              </a:rPr>
              <a:t> F.</a:t>
            </a:r>
            <a:endParaRPr lang="en-US" sz="1600" dirty="0"/>
          </a:p>
        </p:txBody>
      </p:sp>
      <p:sp>
        <p:nvSpPr>
          <p:cNvPr id="597" name="Rectangle 596">
            <a:extLst>
              <a:ext uri="{FF2B5EF4-FFF2-40B4-BE49-F238E27FC236}">
                <a16:creationId xmlns:a16="http://schemas.microsoft.com/office/drawing/2014/main" id="{0EA8CCD9-4A74-4D4A-A43E-F01E72B37EBC}"/>
              </a:ext>
            </a:extLst>
          </p:cNvPr>
          <p:cNvSpPr/>
          <p:nvPr/>
        </p:nvSpPr>
        <p:spPr>
          <a:xfrm>
            <a:off x="1949830" y="4244368"/>
            <a:ext cx="531005" cy="338554"/>
          </a:xfrm>
          <a:prstGeom prst="rect">
            <a:avLst/>
          </a:prstGeom>
        </p:spPr>
        <p:txBody>
          <a:bodyPr wrap="square">
            <a:spAutoFit/>
          </a:bodyPr>
          <a:lstStyle/>
          <a:p>
            <a:r>
              <a:rPr lang="en-US" sz="1600" dirty="0">
                <a:latin typeface="Arial" panose="020B0604020202020204" pitchFamily="34" charset="0"/>
                <a:ea typeface="Calibri"/>
                <a:cs typeface="Arial" panose="020B0604020202020204" pitchFamily="34" charset="0"/>
              </a:rPr>
              <a:t> G.</a:t>
            </a:r>
            <a:endParaRPr lang="en-US" sz="1600" dirty="0"/>
          </a:p>
        </p:txBody>
      </p:sp>
      <p:sp>
        <p:nvSpPr>
          <p:cNvPr id="599" name="TextBox 598">
            <a:extLst>
              <a:ext uri="{FF2B5EF4-FFF2-40B4-BE49-F238E27FC236}">
                <a16:creationId xmlns:a16="http://schemas.microsoft.com/office/drawing/2014/main" id="{10F62E84-0790-4253-BB39-BAB85B468209}"/>
              </a:ext>
            </a:extLst>
          </p:cNvPr>
          <p:cNvSpPr txBox="1"/>
          <p:nvPr/>
        </p:nvSpPr>
        <p:spPr>
          <a:xfrm>
            <a:off x="209726" y="6583586"/>
            <a:ext cx="6165548" cy="1277273"/>
          </a:xfrm>
          <a:prstGeom prst="rect">
            <a:avLst/>
          </a:prstGeom>
          <a:noFill/>
        </p:spPr>
        <p:txBody>
          <a:bodyPr wrap="square" rtlCol="0">
            <a:spAutoFit/>
          </a:bodyPr>
          <a:lstStyle/>
          <a:p>
            <a:pPr algn="just"/>
            <a:r>
              <a:rPr lang="en-US" sz="1100" b="1" dirty="0">
                <a:latin typeface="Arial" panose="020B0604020202020204" pitchFamily="34" charset="0"/>
                <a:cs typeface="Arial" panose="020B0604020202020204" pitchFamily="34" charset="0"/>
              </a:rPr>
              <a:t>Figure S1. NMR analysis of body weight and composition in 4 weeks shift cohorts. </a:t>
            </a:r>
            <a:r>
              <a:rPr lang="en-US" sz="1100" dirty="0">
                <a:latin typeface="Arial" panose="020B0604020202020204" pitchFamily="34" charset="0"/>
                <a:cs typeface="Arial" panose="020B0604020202020204" pitchFamily="34" charset="0"/>
              </a:rPr>
              <a:t>(A) Body weight, (B) total amount of fat, and (C) percentage of fat in normal (n=3) and shiftwork group (n=7) after 4 weeks of normal or shiftwork schedule, respectively. (D, E) The amount of fat (D), or lean mass (E), gained after 4 weeks of normal or shift schedule as compared to before the respective regimen in normal or shiftwork groups. (F, G) Total lean mass (F), or the percentage of lean mass (G) in normal or shiftwork groups before and after respective normal or the shiftwork regimen. *: P≤0.05 by two-way ANOVA.</a:t>
            </a:r>
          </a:p>
        </p:txBody>
      </p:sp>
    </p:spTree>
    <p:extLst>
      <p:ext uri="{BB962C8B-B14F-4D97-AF65-F5344CB8AC3E}">
        <p14:creationId xmlns:p14="http://schemas.microsoft.com/office/powerpoint/2010/main" val="562346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8520701-1493-4D60-A995-9D7AB54EA505}"/>
              </a:ext>
            </a:extLst>
          </p:cNvPr>
          <p:cNvSpPr txBox="1"/>
          <p:nvPr/>
        </p:nvSpPr>
        <p:spPr>
          <a:xfrm>
            <a:off x="214780" y="210175"/>
            <a:ext cx="2202847" cy="307777"/>
          </a:xfrm>
          <a:prstGeom prst="rect">
            <a:avLst/>
          </a:prstGeom>
          <a:noFill/>
        </p:spPr>
        <p:txBody>
          <a:bodyPr wrap="none" rtlCol="0">
            <a:spAutoFit/>
          </a:bodyPr>
          <a:lstStyle/>
          <a:p>
            <a:r>
              <a:rPr lang="en-US" sz="1400" b="1" dirty="0">
                <a:latin typeface="Arial" panose="020B0604020202020204" pitchFamily="34" charset="0"/>
                <a:cs typeface="Arial" panose="020B0604020202020204" pitchFamily="34" charset="0"/>
              </a:rPr>
              <a:t>Supplemental  Figure 2.</a:t>
            </a:r>
          </a:p>
        </p:txBody>
      </p:sp>
      <p:grpSp>
        <p:nvGrpSpPr>
          <p:cNvPr id="49" name="Group 48">
            <a:extLst>
              <a:ext uri="{FF2B5EF4-FFF2-40B4-BE49-F238E27FC236}">
                <a16:creationId xmlns:a16="http://schemas.microsoft.com/office/drawing/2014/main" id="{A9BC1EC7-C518-48B8-906F-80D2B482B787}"/>
              </a:ext>
            </a:extLst>
          </p:cNvPr>
          <p:cNvGrpSpPr/>
          <p:nvPr/>
        </p:nvGrpSpPr>
        <p:grpSpPr>
          <a:xfrm>
            <a:off x="453482" y="674816"/>
            <a:ext cx="3627450" cy="1156729"/>
            <a:chOff x="542144" y="4779565"/>
            <a:chExt cx="3538790" cy="1156729"/>
          </a:xfrm>
        </p:grpSpPr>
        <p:sp>
          <p:nvSpPr>
            <p:cNvPr id="38" name="TextBox 37">
              <a:extLst>
                <a:ext uri="{FF2B5EF4-FFF2-40B4-BE49-F238E27FC236}">
                  <a16:creationId xmlns:a16="http://schemas.microsoft.com/office/drawing/2014/main" id="{02CF1948-D2B1-458E-9D86-6DBE68C07FCB}"/>
                </a:ext>
              </a:extLst>
            </p:cNvPr>
            <p:cNvSpPr txBox="1"/>
            <p:nvPr/>
          </p:nvSpPr>
          <p:spPr>
            <a:xfrm>
              <a:off x="2245341" y="4779565"/>
              <a:ext cx="578438" cy="261610"/>
            </a:xfrm>
            <a:prstGeom prst="rect">
              <a:avLst/>
            </a:prstGeom>
            <a:noFill/>
          </p:spPr>
          <p:txBody>
            <a:bodyPr wrap="square" rtlCol="0">
              <a:spAutoFit/>
            </a:bodyPr>
            <a:lstStyle/>
            <a:p>
              <a:r>
                <a:rPr lang="en-US" altLang="zh-CN" sz="1100" dirty="0" err="1">
                  <a:latin typeface="Arial" panose="020B0604020202020204" pitchFamily="34" charset="0"/>
                  <a:cs typeface="Arial" panose="020B0604020202020204" pitchFamily="34" charset="0"/>
                </a:rPr>
                <a:t>SubQ</a:t>
              </a:r>
              <a:r>
                <a:rPr lang="en-US" altLang="zh-CN" sz="1100" dirty="0">
                  <a:latin typeface="Arial" panose="020B0604020202020204" pitchFamily="34" charset="0"/>
                  <a:cs typeface="Arial" panose="020B0604020202020204" pitchFamily="34" charset="0"/>
                </a:rPr>
                <a:t>              </a:t>
              </a:r>
              <a:endParaRPr lang="en-US" sz="1100" dirty="0">
                <a:latin typeface="Arial" panose="020B0604020202020204" pitchFamily="34" charset="0"/>
                <a:cs typeface="Arial" panose="020B0604020202020204" pitchFamily="34" charset="0"/>
              </a:endParaRPr>
            </a:p>
          </p:txBody>
        </p:sp>
        <p:cxnSp>
          <p:nvCxnSpPr>
            <p:cNvPr id="39" name="Straight Connector 38">
              <a:extLst>
                <a:ext uri="{FF2B5EF4-FFF2-40B4-BE49-F238E27FC236}">
                  <a16:creationId xmlns:a16="http://schemas.microsoft.com/office/drawing/2014/main" id="{0A0DB191-0E23-44D8-A97E-40FFD5582149}"/>
                </a:ext>
              </a:extLst>
            </p:cNvPr>
            <p:cNvCxnSpPr/>
            <p:nvPr/>
          </p:nvCxnSpPr>
          <p:spPr>
            <a:xfrm flipV="1">
              <a:off x="1167648" y="5049585"/>
              <a:ext cx="2835091" cy="2865"/>
            </a:xfrm>
            <a:prstGeom prst="line">
              <a:avLst/>
            </a:prstGeom>
            <a:ln w="19050"/>
          </p:spPr>
          <p:style>
            <a:lnRef idx="3">
              <a:schemeClr val="dk1"/>
            </a:lnRef>
            <a:fillRef idx="0">
              <a:schemeClr val="dk1"/>
            </a:fillRef>
            <a:effectRef idx="2">
              <a:schemeClr val="dk1"/>
            </a:effectRef>
            <a:fontRef idx="minor">
              <a:schemeClr val="tx1"/>
            </a:fontRef>
          </p:style>
        </p:cxnSp>
        <p:sp>
          <p:nvSpPr>
            <p:cNvPr id="40" name="TextBox 39">
              <a:extLst>
                <a:ext uri="{FF2B5EF4-FFF2-40B4-BE49-F238E27FC236}">
                  <a16:creationId xmlns:a16="http://schemas.microsoft.com/office/drawing/2014/main" id="{82FDC8E2-9628-4D0D-99C3-6A69E5A34E9F}"/>
                </a:ext>
              </a:extLst>
            </p:cNvPr>
            <p:cNvSpPr txBox="1"/>
            <p:nvPr/>
          </p:nvSpPr>
          <p:spPr>
            <a:xfrm>
              <a:off x="565322" y="5049587"/>
              <a:ext cx="3515612" cy="246221"/>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ZT(h)         3    3     7     7   11   11   15    15  19   19   23   23</a:t>
              </a:r>
            </a:p>
          </p:txBody>
        </p:sp>
        <p:sp>
          <p:nvSpPr>
            <p:cNvPr id="41" name="Title 1">
              <a:extLst>
                <a:ext uri="{FF2B5EF4-FFF2-40B4-BE49-F238E27FC236}">
                  <a16:creationId xmlns:a16="http://schemas.microsoft.com/office/drawing/2014/main" id="{95DC586A-E3A3-4CE6-8806-A90823AF7769}"/>
                </a:ext>
              </a:extLst>
            </p:cNvPr>
            <p:cNvSpPr txBox="1">
              <a:spLocks/>
            </p:cNvSpPr>
            <p:nvPr/>
          </p:nvSpPr>
          <p:spPr>
            <a:xfrm>
              <a:off x="542144" y="5677994"/>
              <a:ext cx="727032" cy="24622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1100" dirty="0">
                  <a:latin typeface="Arial" panose="020B0604020202020204" pitchFamily="34" charset="0"/>
                  <a:cs typeface="Arial" panose="020B0604020202020204" pitchFamily="34" charset="0"/>
                </a:rPr>
                <a:t>HSP90</a:t>
              </a:r>
              <a:endParaRPr lang="el-GR" sz="1100" dirty="0">
                <a:latin typeface="Arial" panose="020B0604020202020204" pitchFamily="34" charset="0"/>
                <a:cs typeface="Arial" panose="020B0604020202020204" pitchFamily="34" charset="0"/>
              </a:endParaRPr>
            </a:p>
          </p:txBody>
        </p:sp>
        <p:sp>
          <p:nvSpPr>
            <p:cNvPr id="44" name="Title 1">
              <a:extLst>
                <a:ext uri="{FF2B5EF4-FFF2-40B4-BE49-F238E27FC236}">
                  <a16:creationId xmlns:a16="http://schemas.microsoft.com/office/drawing/2014/main" id="{937D5394-951C-44A8-9C08-A24D0B155586}"/>
                </a:ext>
              </a:extLst>
            </p:cNvPr>
            <p:cNvSpPr txBox="1">
              <a:spLocks/>
            </p:cNvSpPr>
            <p:nvPr/>
          </p:nvSpPr>
          <p:spPr>
            <a:xfrm>
              <a:off x="565322" y="5291509"/>
              <a:ext cx="642981" cy="273991"/>
            </a:xfrm>
            <a:prstGeom prst="rect">
              <a:avLst/>
            </a:prstGeom>
          </p:spPr>
          <p:txBody>
            <a:bodyPr vert="horz" lIns="91440" tIns="45720" rIns="91440" bIns="45720" rtlCol="0" anchor="b">
              <a:noAutofit/>
            </a:bodyPr>
            <a:lstStyle>
              <a:defPPr>
                <a:defRPr lang="en-US"/>
              </a:defPPr>
              <a:lvl1pPr>
                <a:lnSpc>
                  <a:spcPct val="90000"/>
                </a:lnSpc>
                <a:spcBef>
                  <a:spcPct val="0"/>
                </a:spcBef>
                <a:buNone/>
                <a:defRPr sz="2000">
                  <a:latin typeface="Times New Roman" panose="02020603050405020304" pitchFamily="18" charset="0"/>
                  <a:ea typeface="+mj-ea"/>
                  <a:cs typeface="Times New Roman" panose="02020603050405020304" pitchFamily="18" charset="0"/>
                </a:defRPr>
              </a:lvl1pPr>
            </a:lstStyle>
            <a:p>
              <a:r>
                <a:rPr lang="en-US" sz="1100" dirty="0">
                  <a:latin typeface="Arial" panose="020B0604020202020204" pitchFamily="34" charset="0"/>
                  <a:cs typeface="Arial" panose="020B0604020202020204" pitchFamily="34" charset="0"/>
                </a:rPr>
                <a:t>Bmal1</a:t>
              </a:r>
              <a:endParaRPr lang="el-GR" sz="1100" dirty="0">
                <a:latin typeface="Arial" panose="020B0604020202020204" pitchFamily="34" charset="0"/>
                <a:cs typeface="Arial" panose="020B0604020202020204" pitchFamily="34" charset="0"/>
              </a:endParaRPr>
            </a:p>
          </p:txBody>
        </p:sp>
        <p:grpSp>
          <p:nvGrpSpPr>
            <p:cNvPr id="48" name="Group 47">
              <a:extLst>
                <a:ext uri="{FF2B5EF4-FFF2-40B4-BE49-F238E27FC236}">
                  <a16:creationId xmlns:a16="http://schemas.microsoft.com/office/drawing/2014/main" id="{32D6F24B-7370-4B3F-873C-C483B480E2D6}"/>
                </a:ext>
              </a:extLst>
            </p:cNvPr>
            <p:cNvGrpSpPr/>
            <p:nvPr/>
          </p:nvGrpSpPr>
          <p:grpSpPr>
            <a:xfrm>
              <a:off x="1159128" y="5302418"/>
              <a:ext cx="2862539" cy="633876"/>
              <a:chOff x="1159127" y="5302418"/>
              <a:chExt cx="3129781" cy="633876"/>
            </a:xfrm>
          </p:grpSpPr>
          <p:pic>
            <p:nvPicPr>
              <p:cNvPr id="46" name="Picture 45">
                <a:extLst>
                  <a:ext uri="{FF2B5EF4-FFF2-40B4-BE49-F238E27FC236}">
                    <a16:creationId xmlns:a16="http://schemas.microsoft.com/office/drawing/2014/main" id="{31147CBB-16BA-462F-BC5F-07F0155C7334}"/>
                  </a:ext>
                </a:extLst>
              </p:cNvPr>
              <p:cNvPicPr>
                <a:picLocks noChangeAspect="1"/>
              </p:cNvPicPr>
              <p:nvPr/>
            </p:nvPicPr>
            <p:blipFill>
              <a:blip r:embed="rId2"/>
              <a:stretch>
                <a:fillRect/>
              </a:stretch>
            </p:blipFill>
            <p:spPr>
              <a:xfrm>
                <a:off x="1159127" y="5662303"/>
                <a:ext cx="3129781" cy="273991"/>
              </a:xfrm>
              <a:prstGeom prst="rect">
                <a:avLst/>
              </a:prstGeom>
              <a:ln>
                <a:solidFill>
                  <a:schemeClr val="tx1"/>
                </a:solidFill>
              </a:ln>
            </p:spPr>
          </p:pic>
          <p:pic>
            <p:nvPicPr>
              <p:cNvPr id="47" name="Picture 46">
                <a:extLst>
                  <a:ext uri="{FF2B5EF4-FFF2-40B4-BE49-F238E27FC236}">
                    <a16:creationId xmlns:a16="http://schemas.microsoft.com/office/drawing/2014/main" id="{569F944B-A3EE-4EEF-AE3A-CD6B0CFA498C}"/>
                  </a:ext>
                </a:extLst>
              </p:cNvPr>
              <p:cNvPicPr>
                <a:picLocks noChangeAspect="1"/>
              </p:cNvPicPr>
              <p:nvPr/>
            </p:nvPicPr>
            <p:blipFill>
              <a:blip r:embed="rId3"/>
              <a:stretch>
                <a:fillRect/>
              </a:stretch>
            </p:blipFill>
            <p:spPr>
              <a:xfrm>
                <a:off x="1159127" y="5302418"/>
                <a:ext cx="3129781" cy="274344"/>
              </a:xfrm>
              <a:prstGeom prst="rect">
                <a:avLst/>
              </a:prstGeom>
              <a:ln>
                <a:solidFill>
                  <a:schemeClr val="tx1"/>
                </a:solidFill>
              </a:ln>
            </p:spPr>
          </p:pic>
        </p:grpSp>
      </p:grpSp>
      <p:sp>
        <p:nvSpPr>
          <p:cNvPr id="130" name="TextBox 129">
            <a:extLst>
              <a:ext uri="{FF2B5EF4-FFF2-40B4-BE49-F238E27FC236}">
                <a16:creationId xmlns:a16="http://schemas.microsoft.com/office/drawing/2014/main" id="{64D0DA9B-A290-4021-AD78-528AC666B078}"/>
              </a:ext>
            </a:extLst>
          </p:cNvPr>
          <p:cNvSpPr txBox="1"/>
          <p:nvPr/>
        </p:nvSpPr>
        <p:spPr>
          <a:xfrm>
            <a:off x="209726" y="6583586"/>
            <a:ext cx="6165548" cy="1107996"/>
          </a:xfrm>
          <a:prstGeom prst="rect">
            <a:avLst/>
          </a:prstGeom>
          <a:noFill/>
        </p:spPr>
        <p:txBody>
          <a:bodyPr wrap="square" rtlCol="0">
            <a:spAutoFit/>
          </a:bodyPr>
          <a:lstStyle/>
          <a:p>
            <a:pPr algn="just"/>
            <a:r>
              <a:rPr lang="en-US" sz="1100" b="1" dirty="0">
                <a:latin typeface="Arial" panose="020B0604020202020204" pitchFamily="34" charset="0"/>
                <a:cs typeface="Arial" panose="020B0604020202020204" pitchFamily="34" charset="0"/>
              </a:rPr>
              <a:t>Figure S2. Circadian expression of Bmal1 protein in </a:t>
            </a:r>
            <a:r>
              <a:rPr lang="en-US" sz="1100" b="1" dirty="0" err="1">
                <a:latin typeface="Arial" panose="020B0604020202020204" pitchFamily="34" charset="0"/>
                <a:cs typeface="Arial" panose="020B0604020202020204" pitchFamily="34" charset="0"/>
              </a:rPr>
              <a:t>iWAT</a:t>
            </a:r>
            <a:r>
              <a:rPr lang="en-US" sz="1100" b="1" dirty="0">
                <a:latin typeface="Arial" panose="020B0604020202020204" pitchFamily="34" charset="0"/>
                <a:cs typeface="Arial" panose="020B0604020202020204" pitchFamily="34" charset="0"/>
              </a:rPr>
              <a:t>. </a:t>
            </a:r>
            <a:r>
              <a:rPr lang="en-US" sz="1100" dirty="0">
                <a:latin typeface="Arial" panose="020B0604020202020204" pitchFamily="34" charset="0"/>
                <a:cs typeface="Arial" panose="020B0604020202020204" pitchFamily="34" charset="0"/>
              </a:rPr>
              <a:t>(A) Immunoblot analysis of Bmal1 protein levels at indicated consecutive </a:t>
            </a:r>
            <a:r>
              <a:rPr lang="en-US" sz="1100" dirty="0" err="1">
                <a:latin typeface="Arial" panose="020B0604020202020204" pitchFamily="34" charset="0"/>
                <a:cs typeface="Arial" panose="020B0604020202020204" pitchFamily="34" charset="0"/>
              </a:rPr>
              <a:t>zeitgeiber</a:t>
            </a:r>
            <a:r>
              <a:rPr lang="en-US" sz="1100" dirty="0">
                <a:latin typeface="Arial" panose="020B0604020202020204" pitchFamily="34" charset="0"/>
                <a:cs typeface="Arial" panose="020B0604020202020204" pitchFamily="34" charset="0"/>
              </a:rPr>
              <a:t> (ZT) time points over a normal light-dark 24-hour period in normal wild-type C57/BL6 mice. (B) Plasma corticosterone level as measured by ELISA in normal and 6-month shiftwork group normal (n=6/group). (C) Food intake per week as measured in the normal and shiftwork mice groups subjected to the 6-month shiftwork (n=6/group).</a:t>
            </a:r>
          </a:p>
        </p:txBody>
      </p:sp>
      <p:sp>
        <p:nvSpPr>
          <p:cNvPr id="14" name="Rectangle 13">
            <a:extLst>
              <a:ext uri="{FF2B5EF4-FFF2-40B4-BE49-F238E27FC236}">
                <a16:creationId xmlns:a16="http://schemas.microsoft.com/office/drawing/2014/main" id="{C318D53E-D318-4912-BD49-CF90E82582B3}"/>
              </a:ext>
            </a:extLst>
          </p:cNvPr>
          <p:cNvSpPr/>
          <p:nvPr/>
        </p:nvSpPr>
        <p:spPr>
          <a:xfrm>
            <a:off x="169712" y="671084"/>
            <a:ext cx="503095" cy="338554"/>
          </a:xfrm>
          <a:prstGeom prst="rect">
            <a:avLst/>
          </a:prstGeom>
        </p:spPr>
        <p:txBody>
          <a:bodyPr wrap="square">
            <a:spAutoFit/>
          </a:bodyPr>
          <a:lstStyle/>
          <a:p>
            <a:r>
              <a:rPr lang="en-US" sz="1600" dirty="0">
                <a:latin typeface="Arial" panose="020B0604020202020204" pitchFamily="34" charset="0"/>
                <a:ea typeface="Calibri"/>
                <a:cs typeface="Arial" panose="020B0604020202020204" pitchFamily="34" charset="0"/>
              </a:rPr>
              <a:t> A.</a:t>
            </a:r>
            <a:endParaRPr lang="en-US" sz="1600" dirty="0"/>
          </a:p>
        </p:txBody>
      </p:sp>
      <p:sp>
        <p:nvSpPr>
          <p:cNvPr id="15" name="TextBox 14">
            <a:extLst>
              <a:ext uri="{FF2B5EF4-FFF2-40B4-BE49-F238E27FC236}">
                <a16:creationId xmlns:a16="http://schemas.microsoft.com/office/drawing/2014/main" id="{DF291445-44A3-4FF7-84AA-DAB52EB52F81}"/>
              </a:ext>
            </a:extLst>
          </p:cNvPr>
          <p:cNvSpPr txBox="1"/>
          <p:nvPr/>
        </p:nvSpPr>
        <p:spPr>
          <a:xfrm>
            <a:off x="839974" y="4141384"/>
            <a:ext cx="1500732" cy="261610"/>
          </a:xfrm>
          <a:prstGeom prst="rect">
            <a:avLst/>
          </a:prstGeom>
          <a:noFill/>
        </p:spPr>
        <p:txBody>
          <a:bodyPr wrap="none" rtlCol="0">
            <a:spAutoFit/>
          </a:bodyPr>
          <a:lstStyle/>
          <a:p>
            <a:r>
              <a:rPr lang="en-US" sz="1100" b="1" dirty="0">
                <a:latin typeface="Arial" panose="020B0604020202020204" pitchFamily="34" charset="0"/>
                <a:cs typeface="Arial" panose="020B0604020202020204" pitchFamily="34" charset="0"/>
              </a:rPr>
              <a:t>Weekly Food Intake</a:t>
            </a:r>
          </a:p>
        </p:txBody>
      </p:sp>
      <p:grpSp>
        <p:nvGrpSpPr>
          <p:cNvPr id="16" name="Group 15">
            <a:extLst>
              <a:ext uri="{FF2B5EF4-FFF2-40B4-BE49-F238E27FC236}">
                <a16:creationId xmlns:a16="http://schemas.microsoft.com/office/drawing/2014/main" id="{AC60D3E8-C675-48B8-9A23-F2EA5CC4F489}"/>
              </a:ext>
            </a:extLst>
          </p:cNvPr>
          <p:cNvGrpSpPr/>
          <p:nvPr/>
        </p:nvGrpSpPr>
        <p:grpSpPr>
          <a:xfrm>
            <a:off x="604054" y="4367535"/>
            <a:ext cx="1597971" cy="1317651"/>
            <a:chOff x="586986" y="2896585"/>
            <a:chExt cx="1673614" cy="1387547"/>
          </a:xfrm>
        </p:grpSpPr>
        <p:sp>
          <p:nvSpPr>
            <p:cNvPr id="17" name="Rectangle 6">
              <a:extLst>
                <a:ext uri="{FF2B5EF4-FFF2-40B4-BE49-F238E27FC236}">
                  <a16:creationId xmlns:a16="http://schemas.microsoft.com/office/drawing/2014/main" id="{DB4AF186-B405-4056-9F0E-7195AEC21D9F}"/>
                </a:ext>
              </a:extLst>
            </p:cNvPr>
            <p:cNvSpPr>
              <a:spLocks noChangeArrowheads="1"/>
            </p:cNvSpPr>
            <p:nvPr/>
          </p:nvSpPr>
          <p:spPr bwMode="auto">
            <a:xfrm>
              <a:off x="1271692" y="3274709"/>
              <a:ext cx="185961" cy="7407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Rectangle 7">
              <a:extLst>
                <a:ext uri="{FF2B5EF4-FFF2-40B4-BE49-F238E27FC236}">
                  <a16:creationId xmlns:a16="http://schemas.microsoft.com/office/drawing/2014/main" id="{FA80D24A-9C92-4064-8411-F9BE369EC11A}"/>
                </a:ext>
              </a:extLst>
            </p:cNvPr>
            <p:cNvSpPr>
              <a:spLocks noChangeArrowheads="1"/>
            </p:cNvSpPr>
            <p:nvPr/>
          </p:nvSpPr>
          <p:spPr bwMode="auto">
            <a:xfrm>
              <a:off x="1271692" y="3274709"/>
              <a:ext cx="185961" cy="740711"/>
            </a:xfrm>
            <a:prstGeom prst="rect">
              <a:avLst/>
            </a:prstGeom>
            <a:noFill/>
            <a:ln w="12700">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Rectangle 8">
              <a:extLst>
                <a:ext uri="{FF2B5EF4-FFF2-40B4-BE49-F238E27FC236}">
                  <a16:creationId xmlns:a16="http://schemas.microsoft.com/office/drawing/2014/main" id="{E4274006-8496-4976-8EBA-D30C1522B945}"/>
                </a:ext>
              </a:extLst>
            </p:cNvPr>
            <p:cNvSpPr>
              <a:spLocks noChangeArrowheads="1"/>
            </p:cNvSpPr>
            <p:nvPr/>
          </p:nvSpPr>
          <p:spPr bwMode="auto">
            <a:xfrm>
              <a:off x="1867055" y="3361039"/>
              <a:ext cx="185961" cy="65438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Rectangle 9">
              <a:extLst>
                <a:ext uri="{FF2B5EF4-FFF2-40B4-BE49-F238E27FC236}">
                  <a16:creationId xmlns:a16="http://schemas.microsoft.com/office/drawing/2014/main" id="{00DEE3EF-2668-4D13-B25C-E86D99EABC15}"/>
                </a:ext>
              </a:extLst>
            </p:cNvPr>
            <p:cNvSpPr>
              <a:spLocks noChangeArrowheads="1"/>
            </p:cNvSpPr>
            <p:nvPr/>
          </p:nvSpPr>
          <p:spPr bwMode="auto">
            <a:xfrm>
              <a:off x="1867055" y="3361039"/>
              <a:ext cx="185961" cy="654381"/>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Line 10">
              <a:extLst>
                <a:ext uri="{FF2B5EF4-FFF2-40B4-BE49-F238E27FC236}">
                  <a16:creationId xmlns:a16="http://schemas.microsoft.com/office/drawing/2014/main" id="{78E659F8-8C67-4262-9F67-5EEF5B46EC50}"/>
                </a:ext>
              </a:extLst>
            </p:cNvPr>
            <p:cNvSpPr>
              <a:spLocks noChangeShapeType="1"/>
            </p:cNvSpPr>
            <p:nvPr/>
          </p:nvSpPr>
          <p:spPr bwMode="auto">
            <a:xfrm flipV="1">
              <a:off x="1363951" y="3146941"/>
              <a:ext cx="0" cy="127768"/>
            </a:xfrm>
            <a:prstGeom prst="line">
              <a:avLst/>
            </a:prstGeom>
            <a:noFill/>
            <a:ln w="12700">
              <a:solidFill>
                <a:srgbClr val="595959"/>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Line 11">
              <a:extLst>
                <a:ext uri="{FF2B5EF4-FFF2-40B4-BE49-F238E27FC236}">
                  <a16:creationId xmlns:a16="http://schemas.microsoft.com/office/drawing/2014/main" id="{C54D8D3A-EF14-49C6-8B91-0F481C9646FC}"/>
                </a:ext>
              </a:extLst>
            </p:cNvPr>
            <p:cNvSpPr>
              <a:spLocks noChangeShapeType="1"/>
            </p:cNvSpPr>
            <p:nvPr/>
          </p:nvSpPr>
          <p:spPr bwMode="auto">
            <a:xfrm>
              <a:off x="1336562" y="3146941"/>
              <a:ext cx="56221" cy="0"/>
            </a:xfrm>
            <a:prstGeom prst="line">
              <a:avLst/>
            </a:prstGeom>
            <a:noFill/>
            <a:ln w="12700">
              <a:solidFill>
                <a:srgbClr val="595959"/>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Line 12">
              <a:extLst>
                <a:ext uri="{FF2B5EF4-FFF2-40B4-BE49-F238E27FC236}">
                  <a16:creationId xmlns:a16="http://schemas.microsoft.com/office/drawing/2014/main" id="{285E53DA-456F-44CF-B09F-117DDC91148A}"/>
                </a:ext>
              </a:extLst>
            </p:cNvPr>
            <p:cNvSpPr>
              <a:spLocks noChangeShapeType="1"/>
            </p:cNvSpPr>
            <p:nvPr/>
          </p:nvSpPr>
          <p:spPr bwMode="auto">
            <a:xfrm flipV="1">
              <a:off x="1959314" y="3283343"/>
              <a:ext cx="0" cy="77697"/>
            </a:xfrm>
            <a:prstGeom prst="line">
              <a:avLst/>
            </a:prstGeom>
            <a:noFill/>
            <a:ln w="12700">
              <a:solidFill>
                <a:srgbClr val="595959"/>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Line 13">
              <a:extLst>
                <a:ext uri="{FF2B5EF4-FFF2-40B4-BE49-F238E27FC236}">
                  <a16:creationId xmlns:a16="http://schemas.microsoft.com/office/drawing/2014/main" id="{22F2F7AB-72C5-44E6-8B47-89801AC8F8D1}"/>
                </a:ext>
              </a:extLst>
            </p:cNvPr>
            <p:cNvSpPr>
              <a:spLocks noChangeShapeType="1"/>
            </p:cNvSpPr>
            <p:nvPr/>
          </p:nvSpPr>
          <p:spPr bwMode="auto">
            <a:xfrm>
              <a:off x="1930483" y="3283343"/>
              <a:ext cx="57662" cy="0"/>
            </a:xfrm>
            <a:prstGeom prst="line">
              <a:avLst/>
            </a:prstGeom>
            <a:noFill/>
            <a:ln w="12700">
              <a:solidFill>
                <a:srgbClr val="595959"/>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Line 14">
              <a:extLst>
                <a:ext uri="{FF2B5EF4-FFF2-40B4-BE49-F238E27FC236}">
                  <a16:creationId xmlns:a16="http://schemas.microsoft.com/office/drawing/2014/main" id="{2E0F7627-0483-4EF6-8ED6-C2C437789BBF}"/>
                </a:ext>
              </a:extLst>
            </p:cNvPr>
            <p:cNvSpPr>
              <a:spLocks noChangeShapeType="1"/>
            </p:cNvSpPr>
            <p:nvPr/>
          </p:nvSpPr>
          <p:spPr bwMode="auto">
            <a:xfrm flipV="1">
              <a:off x="1071316" y="2974281"/>
              <a:ext cx="0" cy="1041139"/>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Line 15">
              <a:extLst>
                <a:ext uri="{FF2B5EF4-FFF2-40B4-BE49-F238E27FC236}">
                  <a16:creationId xmlns:a16="http://schemas.microsoft.com/office/drawing/2014/main" id="{BD2678EB-9729-4597-9DA0-1E8124F8BA94}"/>
                </a:ext>
              </a:extLst>
            </p:cNvPr>
            <p:cNvSpPr>
              <a:spLocks noChangeShapeType="1"/>
            </p:cNvSpPr>
            <p:nvPr/>
          </p:nvSpPr>
          <p:spPr bwMode="auto">
            <a:xfrm>
              <a:off x="1035277" y="4015420"/>
              <a:ext cx="36039"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Line 16">
              <a:extLst>
                <a:ext uri="{FF2B5EF4-FFF2-40B4-BE49-F238E27FC236}">
                  <a16:creationId xmlns:a16="http://schemas.microsoft.com/office/drawing/2014/main" id="{66DD8BE1-A94B-4D33-839F-DA56FE15250F}"/>
                </a:ext>
              </a:extLst>
            </p:cNvPr>
            <p:cNvSpPr>
              <a:spLocks noChangeShapeType="1"/>
            </p:cNvSpPr>
            <p:nvPr/>
          </p:nvSpPr>
          <p:spPr bwMode="auto">
            <a:xfrm>
              <a:off x="1035277" y="3671827"/>
              <a:ext cx="36039"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Line 17">
              <a:extLst>
                <a:ext uri="{FF2B5EF4-FFF2-40B4-BE49-F238E27FC236}">
                  <a16:creationId xmlns:a16="http://schemas.microsoft.com/office/drawing/2014/main" id="{22B16D84-8C4E-44F4-B6CE-064E630336D6}"/>
                </a:ext>
              </a:extLst>
            </p:cNvPr>
            <p:cNvSpPr>
              <a:spLocks noChangeShapeType="1"/>
            </p:cNvSpPr>
            <p:nvPr/>
          </p:nvSpPr>
          <p:spPr bwMode="auto">
            <a:xfrm>
              <a:off x="1035277" y="3317875"/>
              <a:ext cx="36039"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Line 18">
              <a:extLst>
                <a:ext uri="{FF2B5EF4-FFF2-40B4-BE49-F238E27FC236}">
                  <a16:creationId xmlns:a16="http://schemas.microsoft.com/office/drawing/2014/main" id="{C356043F-E21D-4EE2-92F0-03DF39282043}"/>
                </a:ext>
              </a:extLst>
            </p:cNvPr>
            <p:cNvSpPr>
              <a:spLocks noChangeShapeType="1"/>
            </p:cNvSpPr>
            <p:nvPr/>
          </p:nvSpPr>
          <p:spPr bwMode="auto">
            <a:xfrm>
              <a:off x="1035277" y="2974281"/>
              <a:ext cx="36039"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Line 19">
              <a:extLst>
                <a:ext uri="{FF2B5EF4-FFF2-40B4-BE49-F238E27FC236}">
                  <a16:creationId xmlns:a16="http://schemas.microsoft.com/office/drawing/2014/main" id="{21E50D4D-E11A-4D2B-9A08-78B0B2E4B6E2}"/>
                </a:ext>
              </a:extLst>
            </p:cNvPr>
            <p:cNvSpPr>
              <a:spLocks noChangeShapeType="1"/>
            </p:cNvSpPr>
            <p:nvPr/>
          </p:nvSpPr>
          <p:spPr bwMode="auto">
            <a:xfrm>
              <a:off x="1071316" y="4015420"/>
              <a:ext cx="1189284"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Rectangle 20">
              <a:extLst>
                <a:ext uri="{FF2B5EF4-FFF2-40B4-BE49-F238E27FC236}">
                  <a16:creationId xmlns:a16="http://schemas.microsoft.com/office/drawing/2014/main" id="{487D4122-5408-4E0F-B4E7-387C8B6AE240}"/>
                </a:ext>
              </a:extLst>
            </p:cNvPr>
            <p:cNvSpPr>
              <a:spLocks noChangeArrowheads="1"/>
            </p:cNvSpPr>
            <p:nvPr/>
          </p:nvSpPr>
          <p:spPr bwMode="auto">
            <a:xfrm>
              <a:off x="919952" y="3946356"/>
              <a:ext cx="115324" cy="181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rPr>
                <a:t>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Rectangle 21">
              <a:extLst>
                <a:ext uri="{FF2B5EF4-FFF2-40B4-BE49-F238E27FC236}">
                  <a16:creationId xmlns:a16="http://schemas.microsoft.com/office/drawing/2014/main" id="{9BF7F351-2D12-4CF7-853B-C0DD2E6C6B9D}"/>
                </a:ext>
              </a:extLst>
            </p:cNvPr>
            <p:cNvSpPr>
              <a:spLocks noChangeArrowheads="1"/>
            </p:cNvSpPr>
            <p:nvPr/>
          </p:nvSpPr>
          <p:spPr bwMode="auto">
            <a:xfrm>
              <a:off x="862290" y="3592403"/>
              <a:ext cx="178753" cy="181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rPr>
                <a:t>10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Rectangle 22">
              <a:extLst>
                <a:ext uri="{FF2B5EF4-FFF2-40B4-BE49-F238E27FC236}">
                  <a16:creationId xmlns:a16="http://schemas.microsoft.com/office/drawing/2014/main" id="{D4272F8B-DB46-4F7A-BDC5-A3798D22DB01}"/>
                </a:ext>
              </a:extLst>
            </p:cNvPr>
            <p:cNvSpPr>
              <a:spLocks noChangeArrowheads="1"/>
            </p:cNvSpPr>
            <p:nvPr/>
          </p:nvSpPr>
          <p:spPr bwMode="auto">
            <a:xfrm>
              <a:off x="862290" y="3248811"/>
              <a:ext cx="178753" cy="181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rPr>
                <a:t>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Rectangle 23">
              <a:extLst>
                <a:ext uri="{FF2B5EF4-FFF2-40B4-BE49-F238E27FC236}">
                  <a16:creationId xmlns:a16="http://schemas.microsoft.com/office/drawing/2014/main" id="{1DCA78E1-EC07-468A-9908-B4D70158E543}"/>
                </a:ext>
              </a:extLst>
            </p:cNvPr>
            <p:cNvSpPr>
              <a:spLocks noChangeArrowheads="1"/>
            </p:cNvSpPr>
            <p:nvPr/>
          </p:nvSpPr>
          <p:spPr bwMode="auto">
            <a:xfrm>
              <a:off x="862290" y="2896585"/>
              <a:ext cx="178753" cy="181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Arial" panose="020B0604020202020204" pitchFamily="34" charset="0"/>
                </a:rPr>
                <a:t>30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6" name="Rectangle 24">
              <a:extLst>
                <a:ext uri="{FF2B5EF4-FFF2-40B4-BE49-F238E27FC236}">
                  <a16:creationId xmlns:a16="http://schemas.microsoft.com/office/drawing/2014/main" id="{57BC4EF0-A7C2-4080-B7DB-307FDFF2AE29}"/>
                </a:ext>
              </a:extLst>
            </p:cNvPr>
            <p:cNvSpPr>
              <a:spLocks noChangeArrowheads="1"/>
            </p:cNvSpPr>
            <p:nvPr/>
          </p:nvSpPr>
          <p:spPr bwMode="auto">
            <a:xfrm>
              <a:off x="1110939" y="4100023"/>
              <a:ext cx="413400" cy="184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panose="020B0604020202020204" pitchFamily="34" charset="0"/>
                </a:rPr>
                <a:t>Normal</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37" name="Rectangle 25">
              <a:extLst>
                <a:ext uri="{FF2B5EF4-FFF2-40B4-BE49-F238E27FC236}">
                  <a16:creationId xmlns:a16="http://schemas.microsoft.com/office/drawing/2014/main" id="{6F854D42-1203-4AFC-8CE4-400E3F815CDC}"/>
                </a:ext>
              </a:extLst>
            </p:cNvPr>
            <p:cNvSpPr>
              <a:spLocks noChangeArrowheads="1"/>
            </p:cNvSpPr>
            <p:nvPr/>
          </p:nvSpPr>
          <p:spPr bwMode="auto">
            <a:xfrm>
              <a:off x="1690368" y="4100023"/>
              <a:ext cx="526939" cy="184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panose="020B0604020202020204" pitchFamily="34" charset="0"/>
                </a:rPr>
                <a:t>Shiftwork</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42" name="TextBox 41">
              <a:extLst>
                <a:ext uri="{FF2B5EF4-FFF2-40B4-BE49-F238E27FC236}">
                  <a16:creationId xmlns:a16="http://schemas.microsoft.com/office/drawing/2014/main" id="{B4C84598-A1C2-4B60-A896-33A4D404F600}"/>
                </a:ext>
              </a:extLst>
            </p:cNvPr>
            <p:cNvSpPr txBox="1"/>
            <p:nvPr/>
          </p:nvSpPr>
          <p:spPr>
            <a:xfrm rot="16200000">
              <a:off x="265583" y="3494570"/>
              <a:ext cx="904415" cy="261610"/>
            </a:xfrm>
            <a:prstGeom prst="rect">
              <a:avLst/>
            </a:prstGeom>
            <a:noFill/>
          </p:spPr>
          <p:txBody>
            <a:bodyPr wrap="none" rtlCol="0">
              <a:spAutoFit/>
            </a:bodyPr>
            <a:lstStyle/>
            <a:p>
              <a:r>
                <a:rPr lang="en-US" sz="1100" dirty="0">
                  <a:latin typeface="Arial" panose="020B0604020202020204" pitchFamily="34" charset="0"/>
                  <a:cs typeface="Arial" panose="020B0604020202020204" pitchFamily="34" charset="0"/>
                </a:rPr>
                <a:t>Gram/week</a:t>
              </a:r>
            </a:p>
          </p:txBody>
        </p:sp>
      </p:grpSp>
      <p:grpSp>
        <p:nvGrpSpPr>
          <p:cNvPr id="43" name="Group 42">
            <a:extLst>
              <a:ext uri="{FF2B5EF4-FFF2-40B4-BE49-F238E27FC236}">
                <a16:creationId xmlns:a16="http://schemas.microsoft.com/office/drawing/2014/main" id="{22AC0880-188C-4F9D-9D1D-D67B8592C1D4}"/>
              </a:ext>
            </a:extLst>
          </p:cNvPr>
          <p:cNvGrpSpPr/>
          <p:nvPr/>
        </p:nvGrpSpPr>
        <p:grpSpPr>
          <a:xfrm>
            <a:off x="658884" y="2517491"/>
            <a:ext cx="1734266" cy="1317651"/>
            <a:chOff x="843867" y="875913"/>
            <a:chExt cx="1551579" cy="1317651"/>
          </a:xfrm>
        </p:grpSpPr>
        <p:sp>
          <p:nvSpPr>
            <p:cNvPr id="45" name="TextBox 44">
              <a:extLst>
                <a:ext uri="{FF2B5EF4-FFF2-40B4-BE49-F238E27FC236}">
                  <a16:creationId xmlns:a16="http://schemas.microsoft.com/office/drawing/2014/main" id="{29168F87-15EB-4D44-A1BC-AF931E0C397B}"/>
                </a:ext>
              </a:extLst>
            </p:cNvPr>
            <p:cNvSpPr txBox="1"/>
            <p:nvPr/>
          </p:nvSpPr>
          <p:spPr>
            <a:xfrm rot="16200000">
              <a:off x="300458" y="1419322"/>
              <a:ext cx="1317650"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Corticosterone (</a:t>
              </a:r>
              <a:r>
                <a:rPr lang="en-US" sz="900" dirty="0" err="1">
                  <a:latin typeface="Arial" panose="020B0604020202020204" pitchFamily="34" charset="0"/>
                  <a:cs typeface="Arial" panose="020B0604020202020204" pitchFamily="34" charset="0"/>
                </a:rPr>
                <a:t>pg</a:t>
              </a:r>
              <a:r>
                <a:rPr lang="en-US" sz="900" dirty="0">
                  <a:latin typeface="Arial" panose="020B0604020202020204" pitchFamily="34" charset="0"/>
                  <a:cs typeface="Arial" panose="020B0604020202020204" pitchFamily="34" charset="0"/>
                </a:rPr>
                <a:t>/ml)</a:t>
              </a:r>
            </a:p>
          </p:txBody>
        </p:sp>
        <p:grpSp>
          <p:nvGrpSpPr>
            <p:cNvPr id="50" name="Group 49">
              <a:extLst>
                <a:ext uri="{FF2B5EF4-FFF2-40B4-BE49-F238E27FC236}">
                  <a16:creationId xmlns:a16="http://schemas.microsoft.com/office/drawing/2014/main" id="{8CFA8888-D939-4219-91A1-1E2BE0D41547}"/>
                </a:ext>
              </a:extLst>
            </p:cNvPr>
            <p:cNvGrpSpPr/>
            <p:nvPr/>
          </p:nvGrpSpPr>
          <p:grpSpPr>
            <a:xfrm>
              <a:off x="1062031" y="876022"/>
              <a:ext cx="1333415" cy="1317542"/>
              <a:chOff x="1041876" y="875914"/>
              <a:chExt cx="1401050" cy="1317542"/>
            </a:xfrm>
          </p:grpSpPr>
          <p:sp>
            <p:nvSpPr>
              <p:cNvPr id="51" name="Rectangle 488">
                <a:extLst>
                  <a:ext uri="{FF2B5EF4-FFF2-40B4-BE49-F238E27FC236}">
                    <a16:creationId xmlns:a16="http://schemas.microsoft.com/office/drawing/2014/main" id="{74476C5A-893B-41B4-A972-A47867046602}"/>
                  </a:ext>
                </a:extLst>
              </p:cNvPr>
              <p:cNvSpPr>
                <a:spLocks noChangeArrowheads="1"/>
              </p:cNvSpPr>
              <p:nvPr/>
            </p:nvSpPr>
            <p:spPr bwMode="auto">
              <a:xfrm>
                <a:off x="1541755" y="1350759"/>
                <a:ext cx="178351" cy="623020"/>
              </a:xfrm>
              <a:prstGeom prst="rect">
                <a:avLst/>
              </a:prstGeom>
              <a:solidFill>
                <a:srgbClr val="FFFFFF"/>
              </a:solid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endParaRPr lang="en-US" sz="1100">
                  <a:latin typeface="Arial" panose="020B0604020202020204" pitchFamily="34" charset="0"/>
                  <a:cs typeface="Arial" panose="020B0604020202020204" pitchFamily="34" charset="0"/>
                </a:endParaRPr>
              </a:p>
            </p:txBody>
          </p:sp>
          <p:sp>
            <p:nvSpPr>
              <p:cNvPr id="52" name="Rectangle 489">
                <a:extLst>
                  <a:ext uri="{FF2B5EF4-FFF2-40B4-BE49-F238E27FC236}">
                    <a16:creationId xmlns:a16="http://schemas.microsoft.com/office/drawing/2014/main" id="{2D8B79A4-A1A3-4887-B093-07C1AC84A537}"/>
                  </a:ext>
                </a:extLst>
              </p:cNvPr>
              <p:cNvSpPr>
                <a:spLocks noChangeArrowheads="1"/>
              </p:cNvSpPr>
              <p:nvPr/>
            </p:nvSpPr>
            <p:spPr bwMode="auto">
              <a:xfrm>
                <a:off x="1541755" y="1350759"/>
                <a:ext cx="178351" cy="623020"/>
              </a:xfrm>
              <a:prstGeom prst="rect">
                <a:avLst/>
              </a:prstGeom>
              <a:noFill/>
              <a:ln w="12700">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100">
                  <a:latin typeface="Arial" panose="020B0604020202020204" pitchFamily="34" charset="0"/>
                  <a:cs typeface="Arial" panose="020B0604020202020204" pitchFamily="34" charset="0"/>
                </a:endParaRPr>
              </a:p>
            </p:txBody>
          </p:sp>
          <p:sp>
            <p:nvSpPr>
              <p:cNvPr id="53" name="Rectangle 490">
                <a:extLst>
                  <a:ext uri="{FF2B5EF4-FFF2-40B4-BE49-F238E27FC236}">
                    <a16:creationId xmlns:a16="http://schemas.microsoft.com/office/drawing/2014/main" id="{024D3237-A6A2-4BE0-8ACD-C8E633379D7E}"/>
                  </a:ext>
                </a:extLst>
              </p:cNvPr>
              <p:cNvSpPr>
                <a:spLocks noChangeArrowheads="1"/>
              </p:cNvSpPr>
              <p:nvPr/>
            </p:nvSpPr>
            <p:spPr bwMode="auto">
              <a:xfrm>
                <a:off x="1957375" y="1209581"/>
                <a:ext cx="178351" cy="764197"/>
              </a:xfrm>
              <a:prstGeom prst="rect">
                <a:avLst/>
              </a:prstGeom>
              <a:solidFill>
                <a:srgbClr val="000000"/>
              </a:solid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endParaRPr lang="en-US" sz="1100">
                  <a:latin typeface="Arial" panose="020B0604020202020204" pitchFamily="34" charset="0"/>
                  <a:cs typeface="Arial" panose="020B0604020202020204" pitchFamily="34" charset="0"/>
                </a:endParaRPr>
              </a:p>
            </p:txBody>
          </p:sp>
          <p:sp>
            <p:nvSpPr>
              <p:cNvPr id="54" name="Rectangle 491">
                <a:extLst>
                  <a:ext uri="{FF2B5EF4-FFF2-40B4-BE49-F238E27FC236}">
                    <a16:creationId xmlns:a16="http://schemas.microsoft.com/office/drawing/2014/main" id="{61F00177-59B5-409D-838D-6394072B3BFA}"/>
                  </a:ext>
                </a:extLst>
              </p:cNvPr>
              <p:cNvSpPr>
                <a:spLocks noChangeArrowheads="1"/>
              </p:cNvSpPr>
              <p:nvPr/>
            </p:nvSpPr>
            <p:spPr bwMode="auto">
              <a:xfrm>
                <a:off x="1957375" y="1209581"/>
                <a:ext cx="178351" cy="764197"/>
              </a:xfrm>
              <a:prstGeom prst="rect">
                <a:avLst/>
              </a:prstGeom>
              <a:noFill/>
              <a:ln w="12700">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100">
                  <a:latin typeface="Arial" panose="020B0604020202020204" pitchFamily="34" charset="0"/>
                  <a:cs typeface="Arial" panose="020B0604020202020204" pitchFamily="34" charset="0"/>
                </a:endParaRPr>
              </a:p>
            </p:txBody>
          </p:sp>
          <p:sp>
            <p:nvSpPr>
              <p:cNvPr id="55" name="Line 492">
                <a:extLst>
                  <a:ext uri="{FF2B5EF4-FFF2-40B4-BE49-F238E27FC236}">
                    <a16:creationId xmlns:a16="http://schemas.microsoft.com/office/drawing/2014/main" id="{C546AC3F-57C7-4082-AC29-0227A53A5161}"/>
                  </a:ext>
                </a:extLst>
              </p:cNvPr>
              <p:cNvSpPr>
                <a:spLocks noChangeShapeType="1"/>
              </p:cNvSpPr>
              <p:nvPr/>
            </p:nvSpPr>
            <p:spPr bwMode="auto">
              <a:xfrm flipV="1">
                <a:off x="1627419" y="1254595"/>
                <a:ext cx="0" cy="96163"/>
              </a:xfrm>
              <a:prstGeom prst="line">
                <a:avLst/>
              </a:prstGeom>
              <a:noFill/>
              <a:ln w="12700">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100">
                  <a:latin typeface="Arial" panose="020B0604020202020204" pitchFamily="34" charset="0"/>
                  <a:cs typeface="Arial" panose="020B0604020202020204" pitchFamily="34" charset="0"/>
                </a:endParaRPr>
              </a:p>
            </p:txBody>
          </p:sp>
          <p:sp>
            <p:nvSpPr>
              <p:cNvPr id="56" name="Line 493">
                <a:extLst>
                  <a:ext uri="{FF2B5EF4-FFF2-40B4-BE49-F238E27FC236}">
                    <a16:creationId xmlns:a16="http://schemas.microsoft.com/office/drawing/2014/main" id="{534DBB2F-D9C3-4862-96C1-61DEEBB8297A}"/>
                  </a:ext>
                </a:extLst>
              </p:cNvPr>
              <p:cNvSpPr>
                <a:spLocks noChangeShapeType="1"/>
              </p:cNvSpPr>
              <p:nvPr/>
            </p:nvSpPr>
            <p:spPr bwMode="auto">
              <a:xfrm>
                <a:off x="1596525" y="1254595"/>
                <a:ext cx="61791" cy="0"/>
              </a:xfrm>
              <a:prstGeom prst="line">
                <a:avLst/>
              </a:prstGeom>
              <a:noFill/>
              <a:ln w="12700">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100">
                  <a:latin typeface="Arial" panose="020B0604020202020204" pitchFamily="34" charset="0"/>
                  <a:cs typeface="Arial" panose="020B0604020202020204" pitchFamily="34" charset="0"/>
                </a:endParaRPr>
              </a:p>
            </p:txBody>
          </p:sp>
          <p:sp>
            <p:nvSpPr>
              <p:cNvPr id="57" name="Line 494">
                <a:extLst>
                  <a:ext uri="{FF2B5EF4-FFF2-40B4-BE49-F238E27FC236}">
                    <a16:creationId xmlns:a16="http://schemas.microsoft.com/office/drawing/2014/main" id="{B4F7EC42-FB14-4E0F-8878-06CFE0658E36}"/>
                  </a:ext>
                </a:extLst>
              </p:cNvPr>
              <p:cNvSpPr>
                <a:spLocks noChangeShapeType="1"/>
              </p:cNvSpPr>
              <p:nvPr/>
            </p:nvSpPr>
            <p:spPr bwMode="auto">
              <a:xfrm flipV="1">
                <a:off x="2043039" y="1113418"/>
                <a:ext cx="0" cy="96163"/>
              </a:xfrm>
              <a:prstGeom prst="line">
                <a:avLst/>
              </a:prstGeom>
              <a:noFill/>
              <a:ln w="12700">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100">
                  <a:latin typeface="Arial" panose="020B0604020202020204" pitchFamily="34" charset="0"/>
                  <a:cs typeface="Arial" panose="020B0604020202020204" pitchFamily="34" charset="0"/>
                </a:endParaRPr>
              </a:p>
            </p:txBody>
          </p:sp>
          <p:sp>
            <p:nvSpPr>
              <p:cNvPr id="58" name="Line 495">
                <a:extLst>
                  <a:ext uri="{FF2B5EF4-FFF2-40B4-BE49-F238E27FC236}">
                    <a16:creationId xmlns:a16="http://schemas.microsoft.com/office/drawing/2014/main" id="{951CFE3A-6D34-4C4B-851C-1EB4219B43F7}"/>
                  </a:ext>
                </a:extLst>
              </p:cNvPr>
              <p:cNvSpPr>
                <a:spLocks noChangeShapeType="1"/>
              </p:cNvSpPr>
              <p:nvPr/>
            </p:nvSpPr>
            <p:spPr bwMode="auto">
              <a:xfrm>
                <a:off x="2012144" y="1113418"/>
                <a:ext cx="61791" cy="0"/>
              </a:xfrm>
              <a:prstGeom prst="line">
                <a:avLst/>
              </a:prstGeom>
              <a:noFill/>
              <a:ln w="12700">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100">
                  <a:latin typeface="Arial" panose="020B0604020202020204" pitchFamily="34" charset="0"/>
                  <a:cs typeface="Arial" panose="020B0604020202020204" pitchFamily="34" charset="0"/>
                </a:endParaRPr>
              </a:p>
            </p:txBody>
          </p:sp>
          <p:grpSp>
            <p:nvGrpSpPr>
              <p:cNvPr id="59" name="Group 58">
                <a:extLst>
                  <a:ext uri="{FF2B5EF4-FFF2-40B4-BE49-F238E27FC236}">
                    <a16:creationId xmlns:a16="http://schemas.microsoft.com/office/drawing/2014/main" id="{896344C8-A87C-4253-9576-84388F33E725}"/>
                  </a:ext>
                </a:extLst>
              </p:cNvPr>
              <p:cNvGrpSpPr/>
              <p:nvPr/>
            </p:nvGrpSpPr>
            <p:grpSpPr>
              <a:xfrm>
                <a:off x="1301615" y="1034646"/>
                <a:ext cx="39321" cy="939133"/>
                <a:chOff x="8424863" y="3697288"/>
                <a:chExt cx="44450" cy="1457325"/>
              </a:xfrm>
            </p:grpSpPr>
            <p:sp>
              <p:nvSpPr>
                <p:cNvPr id="72" name="Line 496">
                  <a:extLst>
                    <a:ext uri="{FF2B5EF4-FFF2-40B4-BE49-F238E27FC236}">
                      <a16:creationId xmlns:a16="http://schemas.microsoft.com/office/drawing/2014/main" id="{D506E43C-327C-4F37-AB79-F0629F97AF89}"/>
                    </a:ext>
                  </a:extLst>
                </p:cNvPr>
                <p:cNvSpPr>
                  <a:spLocks noChangeShapeType="1"/>
                </p:cNvSpPr>
                <p:nvPr/>
              </p:nvSpPr>
              <p:spPr bwMode="auto">
                <a:xfrm flipV="1">
                  <a:off x="8469313" y="3697288"/>
                  <a:ext cx="0" cy="1457325"/>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800">
                    <a:latin typeface="Arial" panose="020B0604020202020204" pitchFamily="34" charset="0"/>
                    <a:cs typeface="Arial" panose="020B0604020202020204" pitchFamily="34" charset="0"/>
                  </a:endParaRPr>
                </a:p>
              </p:txBody>
            </p:sp>
            <p:sp>
              <p:nvSpPr>
                <p:cNvPr id="73" name="Line 497">
                  <a:extLst>
                    <a:ext uri="{FF2B5EF4-FFF2-40B4-BE49-F238E27FC236}">
                      <a16:creationId xmlns:a16="http://schemas.microsoft.com/office/drawing/2014/main" id="{7BDD7730-DEAA-4D9C-A6B9-19C0D6D17F60}"/>
                    </a:ext>
                  </a:extLst>
                </p:cNvPr>
                <p:cNvSpPr>
                  <a:spLocks noChangeShapeType="1"/>
                </p:cNvSpPr>
                <p:nvPr/>
              </p:nvSpPr>
              <p:spPr bwMode="auto">
                <a:xfrm>
                  <a:off x="8424863" y="5154613"/>
                  <a:ext cx="44450"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800">
                    <a:latin typeface="Arial" panose="020B0604020202020204" pitchFamily="34" charset="0"/>
                    <a:cs typeface="Arial" panose="020B0604020202020204" pitchFamily="34" charset="0"/>
                  </a:endParaRPr>
                </a:p>
              </p:txBody>
            </p:sp>
            <p:sp>
              <p:nvSpPr>
                <p:cNvPr id="74" name="Line 498">
                  <a:extLst>
                    <a:ext uri="{FF2B5EF4-FFF2-40B4-BE49-F238E27FC236}">
                      <a16:creationId xmlns:a16="http://schemas.microsoft.com/office/drawing/2014/main" id="{A1A54813-CC5F-49F5-BDB0-5A72D5ADDE5A}"/>
                    </a:ext>
                  </a:extLst>
                </p:cNvPr>
                <p:cNvSpPr>
                  <a:spLocks noChangeShapeType="1"/>
                </p:cNvSpPr>
                <p:nvPr/>
              </p:nvSpPr>
              <p:spPr bwMode="auto">
                <a:xfrm>
                  <a:off x="8424863" y="4786313"/>
                  <a:ext cx="44450"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800">
                    <a:latin typeface="Arial" panose="020B0604020202020204" pitchFamily="34" charset="0"/>
                    <a:cs typeface="Arial" panose="020B0604020202020204" pitchFamily="34" charset="0"/>
                  </a:endParaRPr>
                </a:p>
              </p:txBody>
            </p:sp>
            <p:sp>
              <p:nvSpPr>
                <p:cNvPr id="75" name="Line 499">
                  <a:extLst>
                    <a:ext uri="{FF2B5EF4-FFF2-40B4-BE49-F238E27FC236}">
                      <a16:creationId xmlns:a16="http://schemas.microsoft.com/office/drawing/2014/main" id="{B9EEBA44-AC05-4E78-A0F5-21CCF9C56654}"/>
                    </a:ext>
                  </a:extLst>
                </p:cNvPr>
                <p:cNvSpPr>
                  <a:spLocks noChangeShapeType="1"/>
                </p:cNvSpPr>
                <p:nvPr/>
              </p:nvSpPr>
              <p:spPr bwMode="auto">
                <a:xfrm>
                  <a:off x="8424863" y="4425950"/>
                  <a:ext cx="44450"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800">
                    <a:latin typeface="Arial" panose="020B0604020202020204" pitchFamily="34" charset="0"/>
                    <a:cs typeface="Arial" panose="020B0604020202020204" pitchFamily="34" charset="0"/>
                  </a:endParaRPr>
                </a:p>
              </p:txBody>
            </p:sp>
            <p:sp>
              <p:nvSpPr>
                <p:cNvPr id="76" name="Line 500">
                  <a:extLst>
                    <a:ext uri="{FF2B5EF4-FFF2-40B4-BE49-F238E27FC236}">
                      <a16:creationId xmlns:a16="http://schemas.microsoft.com/office/drawing/2014/main" id="{6550CFAF-D98C-4B74-823D-A199BA979A3D}"/>
                    </a:ext>
                  </a:extLst>
                </p:cNvPr>
                <p:cNvSpPr>
                  <a:spLocks noChangeShapeType="1"/>
                </p:cNvSpPr>
                <p:nvPr/>
              </p:nvSpPr>
              <p:spPr bwMode="auto">
                <a:xfrm>
                  <a:off x="8424863" y="4065588"/>
                  <a:ext cx="44450"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800">
                    <a:latin typeface="Arial" panose="020B0604020202020204" pitchFamily="34" charset="0"/>
                    <a:cs typeface="Arial" panose="020B0604020202020204" pitchFamily="34" charset="0"/>
                  </a:endParaRPr>
                </a:p>
              </p:txBody>
            </p:sp>
            <p:sp>
              <p:nvSpPr>
                <p:cNvPr id="77" name="Line 501">
                  <a:extLst>
                    <a:ext uri="{FF2B5EF4-FFF2-40B4-BE49-F238E27FC236}">
                      <a16:creationId xmlns:a16="http://schemas.microsoft.com/office/drawing/2014/main" id="{96EEB47D-69B8-4B06-BCC5-7F6A33B9819F}"/>
                    </a:ext>
                  </a:extLst>
                </p:cNvPr>
                <p:cNvSpPr>
                  <a:spLocks noChangeShapeType="1"/>
                </p:cNvSpPr>
                <p:nvPr/>
              </p:nvSpPr>
              <p:spPr bwMode="auto">
                <a:xfrm>
                  <a:off x="8424863" y="3697288"/>
                  <a:ext cx="44450"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800">
                    <a:latin typeface="Arial" panose="020B0604020202020204" pitchFamily="34" charset="0"/>
                    <a:cs typeface="Arial" panose="020B0604020202020204" pitchFamily="34" charset="0"/>
                  </a:endParaRPr>
                </a:p>
              </p:txBody>
            </p:sp>
          </p:grpSp>
          <p:sp>
            <p:nvSpPr>
              <p:cNvPr id="60" name="Line 502">
                <a:extLst>
                  <a:ext uri="{FF2B5EF4-FFF2-40B4-BE49-F238E27FC236}">
                    <a16:creationId xmlns:a16="http://schemas.microsoft.com/office/drawing/2014/main" id="{F4481432-AC7A-4612-BFE9-CAFFDD3A6F01}"/>
                  </a:ext>
                </a:extLst>
              </p:cNvPr>
              <p:cNvSpPr>
                <a:spLocks noChangeShapeType="1"/>
              </p:cNvSpPr>
              <p:nvPr/>
            </p:nvSpPr>
            <p:spPr bwMode="auto">
              <a:xfrm>
                <a:off x="1340938" y="1973778"/>
                <a:ext cx="987734" cy="4299"/>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100">
                  <a:latin typeface="Arial" panose="020B0604020202020204" pitchFamily="34" charset="0"/>
                  <a:cs typeface="Arial" panose="020B0604020202020204" pitchFamily="34" charset="0"/>
                </a:endParaRPr>
              </a:p>
            </p:txBody>
          </p:sp>
          <p:grpSp>
            <p:nvGrpSpPr>
              <p:cNvPr id="61" name="Group 60">
                <a:extLst>
                  <a:ext uri="{FF2B5EF4-FFF2-40B4-BE49-F238E27FC236}">
                    <a16:creationId xmlns:a16="http://schemas.microsoft.com/office/drawing/2014/main" id="{BC515AA9-4520-474D-81B2-45F3F834D50C}"/>
                  </a:ext>
                </a:extLst>
              </p:cNvPr>
              <p:cNvGrpSpPr/>
              <p:nvPr/>
            </p:nvGrpSpPr>
            <p:grpSpPr>
              <a:xfrm>
                <a:off x="1041876" y="983495"/>
                <a:ext cx="225993" cy="1013354"/>
                <a:chOff x="8083550" y="4322279"/>
                <a:chExt cx="222882" cy="951702"/>
              </a:xfrm>
            </p:grpSpPr>
            <p:sp>
              <p:nvSpPr>
                <p:cNvPr id="67" name="Rectangle 503">
                  <a:extLst>
                    <a:ext uri="{FF2B5EF4-FFF2-40B4-BE49-F238E27FC236}">
                      <a16:creationId xmlns:a16="http://schemas.microsoft.com/office/drawing/2014/main" id="{F85BD34F-16ED-4907-B959-65F4CAA836D2}"/>
                    </a:ext>
                  </a:extLst>
                </p:cNvPr>
                <p:cNvSpPr>
                  <a:spLocks noChangeArrowheads="1"/>
                </p:cNvSpPr>
                <p:nvPr/>
              </p:nvSpPr>
              <p:spPr bwMode="auto">
                <a:xfrm>
                  <a:off x="8256833" y="5199472"/>
                  <a:ext cx="49599" cy="74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cs typeface="Arial" panose="020B0604020202020204" pitchFamily="34" charset="0"/>
                    </a:rPr>
                    <a:t>0</a:t>
                  </a:r>
                  <a:endParaRPr kumimoji="0" lang="en-US" altLang="en-US" sz="800" b="0" i="0" u="none" strike="noStrike" cap="none" normalizeH="0" baseline="0">
                    <a:ln>
                      <a:noFill/>
                    </a:ln>
                    <a:solidFill>
                      <a:schemeClr val="tx1"/>
                    </a:solidFill>
                    <a:effectLst/>
                    <a:cs typeface="Arial" panose="020B0604020202020204" pitchFamily="34" charset="0"/>
                  </a:endParaRPr>
                </a:p>
              </p:txBody>
            </p:sp>
            <p:sp>
              <p:nvSpPr>
                <p:cNvPr id="68" name="Rectangle 504">
                  <a:extLst>
                    <a:ext uri="{FF2B5EF4-FFF2-40B4-BE49-F238E27FC236}">
                      <a16:creationId xmlns:a16="http://schemas.microsoft.com/office/drawing/2014/main" id="{99D7B25E-5FD4-4CD9-8C56-E9DD723448D3}"/>
                    </a:ext>
                  </a:extLst>
                </p:cNvPr>
                <p:cNvSpPr>
                  <a:spLocks noChangeArrowheads="1"/>
                </p:cNvSpPr>
                <p:nvPr/>
              </p:nvSpPr>
              <p:spPr bwMode="auto">
                <a:xfrm>
                  <a:off x="8083550" y="4981375"/>
                  <a:ext cx="198396" cy="74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cs typeface="Arial" panose="020B0604020202020204" pitchFamily="34" charset="0"/>
                    </a:rPr>
                    <a:t>1000</a:t>
                  </a:r>
                  <a:endParaRPr kumimoji="0" lang="en-US" altLang="en-US" sz="800" b="0" i="0" u="none" strike="noStrike" cap="none" normalizeH="0" baseline="0">
                    <a:ln>
                      <a:noFill/>
                    </a:ln>
                    <a:solidFill>
                      <a:schemeClr val="tx1"/>
                    </a:solidFill>
                    <a:effectLst/>
                    <a:cs typeface="Arial" panose="020B0604020202020204" pitchFamily="34" charset="0"/>
                  </a:endParaRPr>
                </a:p>
              </p:txBody>
            </p:sp>
            <p:sp>
              <p:nvSpPr>
                <p:cNvPr id="69" name="Rectangle 505">
                  <a:extLst>
                    <a:ext uri="{FF2B5EF4-FFF2-40B4-BE49-F238E27FC236}">
                      <a16:creationId xmlns:a16="http://schemas.microsoft.com/office/drawing/2014/main" id="{A11E3AE9-90B5-4189-8219-C2A166E1C462}"/>
                    </a:ext>
                  </a:extLst>
                </p:cNvPr>
                <p:cNvSpPr>
                  <a:spLocks noChangeArrowheads="1"/>
                </p:cNvSpPr>
                <p:nvPr/>
              </p:nvSpPr>
              <p:spPr bwMode="auto">
                <a:xfrm>
                  <a:off x="8083550" y="4758474"/>
                  <a:ext cx="198396" cy="74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cs typeface="Arial" panose="020B0604020202020204" pitchFamily="34" charset="0"/>
                    </a:rPr>
                    <a:t>2000</a:t>
                  </a:r>
                  <a:endParaRPr kumimoji="0" lang="en-US" altLang="en-US" sz="800" b="0" i="0" u="none" strike="noStrike" cap="none" normalizeH="0" baseline="0">
                    <a:ln>
                      <a:noFill/>
                    </a:ln>
                    <a:solidFill>
                      <a:schemeClr val="tx1"/>
                    </a:solidFill>
                    <a:effectLst/>
                    <a:cs typeface="Arial" panose="020B0604020202020204" pitchFamily="34" charset="0"/>
                  </a:endParaRPr>
                </a:p>
              </p:txBody>
            </p:sp>
            <p:sp>
              <p:nvSpPr>
                <p:cNvPr id="70" name="Rectangle 506">
                  <a:extLst>
                    <a:ext uri="{FF2B5EF4-FFF2-40B4-BE49-F238E27FC236}">
                      <a16:creationId xmlns:a16="http://schemas.microsoft.com/office/drawing/2014/main" id="{AD85C6A7-6718-49B2-8B98-04ECF3C25C06}"/>
                    </a:ext>
                  </a:extLst>
                </p:cNvPr>
                <p:cNvSpPr>
                  <a:spLocks noChangeArrowheads="1"/>
                </p:cNvSpPr>
                <p:nvPr/>
              </p:nvSpPr>
              <p:spPr bwMode="auto">
                <a:xfrm>
                  <a:off x="8083550" y="4540376"/>
                  <a:ext cx="198396" cy="74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cs typeface="Arial" panose="020B0604020202020204" pitchFamily="34" charset="0"/>
                    </a:rPr>
                    <a:t>3000</a:t>
                  </a:r>
                  <a:endParaRPr kumimoji="0" lang="en-US" altLang="en-US" sz="800" b="0" i="0" u="none" strike="noStrike" cap="none" normalizeH="0" baseline="0">
                    <a:ln>
                      <a:noFill/>
                    </a:ln>
                    <a:solidFill>
                      <a:schemeClr val="tx1"/>
                    </a:solidFill>
                    <a:effectLst/>
                    <a:cs typeface="Arial" panose="020B0604020202020204" pitchFamily="34" charset="0"/>
                  </a:endParaRPr>
                </a:p>
              </p:txBody>
            </p:sp>
            <p:sp>
              <p:nvSpPr>
                <p:cNvPr id="71" name="Rectangle 507">
                  <a:extLst>
                    <a:ext uri="{FF2B5EF4-FFF2-40B4-BE49-F238E27FC236}">
                      <a16:creationId xmlns:a16="http://schemas.microsoft.com/office/drawing/2014/main" id="{64266D25-7770-4D9E-BC3D-D202AD112776}"/>
                    </a:ext>
                  </a:extLst>
                </p:cNvPr>
                <p:cNvSpPr>
                  <a:spLocks noChangeArrowheads="1"/>
                </p:cNvSpPr>
                <p:nvPr/>
              </p:nvSpPr>
              <p:spPr bwMode="auto">
                <a:xfrm>
                  <a:off x="8083550" y="4322279"/>
                  <a:ext cx="198396" cy="74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cs typeface="Arial" panose="020B0604020202020204" pitchFamily="34" charset="0"/>
                    </a:rPr>
                    <a:t>4000</a:t>
                  </a:r>
                  <a:endParaRPr kumimoji="0" lang="en-US" altLang="en-US" sz="800" b="0" i="0" u="none" strike="noStrike" cap="none" normalizeH="0" baseline="0" dirty="0">
                    <a:ln>
                      <a:noFill/>
                    </a:ln>
                    <a:solidFill>
                      <a:schemeClr val="tx1"/>
                    </a:solidFill>
                    <a:effectLst/>
                    <a:cs typeface="Arial" panose="020B0604020202020204" pitchFamily="34" charset="0"/>
                  </a:endParaRPr>
                </a:p>
              </p:txBody>
            </p:sp>
          </p:grpSp>
          <p:sp>
            <p:nvSpPr>
              <p:cNvPr id="62" name="Rectangle 508">
                <a:extLst>
                  <a:ext uri="{FF2B5EF4-FFF2-40B4-BE49-F238E27FC236}">
                    <a16:creationId xmlns:a16="http://schemas.microsoft.com/office/drawing/2014/main" id="{EDA8A79E-D275-455C-BA34-ED8410195B24}"/>
                  </a:ext>
                </a:extLst>
              </p:cNvPr>
              <p:cNvSpPr>
                <a:spLocks noChangeArrowheads="1"/>
              </p:cNvSpPr>
              <p:nvPr/>
            </p:nvSpPr>
            <p:spPr bwMode="auto">
              <a:xfrm>
                <a:off x="1324792" y="2024179"/>
                <a:ext cx="516289" cy="109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cs typeface="Arial" panose="020B0604020202020204" pitchFamily="34" charset="0"/>
                  </a:rPr>
                  <a:t>Normal</a:t>
                </a:r>
                <a:endParaRPr kumimoji="0" lang="en-US" altLang="en-US" sz="1100" b="0" i="0" u="none" strike="noStrike" cap="none" normalizeH="0" baseline="0" dirty="0">
                  <a:ln>
                    <a:noFill/>
                  </a:ln>
                  <a:solidFill>
                    <a:schemeClr val="tx1"/>
                  </a:solidFill>
                  <a:effectLst/>
                  <a:cs typeface="Arial" panose="020B0604020202020204" pitchFamily="34" charset="0"/>
                </a:endParaRPr>
              </a:p>
            </p:txBody>
          </p:sp>
          <p:sp>
            <p:nvSpPr>
              <p:cNvPr id="63" name="Rectangle 509">
                <a:extLst>
                  <a:ext uri="{FF2B5EF4-FFF2-40B4-BE49-F238E27FC236}">
                    <a16:creationId xmlns:a16="http://schemas.microsoft.com/office/drawing/2014/main" id="{4978E6F9-0198-427E-BF27-6914FDC64122}"/>
                  </a:ext>
                </a:extLst>
              </p:cNvPr>
              <p:cNvSpPr>
                <a:spLocks noChangeArrowheads="1"/>
              </p:cNvSpPr>
              <p:nvPr/>
            </p:nvSpPr>
            <p:spPr bwMode="auto">
              <a:xfrm>
                <a:off x="1862639" y="2024179"/>
                <a:ext cx="580287"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cs typeface="Arial" panose="020B0604020202020204" pitchFamily="34" charset="0"/>
                  </a:rPr>
                  <a:t>Shiftwork</a:t>
                </a:r>
                <a:endParaRPr kumimoji="0" lang="en-US" altLang="en-US" sz="1100" b="0" i="0" u="none" strike="noStrike" cap="none" normalizeH="0" baseline="0" dirty="0">
                  <a:ln>
                    <a:noFill/>
                  </a:ln>
                  <a:solidFill>
                    <a:schemeClr val="tx1"/>
                  </a:solidFill>
                  <a:effectLst/>
                  <a:cs typeface="Arial" panose="020B0604020202020204" pitchFamily="34" charset="0"/>
                </a:endParaRPr>
              </a:p>
            </p:txBody>
          </p:sp>
          <p:grpSp>
            <p:nvGrpSpPr>
              <p:cNvPr id="64" name="Group 63">
                <a:extLst>
                  <a:ext uri="{FF2B5EF4-FFF2-40B4-BE49-F238E27FC236}">
                    <a16:creationId xmlns:a16="http://schemas.microsoft.com/office/drawing/2014/main" id="{1F41CD5A-88F2-4C3F-91A9-9FC8D4F28D6E}"/>
                  </a:ext>
                </a:extLst>
              </p:cNvPr>
              <p:cNvGrpSpPr/>
              <p:nvPr/>
            </p:nvGrpSpPr>
            <p:grpSpPr>
              <a:xfrm>
                <a:off x="1503983" y="875914"/>
                <a:ext cx="527825" cy="159321"/>
                <a:chOff x="8507056" y="4229720"/>
                <a:chExt cx="475878" cy="123111"/>
              </a:xfrm>
            </p:grpSpPr>
            <p:sp>
              <p:nvSpPr>
                <p:cNvPr id="65" name="Line 102">
                  <a:extLst>
                    <a:ext uri="{FF2B5EF4-FFF2-40B4-BE49-F238E27FC236}">
                      <a16:creationId xmlns:a16="http://schemas.microsoft.com/office/drawing/2014/main" id="{C96EBAB3-3994-4CFC-9531-88BA05904637}"/>
                    </a:ext>
                  </a:extLst>
                </p:cNvPr>
                <p:cNvSpPr>
                  <a:spLocks noChangeShapeType="1"/>
                </p:cNvSpPr>
                <p:nvPr/>
              </p:nvSpPr>
              <p:spPr bwMode="auto">
                <a:xfrm flipV="1">
                  <a:off x="8507056" y="4339290"/>
                  <a:ext cx="475878" cy="0"/>
                </a:xfrm>
                <a:prstGeom prst="line">
                  <a:avLst/>
                </a:prstGeom>
                <a:noFill/>
                <a:ln w="158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 name="Rectangle 103">
                  <a:extLst>
                    <a:ext uri="{FF2B5EF4-FFF2-40B4-BE49-F238E27FC236}">
                      <a16:creationId xmlns:a16="http://schemas.microsoft.com/office/drawing/2014/main" id="{C6F09E00-D974-4EDB-BBA5-8C1CC0F12962}"/>
                    </a:ext>
                  </a:extLst>
                </p:cNvPr>
                <p:cNvSpPr>
                  <a:spLocks noChangeArrowheads="1"/>
                </p:cNvSpPr>
                <p:nvPr/>
              </p:nvSpPr>
              <p:spPr bwMode="auto">
                <a:xfrm>
                  <a:off x="8582515" y="4229720"/>
                  <a:ext cx="354745"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800" dirty="0">
                      <a:solidFill>
                        <a:srgbClr val="000000"/>
                      </a:solidFill>
                    </a:rPr>
                    <a:t>P=0.55</a:t>
                  </a:r>
                  <a:endParaRPr kumimoji="0" lang="en-US" altLang="en-US" sz="800" i="0" u="none" strike="noStrike" cap="none" normalizeH="0" baseline="0" dirty="0">
                    <a:ln>
                      <a:noFill/>
                    </a:ln>
                    <a:solidFill>
                      <a:schemeClr val="tx1"/>
                    </a:solidFill>
                    <a:effectLst/>
                    <a:latin typeface="Arial" panose="020B0604020202020204" pitchFamily="34" charset="0"/>
                  </a:endParaRPr>
                </a:p>
              </p:txBody>
            </p:sp>
          </p:grpSp>
        </p:grpSp>
      </p:grpSp>
      <p:sp>
        <p:nvSpPr>
          <p:cNvPr id="78" name="Rectangle 77">
            <a:extLst>
              <a:ext uri="{FF2B5EF4-FFF2-40B4-BE49-F238E27FC236}">
                <a16:creationId xmlns:a16="http://schemas.microsoft.com/office/drawing/2014/main" id="{0CAED078-287F-43DD-B467-E06ACEEC0B99}"/>
              </a:ext>
            </a:extLst>
          </p:cNvPr>
          <p:cNvSpPr/>
          <p:nvPr/>
        </p:nvSpPr>
        <p:spPr>
          <a:xfrm>
            <a:off x="168061" y="2115513"/>
            <a:ext cx="477405" cy="338554"/>
          </a:xfrm>
          <a:prstGeom prst="rect">
            <a:avLst/>
          </a:prstGeom>
        </p:spPr>
        <p:txBody>
          <a:bodyPr wrap="square">
            <a:spAutoFit/>
          </a:bodyPr>
          <a:lstStyle/>
          <a:p>
            <a:r>
              <a:rPr lang="en-US" sz="1600" dirty="0">
                <a:latin typeface="Arial" panose="020B0604020202020204" pitchFamily="34" charset="0"/>
                <a:ea typeface="Calibri"/>
                <a:cs typeface="Arial" panose="020B0604020202020204" pitchFamily="34" charset="0"/>
              </a:rPr>
              <a:t> B.</a:t>
            </a:r>
            <a:endParaRPr lang="en-US" sz="1600" dirty="0"/>
          </a:p>
        </p:txBody>
      </p:sp>
      <p:sp>
        <p:nvSpPr>
          <p:cNvPr id="79" name="TextBox 78">
            <a:extLst>
              <a:ext uri="{FF2B5EF4-FFF2-40B4-BE49-F238E27FC236}">
                <a16:creationId xmlns:a16="http://schemas.microsoft.com/office/drawing/2014/main" id="{C0C0BCBC-6059-4C96-B141-086E7953A353}"/>
              </a:ext>
            </a:extLst>
          </p:cNvPr>
          <p:cNvSpPr txBox="1"/>
          <p:nvPr/>
        </p:nvSpPr>
        <p:spPr>
          <a:xfrm>
            <a:off x="672807" y="2200584"/>
            <a:ext cx="1720343" cy="261610"/>
          </a:xfrm>
          <a:prstGeom prst="rect">
            <a:avLst/>
          </a:prstGeom>
          <a:noFill/>
        </p:spPr>
        <p:txBody>
          <a:bodyPr wrap="none" rtlCol="0">
            <a:spAutoFit/>
          </a:bodyPr>
          <a:lstStyle/>
          <a:p>
            <a:r>
              <a:rPr lang="en-US" sz="1100" b="1" dirty="0">
                <a:latin typeface="Arial" panose="020B0604020202020204" pitchFamily="34" charset="0"/>
                <a:cs typeface="Arial" panose="020B0604020202020204" pitchFamily="34" charset="0"/>
              </a:rPr>
              <a:t>Plasma Corticosterone</a:t>
            </a:r>
          </a:p>
        </p:txBody>
      </p:sp>
      <p:sp>
        <p:nvSpPr>
          <p:cNvPr id="80" name="Rectangle 79">
            <a:extLst>
              <a:ext uri="{FF2B5EF4-FFF2-40B4-BE49-F238E27FC236}">
                <a16:creationId xmlns:a16="http://schemas.microsoft.com/office/drawing/2014/main" id="{D931C7F2-27A8-413C-AED2-8E5EE26666F3}"/>
              </a:ext>
            </a:extLst>
          </p:cNvPr>
          <p:cNvSpPr/>
          <p:nvPr/>
        </p:nvSpPr>
        <p:spPr>
          <a:xfrm>
            <a:off x="260236" y="4198258"/>
            <a:ext cx="503095" cy="338554"/>
          </a:xfrm>
          <a:prstGeom prst="rect">
            <a:avLst/>
          </a:prstGeom>
        </p:spPr>
        <p:txBody>
          <a:bodyPr wrap="square">
            <a:spAutoFit/>
          </a:bodyPr>
          <a:lstStyle/>
          <a:p>
            <a:r>
              <a:rPr lang="en-US" sz="1600" dirty="0">
                <a:latin typeface="Arial" panose="020B0604020202020204" pitchFamily="34" charset="0"/>
                <a:ea typeface="Calibri"/>
                <a:cs typeface="Arial" panose="020B0604020202020204" pitchFamily="34" charset="0"/>
              </a:rPr>
              <a:t> C.</a:t>
            </a:r>
            <a:endParaRPr lang="en-US" sz="1600" dirty="0"/>
          </a:p>
        </p:txBody>
      </p:sp>
    </p:spTree>
    <p:extLst>
      <p:ext uri="{BB962C8B-B14F-4D97-AF65-F5344CB8AC3E}">
        <p14:creationId xmlns:p14="http://schemas.microsoft.com/office/powerpoint/2010/main" val="1648079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6431B3A-F90A-4EE8-907A-77532CC7F0AD}"/>
              </a:ext>
            </a:extLst>
          </p:cNvPr>
          <p:cNvSpPr txBox="1"/>
          <p:nvPr/>
        </p:nvSpPr>
        <p:spPr>
          <a:xfrm>
            <a:off x="154623" y="199210"/>
            <a:ext cx="2202847" cy="307777"/>
          </a:xfrm>
          <a:prstGeom prst="rect">
            <a:avLst/>
          </a:prstGeom>
          <a:noFill/>
        </p:spPr>
        <p:txBody>
          <a:bodyPr wrap="none" rtlCol="0">
            <a:spAutoFit/>
          </a:bodyPr>
          <a:lstStyle/>
          <a:p>
            <a:r>
              <a:rPr lang="en-US" sz="1400" b="1" dirty="0">
                <a:latin typeface="Arial" panose="020B0604020202020204" pitchFamily="34" charset="0"/>
                <a:cs typeface="Arial" panose="020B0604020202020204" pitchFamily="34" charset="0"/>
              </a:rPr>
              <a:t>Supplemental  Figure 3.</a:t>
            </a:r>
          </a:p>
        </p:txBody>
      </p:sp>
      <p:sp>
        <p:nvSpPr>
          <p:cNvPr id="101" name="Rectangle 100">
            <a:extLst>
              <a:ext uri="{FF2B5EF4-FFF2-40B4-BE49-F238E27FC236}">
                <a16:creationId xmlns:a16="http://schemas.microsoft.com/office/drawing/2014/main" id="{B1D13D6C-6822-4636-9F1B-2F9DE2283101}"/>
              </a:ext>
            </a:extLst>
          </p:cNvPr>
          <p:cNvSpPr/>
          <p:nvPr/>
        </p:nvSpPr>
        <p:spPr>
          <a:xfrm>
            <a:off x="3811787" y="2407315"/>
            <a:ext cx="518654" cy="338554"/>
          </a:xfrm>
          <a:prstGeom prst="rect">
            <a:avLst/>
          </a:prstGeom>
        </p:spPr>
        <p:txBody>
          <a:bodyPr wrap="square">
            <a:spAutoFit/>
          </a:bodyPr>
          <a:lstStyle/>
          <a:p>
            <a:r>
              <a:rPr lang="en-US" sz="1600" dirty="0">
                <a:latin typeface="Arial" panose="020B0604020202020204" pitchFamily="34" charset="0"/>
                <a:ea typeface="Calibri"/>
                <a:cs typeface="Arial" panose="020B0604020202020204" pitchFamily="34" charset="0"/>
              </a:rPr>
              <a:t> C.</a:t>
            </a:r>
            <a:endParaRPr lang="en-US" sz="1600" dirty="0"/>
          </a:p>
        </p:txBody>
      </p:sp>
      <p:grpSp>
        <p:nvGrpSpPr>
          <p:cNvPr id="103" name="Group 102">
            <a:extLst>
              <a:ext uri="{FF2B5EF4-FFF2-40B4-BE49-F238E27FC236}">
                <a16:creationId xmlns:a16="http://schemas.microsoft.com/office/drawing/2014/main" id="{9797B061-CFC4-4240-A6EF-08C72EEF7C12}"/>
              </a:ext>
            </a:extLst>
          </p:cNvPr>
          <p:cNvGrpSpPr/>
          <p:nvPr/>
        </p:nvGrpSpPr>
        <p:grpSpPr>
          <a:xfrm>
            <a:off x="2962569" y="734306"/>
            <a:ext cx="973190" cy="486282"/>
            <a:chOff x="5906742" y="3457080"/>
            <a:chExt cx="984061" cy="515898"/>
          </a:xfrm>
        </p:grpSpPr>
        <p:sp>
          <p:nvSpPr>
            <p:cNvPr id="235" name="Rectangle 135">
              <a:extLst>
                <a:ext uri="{FF2B5EF4-FFF2-40B4-BE49-F238E27FC236}">
                  <a16:creationId xmlns:a16="http://schemas.microsoft.com/office/drawing/2014/main" id="{ABDFF144-A313-4A92-B53C-7FFBA9C60888}"/>
                </a:ext>
              </a:extLst>
            </p:cNvPr>
            <p:cNvSpPr>
              <a:spLocks noChangeArrowheads="1"/>
            </p:cNvSpPr>
            <p:nvPr/>
          </p:nvSpPr>
          <p:spPr bwMode="auto">
            <a:xfrm>
              <a:off x="5915948" y="3506725"/>
              <a:ext cx="110479" cy="8688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100"/>
            </a:p>
          </p:txBody>
        </p:sp>
        <p:sp>
          <p:nvSpPr>
            <p:cNvPr id="236" name="Freeform 136">
              <a:extLst>
                <a:ext uri="{FF2B5EF4-FFF2-40B4-BE49-F238E27FC236}">
                  <a16:creationId xmlns:a16="http://schemas.microsoft.com/office/drawing/2014/main" id="{96E7D1C3-CF96-4CA3-B937-48BAF8339DF2}"/>
                </a:ext>
              </a:extLst>
            </p:cNvPr>
            <p:cNvSpPr>
              <a:spLocks noEditPoints="1"/>
            </p:cNvSpPr>
            <p:nvPr/>
          </p:nvSpPr>
          <p:spPr bwMode="auto">
            <a:xfrm>
              <a:off x="5906742" y="3500520"/>
              <a:ext cx="128893" cy="99291"/>
            </a:xfrm>
            <a:custGeom>
              <a:avLst/>
              <a:gdLst>
                <a:gd name="T0" fmla="*/ 0 w 112"/>
                <a:gd name="T1" fmla="*/ 8 h 128"/>
                <a:gd name="T2" fmla="*/ 8 w 112"/>
                <a:gd name="T3" fmla="*/ 0 h 128"/>
                <a:gd name="T4" fmla="*/ 104 w 112"/>
                <a:gd name="T5" fmla="*/ 0 h 128"/>
                <a:gd name="T6" fmla="*/ 112 w 112"/>
                <a:gd name="T7" fmla="*/ 8 h 128"/>
                <a:gd name="T8" fmla="*/ 112 w 112"/>
                <a:gd name="T9" fmla="*/ 120 h 128"/>
                <a:gd name="T10" fmla="*/ 104 w 112"/>
                <a:gd name="T11" fmla="*/ 128 h 128"/>
                <a:gd name="T12" fmla="*/ 8 w 112"/>
                <a:gd name="T13" fmla="*/ 128 h 128"/>
                <a:gd name="T14" fmla="*/ 0 w 112"/>
                <a:gd name="T15" fmla="*/ 120 h 128"/>
                <a:gd name="T16" fmla="*/ 0 w 112"/>
                <a:gd name="T17" fmla="*/ 8 h 128"/>
                <a:gd name="T18" fmla="*/ 16 w 112"/>
                <a:gd name="T19" fmla="*/ 120 h 128"/>
                <a:gd name="T20" fmla="*/ 8 w 112"/>
                <a:gd name="T21" fmla="*/ 112 h 128"/>
                <a:gd name="T22" fmla="*/ 104 w 112"/>
                <a:gd name="T23" fmla="*/ 112 h 128"/>
                <a:gd name="T24" fmla="*/ 96 w 112"/>
                <a:gd name="T25" fmla="*/ 120 h 128"/>
                <a:gd name="T26" fmla="*/ 96 w 112"/>
                <a:gd name="T27" fmla="*/ 8 h 128"/>
                <a:gd name="T28" fmla="*/ 104 w 112"/>
                <a:gd name="T29" fmla="*/ 16 h 128"/>
                <a:gd name="T30" fmla="*/ 8 w 112"/>
                <a:gd name="T31" fmla="*/ 16 h 128"/>
                <a:gd name="T32" fmla="*/ 16 w 112"/>
                <a:gd name="T33" fmla="*/ 8 h 128"/>
                <a:gd name="T34" fmla="*/ 16 w 112"/>
                <a:gd name="T35" fmla="*/ 12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2" h="128">
                  <a:moveTo>
                    <a:pt x="0" y="8"/>
                  </a:moveTo>
                  <a:cubicBezTo>
                    <a:pt x="0" y="4"/>
                    <a:pt x="4" y="0"/>
                    <a:pt x="8" y="0"/>
                  </a:cubicBezTo>
                  <a:lnTo>
                    <a:pt x="104" y="0"/>
                  </a:lnTo>
                  <a:cubicBezTo>
                    <a:pt x="109" y="0"/>
                    <a:pt x="112" y="4"/>
                    <a:pt x="112" y="8"/>
                  </a:cubicBezTo>
                  <a:lnTo>
                    <a:pt x="112" y="120"/>
                  </a:lnTo>
                  <a:cubicBezTo>
                    <a:pt x="112" y="125"/>
                    <a:pt x="109" y="128"/>
                    <a:pt x="104" y="128"/>
                  </a:cubicBezTo>
                  <a:lnTo>
                    <a:pt x="8" y="128"/>
                  </a:lnTo>
                  <a:cubicBezTo>
                    <a:pt x="4" y="128"/>
                    <a:pt x="0" y="125"/>
                    <a:pt x="0" y="120"/>
                  </a:cubicBezTo>
                  <a:lnTo>
                    <a:pt x="0" y="8"/>
                  </a:lnTo>
                  <a:close/>
                  <a:moveTo>
                    <a:pt x="16" y="120"/>
                  </a:moveTo>
                  <a:lnTo>
                    <a:pt x="8" y="112"/>
                  </a:lnTo>
                  <a:lnTo>
                    <a:pt x="104" y="112"/>
                  </a:lnTo>
                  <a:lnTo>
                    <a:pt x="96" y="120"/>
                  </a:lnTo>
                  <a:lnTo>
                    <a:pt x="96" y="8"/>
                  </a:lnTo>
                  <a:lnTo>
                    <a:pt x="104" y="16"/>
                  </a:lnTo>
                  <a:lnTo>
                    <a:pt x="8" y="16"/>
                  </a:lnTo>
                  <a:lnTo>
                    <a:pt x="16" y="8"/>
                  </a:lnTo>
                  <a:lnTo>
                    <a:pt x="16" y="120"/>
                  </a:lnTo>
                  <a:close/>
                </a:path>
              </a:pathLst>
            </a:custGeom>
            <a:solidFill>
              <a:srgbClr val="000000"/>
            </a:solidFill>
            <a:ln w="6"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sz="1100"/>
            </a:p>
          </p:txBody>
        </p:sp>
        <p:sp>
          <p:nvSpPr>
            <p:cNvPr id="237" name="Rectangle 137">
              <a:extLst>
                <a:ext uri="{FF2B5EF4-FFF2-40B4-BE49-F238E27FC236}">
                  <a16:creationId xmlns:a16="http://schemas.microsoft.com/office/drawing/2014/main" id="{3111B751-8F01-4BBC-AA3D-CF76A60E785A}"/>
                </a:ext>
              </a:extLst>
            </p:cNvPr>
            <p:cNvSpPr>
              <a:spLocks noChangeArrowheads="1"/>
            </p:cNvSpPr>
            <p:nvPr/>
          </p:nvSpPr>
          <p:spPr bwMode="auto">
            <a:xfrm>
              <a:off x="6087806" y="3457080"/>
              <a:ext cx="54011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rgbClr val="000000"/>
                  </a:solidFill>
                  <a:effectLst/>
                  <a:latin typeface="Arial" pitchFamily="34" charset="0"/>
                  <a:cs typeface="Arial" pitchFamily="34" charset="0"/>
                </a:rPr>
                <a:t>Normal</a:t>
              </a:r>
              <a:endParaRPr kumimoji="0" lang="en-US" sz="1100" b="0" i="0" u="none" strike="noStrike" cap="none" normalizeH="0" baseline="0" dirty="0">
                <a:ln>
                  <a:noFill/>
                </a:ln>
                <a:solidFill>
                  <a:schemeClr val="tx1"/>
                </a:solidFill>
                <a:effectLst/>
                <a:latin typeface="Arial" pitchFamily="34" charset="0"/>
                <a:cs typeface="Arial" pitchFamily="34" charset="0"/>
              </a:endParaRPr>
            </a:p>
          </p:txBody>
        </p:sp>
        <p:sp>
          <p:nvSpPr>
            <p:cNvPr id="238" name="Rectangle 138">
              <a:extLst>
                <a:ext uri="{FF2B5EF4-FFF2-40B4-BE49-F238E27FC236}">
                  <a16:creationId xmlns:a16="http://schemas.microsoft.com/office/drawing/2014/main" id="{068BEE3A-F789-4964-A2A9-F39F028FED79}"/>
                </a:ext>
              </a:extLst>
            </p:cNvPr>
            <p:cNvSpPr>
              <a:spLocks noChangeArrowheads="1"/>
            </p:cNvSpPr>
            <p:nvPr/>
          </p:nvSpPr>
          <p:spPr bwMode="auto">
            <a:xfrm>
              <a:off x="5915948" y="3659124"/>
              <a:ext cx="110479" cy="86880"/>
            </a:xfrm>
            <a:prstGeom prst="rect">
              <a:avLst/>
            </a:prstGeom>
            <a:solidFill>
              <a:srgbClr val="C6D9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100"/>
            </a:p>
          </p:txBody>
        </p:sp>
        <p:sp>
          <p:nvSpPr>
            <p:cNvPr id="239" name="Freeform 139">
              <a:extLst>
                <a:ext uri="{FF2B5EF4-FFF2-40B4-BE49-F238E27FC236}">
                  <a16:creationId xmlns:a16="http://schemas.microsoft.com/office/drawing/2014/main" id="{BD8ED84F-59E4-419B-892A-5ECB098E1D39}"/>
                </a:ext>
              </a:extLst>
            </p:cNvPr>
            <p:cNvSpPr>
              <a:spLocks noEditPoints="1"/>
            </p:cNvSpPr>
            <p:nvPr/>
          </p:nvSpPr>
          <p:spPr bwMode="auto">
            <a:xfrm>
              <a:off x="5906742" y="3652919"/>
              <a:ext cx="128893" cy="99291"/>
            </a:xfrm>
            <a:custGeom>
              <a:avLst/>
              <a:gdLst>
                <a:gd name="T0" fmla="*/ 0 w 112"/>
                <a:gd name="T1" fmla="*/ 8 h 128"/>
                <a:gd name="T2" fmla="*/ 8 w 112"/>
                <a:gd name="T3" fmla="*/ 0 h 128"/>
                <a:gd name="T4" fmla="*/ 104 w 112"/>
                <a:gd name="T5" fmla="*/ 0 h 128"/>
                <a:gd name="T6" fmla="*/ 112 w 112"/>
                <a:gd name="T7" fmla="*/ 8 h 128"/>
                <a:gd name="T8" fmla="*/ 112 w 112"/>
                <a:gd name="T9" fmla="*/ 120 h 128"/>
                <a:gd name="T10" fmla="*/ 104 w 112"/>
                <a:gd name="T11" fmla="*/ 128 h 128"/>
                <a:gd name="T12" fmla="*/ 8 w 112"/>
                <a:gd name="T13" fmla="*/ 128 h 128"/>
                <a:gd name="T14" fmla="*/ 0 w 112"/>
                <a:gd name="T15" fmla="*/ 120 h 128"/>
                <a:gd name="T16" fmla="*/ 0 w 112"/>
                <a:gd name="T17" fmla="*/ 8 h 128"/>
                <a:gd name="T18" fmla="*/ 16 w 112"/>
                <a:gd name="T19" fmla="*/ 120 h 128"/>
                <a:gd name="T20" fmla="*/ 8 w 112"/>
                <a:gd name="T21" fmla="*/ 112 h 128"/>
                <a:gd name="T22" fmla="*/ 104 w 112"/>
                <a:gd name="T23" fmla="*/ 112 h 128"/>
                <a:gd name="T24" fmla="*/ 96 w 112"/>
                <a:gd name="T25" fmla="*/ 120 h 128"/>
                <a:gd name="T26" fmla="*/ 96 w 112"/>
                <a:gd name="T27" fmla="*/ 8 h 128"/>
                <a:gd name="T28" fmla="*/ 104 w 112"/>
                <a:gd name="T29" fmla="*/ 16 h 128"/>
                <a:gd name="T30" fmla="*/ 8 w 112"/>
                <a:gd name="T31" fmla="*/ 16 h 128"/>
                <a:gd name="T32" fmla="*/ 16 w 112"/>
                <a:gd name="T33" fmla="*/ 8 h 128"/>
                <a:gd name="T34" fmla="*/ 16 w 112"/>
                <a:gd name="T35" fmla="*/ 12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2" h="128">
                  <a:moveTo>
                    <a:pt x="0" y="8"/>
                  </a:moveTo>
                  <a:cubicBezTo>
                    <a:pt x="0" y="4"/>
                    <a:pt x="4" y="0"/>
                    <a:pt x="8" y="0"/>
                  </a:cubicBezTo>
                  <a:lnTo>
                    <a:pt x="104" y="0"/>
                  </a:lnTo>
                  <a:cubicBezTo>
                    <a:pt x="109" y="0"/>
                    <a:pt x="112" y="4"/>
                    <a:pt x="112" y="8"/>
                  </a:cubicBezTo>
                  <a:lnTo>
                    <a:pt x="112" y="120"/>
                  </a:lnTo>
                  <a:cubicBezTo>
                    <a:pt x="112" y="125"/>
                    <a:pt x="109" y="128"/>
                    <a:pt x="104" y="128"/>
                  </a:cubicBezTo>
                  <a:lnTo>
                    <a:pt x="8" y="128"/>
                  </a:lnTo>
                  <a:cubicBezTo>
                    <a:pt x="4" y="128"/>
                    <a:pt x="0" y="125"/>
                    <a:pt x="0" y="120"/>
                  </a:cubicBezTo>
                  <a:lnTo>
                    <a:pt x="0" y="8"/>
                  </a:lnTo>
                  <a:close/>
                  <a:moveTo>
                    <a:pt x="16" y="120"/>
                  </a:moveTo>
                  <a:lnTo>
                    <a:pt x="8" y="112"/>
                  </a:lnTo>
                  <a:lnTo>
                    <a:pt x="104" y="112"/>
                  </a:lnTo>
                  <a:lnTo>
                    <a:pt x="96" y="120"/>
                  </a:lnTo>
                  <a:lnTo>
                    <a:pt x="96" y="8"/>
                  </a:lnTo>
                  <a:lnTo>
                    <a:pt x="104" y="16"/>
                  </a:lnTo>
                  <a:lnTo>
                    <a:pt x="8" y="16"/>
                  </a:lnTo>
                  <a:lnTo>
                    <a:pt x="16" y="8"/>
                  </a:lnTo>
                  <a:lnTo>
                    <a:pt x="16" y="120"/>
                  </a:lnTo>
                  <a:close/>
                </a:path>
              </a:pathLst>
            </a:custGeom>
            <a:solidFill>
              <a:srgbClr val="000000"/>
            </a:solidFill>
            <a:ln w="6"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sz="1100"/>
            </a:p>
          </p:txBody>
        </p:sp>
        <p:sp>
          <p:nvSpPr>
            <p:cNvPr id="240" name="Rectangle 140">
              <a:extLst>
                <a:ext uri="{FF2B5EF4-FFF2-40B4-BE49-F238E27FC236}">
                  <a16:creationId xmlns:a16="http://schemas.microsoft.com/office/drawing/2014/main" id="{C4F02BE1-9777-45E3-AC88-00768CE21512}"/>
                </a:ext>
              </a:extLst>
            </p:cNvPr>
            <p:cNvSpPr>
              <a:spLocks noChangeArrowheads="1"/>
            </p:cNvSpPr>
            <p:nvPr/>
          </p:nvSpPr>
          <p:spPr bwMode="auto">
            <a:xfrm>
              <a:off x="6087806" y="3609480"/>
              <a:ext cx="802997"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rgbClr val="000000"/>
                  </a:solidFill>
                  <a:effectLst/>
                  <a:latin typeface="Arial" pitchFamily="34" charset="0"/>
                  <a:cs typeface="Arial" pitchFamily="34" charset="0"/>
                </a:rPr>
                <a:t>Shift-4wks</a:t>
              </a:r>
              <a:endParaRPr kumimoji="0" lang="en-US" sz="1100" b="0" i="0" u="none" strike="noStrike" cap="none" normalizeH="0" baseline="0" dirty="0">
                <a:ln>
                  <a:noFill/>
                </a:ln>
                <a:solidFill>
                  <a:schemeClr val="tx1"/>
                </a:solidFill>
                <a:effectLst/>
                <a:latin typeface="Arial" pitchFamily="34" charset="0"/>
                <a:cs typeface="Arial" pitchFamily="34" charset="0"/>
              </a:endParaRPr>
            </a:p>
          </p:txBody>
        </p:sp>
        <p:sp>
          <p:nvSpPr>
            <p:cNvPr id="241" name="Rectangle 141">
              <a:extLst>
                <a:ext uri="{FF2B5EF4-FFF2-40B4-BE49-F238E27FC236}">
                  <a16:creationId xmlns:a16="http://schemas.microsoft.com/office/drawing/2014/main" id="{DF2106BE-358E-4D89-983B-6C5F8CAD26C9}"/>
                </a:ext>
              </a:extLst>
            </p:cNvPr>
            <p:cNvSpPr>
              <a:spLocks noChangeArrowheads="1"/>
            </p:cNvSpPr>
            <p:nvPr/>
          </p:nvSpPr>
          <p:spPr bwMode="auto">
            <a:xfrm>
              <a:off x="5915948" y="3816205"/>
              <a:ext cx="110479" cy="8688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100"/>
            </a:p>
          </p:txBody>
        </p:sp>
        <p:sp>
          <p:nvSpPr>
            <p:cNvPr id="242" name="Freeform 142">
              <a:extLst>
                <a:ext uri="{FF2B5EF4-FFF2-40B4-BE49-F238E27FC236}">
                  <a16:creationId xmlns:a16="http://schemas.microsoft.com/office/drawing/2014/main" id="{4D4386C2-29DC-47B7-95A5-033AC3AAC1CE}"/>
                </a:ext>
              </a:extLst>
            </p:cNvPr>
            <p:cNvSpPr>
              <a:spLocks noEditPoints="1"/>
            </p:cNvSpPr>
            <p:nvPr/>
          </p:nvSpPr>
          <p:spPr bwMode="auto">
            <a:xfrm>
              <a:off x="5906742" y="3810000"/>
              <a:ext cx="128893" cy="99291"/>
            </a:xfrm>
            <a:custGeom>
              <a:avLst/>
              <a:gdLst>
                <a:gd name="T0" fmla="*/ 0 w 112"/>
                <a:gd name="T1" fmla="*/ 8 h 128"/>
                <a:gd name="T2" fmla="*/ 8 w 112"/>
                <a:gd name="T3" fmla="*/ 0 h 128"/>
                <a:gd name="T4" fmla="*/ 104 w 112"/>
                <a:gd name="T5" fmla="*/ 0 h 128"/>
                <a:gd name="T6" fmla="*/ 112 w 112"/>
                <a:gd name="T7" fmla="*/ 8 h 128"/>
                <a:gd name="T8" fmla="*/ 112 w 112"/>
                <a:gd name="T9" fmla="*/ 120 h 128"/>
                <a:gd name="T10" fmla="*/ 104 w 112"/>
                <a:gd name="T11" fmla="*/ 128 h 128"/>
                <a:gd name="T12" fmla="*/ 8 w 112"/>
                <a:gd name="T13" fmla="*/ 128 h 128"/>
                <a:gd name="T14" fmla="*/ 0 w 112"/>
                <a:gd name="T15" fmla="*/ 120 h 128"/>
                <a:gd name="T16" fmla="*/ 0 w 112"/>
                <a:gd name="T17" fmla="*/ 8 h 128"/>
                <a:gd name="T18" fmla="*/ 16 w 112"/>
                <a:gd name="T19" fmla="*/ 120 h 128"/>
                <a:gd name="T20" fmla="*/ 8 w 112"/>
                <a:gd name="T21" fmla="*/ 112 h 128"/>
                <a:gd name="T22" fmla="*/ 104 w 112"/>
                <a:gd name="T23" fmla="*/ 112 h 128"/>
                <a:gd name="T24" fmla="*/ 96 w 112"/>
                <a:gd name="T25" fmla="*/ 120 h 128"/>
                <a:gd name="T26" fmla="*/ 96 w 112"/>
                <a:gd name="T27" fmla="*/ 8 h 128"/>
                <a:gd name="T28" fmla="*/ 104 w 112"/>
                <a:gd name="T29" fmla="*/ 16 h 128"/>
                <a:gd name="T30" fmla="*/ 8 w 112"/>
                <a:gd name="T31" fmla="*/ 16 h 128"/>
                <a:gd name="T32" fmla="*/ 16 w 112"/>
                <a:gd name="T33" fmla="*/ 8 h 128"/>
                <a:gd name="T34" fmla="*/ 16 w 112"/>
                <a:gd name="T35" fmla="*/ 12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2" h="128">
                  <a:moveTo>
                    <a:pt x="0" y="8"/>
                  </a:moveTo>
                  <a:cubicBezTo>
                    <a:pt x="0" y="4"/>
                    <a:pt x="4" y="0"/>
                    <a:pt x="8" y="0"/>
                  </a:cubicBezTo>
                  <a:lnTo>
                    <a:pt x="104" y="0"/>
                  </a:lnTo>
                  <a:cubicBezTo>
                    <a:pt x="109" y="0"/>
                    <a:pt x="112" y="4"/>
                    <a:pt x="112" y="8"/>
                  </a:cubicBezTo>
                  <a:lnTo>
                    <a:pt x="112" y="120"/>
                  </a:lnTo>
                  <a:cubicBezTo>
                    <a:pt x="112" y="125"/>
                    <a:pt x="109" y="128"/>
                    <a:pt x="104" y="128"/>
                  </a:cubicBezTo>
                  <a:lnTo>
                    <a:pt x="8" y="128"/>
                  </a:lnTo>
                  <a:cubicBezTo>
                    <a:pt x="4" y="128"/>
                    <a:pt x="0" y="125"/>
                    <a:pt x="0" y="120"/>
                  </a:cubicBezTo>
                  <a:lnTo>
                    <a:pt x="0" y="8"/>
                  </a:lnTo>
                  <a:close/>
                  <a:moveTo>
                    <a:pt x="16" y="120"/>
                  </a:moveTo>
                  <a:lnTo>
                    <a:pt x="8" y="112"/>
                  </a:lnTo>
                  <a:lnTo>
                    <a:pt x="104" y="112"/>
                  </a:lnTo>
                  <a:lnTo>
                    <a:pt x="96" y="120"/>
                  </a:lnTo>
                  <a:lnTo>
                    <a:pt x="96" y="8"/>
                  </a:lnTo>
                  <a:lnTo>
                    <a:pt x="104" y="16"/>
                  </a:lnTo>
                  <a:lnTo>
                    <a:pt x="8" y="16"/>
                  </a:lnTo>
                  <a:lnTo>
                    <a:pt x="16" y="8"/>
                  </a:lnTo>
                  <a:lnTo>
                    <a:pt x="16" y="120"/>
                  </a:lnTo>
                  <a:close/>
                </a:path>
              </a:pathLst>
            </a:custGeom>
            <a:solidFill>
              <a:srgbClr val="000000"/>
            </a:solidFill>
            <a:ln w="6"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sz="1100"/>
            </a:p>
          </p:txBody>
        </p:sp>
        <p:sp>
          <p:nvSpPr>
            <p:cNvPr id="243" name="Rectangle 143">
              <a:extLst>
                <a:ext uri="{FF2B5EF4-FFF2-40B4-BE49-F238E27FC236}">
                  <a16:creationId xmlns:a16="http://schemas.microsoft.com/office/drawing/2014/main" id="{B86BA590-20DC-4E99-814D-977D287C7481}"/>
                </a:ext>
              </a:extLst>
            </p:cNvPr>
            <p:cNvSpPr>
              <a:spLocks noChangeArrowheads="1"/>
            </p:cNvSpPr>
            <p:nvPr/>
          </p:nvSpPr>
          <p:spPr bwMode="auto">
            <a:xfrm>
              <a:off x="6059054" y="3778973"/>
              <a:ext cx="695742" cy="194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rgbClr val="000000"/>
                  </a:solidFill>
                  <a:effectLst/>
                  <a:latin typeface="Arial" pitchFamily="34" charset="0"/>
                  <a:cs typeface="Arial" pitchFamily="34" charset="0"/>
                </a:rPr>
                <a:t>Shift-6wks</a:t>
              </a:r>
              <a:endParaRPr kumimoji="0" lang="en-US" sz="1100" b="0" i="0" u="none" strike="noStrike" cap="none" normalizeH="0" baseline="0" dirty="0">
                <a:ln>
                  <a:noFill/>
                </a:ln>
                <a:solidFill>
                  <a:schemeClr val="tx1"/>
                </a:solidFill>
                <a:effectLst/>
                <a:latin typeface="Arial" pitchFamily="34" charset="0"/>
                <a:cs typeface="Arial" pitchFamily="34" charset="0"/>
              </a:endParaRPr>
            </a:p>
          </p:txBody>
        </p:sp>
      </p:grpSp>
      <p:sp>
        <p:nvSpPr>
          <p:cNvPr id="116" name="TextBox 115">
            <a:extLst>
              <a:ext uri="{FF2B5EF4-FFF2-40B4-BE49-F238E27FC236}">
                <a16:creationId xmlns:a16="http://schemas.microsoft.com/office/drawing/2014/main" id="{E3B0A08C-5774-4D6B-A30F-B6269CA148A4}"/>
              </a:ext>
            </a:extLst>
          </p:cNvPr>
          <p:cNvSpPr txBox="1"/>
          <p:nvPr/>
        </p:nvSpPr>
        <p:spPr>
          <a:xfrm>
            <a:off x="1484749" y="2433841"/>
            <a:ext cx="573298" cy="292388"/>
          </a:xfrm>
          <a:prstGeom prst="rect">
            <a:avLst/>
          </a:prstGeom>
          <a:noFill/>
        </p:spPr>
        <p:txBody>
          <a:bodyPr wrap="none" rtlCol="0">
            <a:spAutoFit/>
          </a:bodyPr>
          <a:lstStyle/>
          <a:p>
            <a:r>
              <a:rPr lang="en-US" sz="1300" dirty="0" err="1">
                <a:latin typeface="Arial" panose="020B0604020202020204" pitchFamily="34" charset="0"/>
                <a:cs typeface="Arial" panose="020B0604020202020204" pitchFamily="34" charset="0"/>
              </a:rPr>
              <a:t>iWAT</a:t>
            </a:r>
            <a:endParaRPr lang="en-US" sz="1300" dirty="0">
              <a:latin typeface="Arial" panose="020B0604020202020204" pitchFamily="34" charset="0"/>
              <a:cs typeface="Arial" panose="020B0604020202020204" pitchFamily="34" charset="0"/>
            </a:endParaRPr>
          </a:p>
        </p:txBody>
      </p:sp>
      <p:grpSp>
        <p:nvGrpSpPr>
          <p:cNvPr id="118" name="Group 117">
            <a:extLst>
              <a:ext uri="{FF2B5EF4-FFF2-40B4-BE49-F238E27FC236}">
                <a16:creationId xmlns:a16="http://schemas.microsoft.com/office/drawing/2014/main" id="{FED0F43B-E0D3-4B79-A8AD-18D498669926}"/>
              </a:ext>
            </a:extLst>
          </p:cNvPr>
          <p:cNvGrpSpPr/>
          <p:nvPr/>
        </p:nvGrpSpPr>
        <p:grpSpPr>
          <a:xfrm>
            <a:off x="414755" y="2699886"/>
            <a:ext cx="2876819" cy="1222734"/>
            <a:chOff x="960676" y="1711778"/>
            <a:chExt cx="3481347" cy="1215112"/>
          </a:xfrm>
        </p:grpSpPr>
        <p:grpSp>
          <p:nvGrpSpPr>
            <p:cNvPr id="119" name="Group 118">
              <a:extLst>
                <a:ext uri="{FF2B5EF4-FFF2-40B4-BE49-F238E27FC236}">
                  <a16:creationId xmlns:a16="http://schemas.microsoft.com/office/drawing/2014/main" id="{C7666E28-C907-43CC-AD85-AC783B38B2E8}"/>
                </a:ext>
              </a:extLst>
            </p:cNvPr>
            <p:cNvGrpSpPr/>
            <p:nvPr/>
          </p:nvGrpSpPr>
          <p:grpSpPr>
            <a:xfrm>
              <a:off x="960676" y="1711778"/>
              <a:ext cx="2663135" cy="1212794"/>
              <a:chOff x="898087" y="732820"/>
              <a:chExt cx="2793979" cy="1212794"/>
            </a:xfrm>
          </p:grpSpPr>
          <p:grpSp>
            <p:nvGrpSpPr>
              <p:cNvPr id="139" name="Group 138">
                <a:extLst>
                  <a:ext uri="{FF2B5EF4-FFF2-40B4-BE49-F238E27FC236}">
                    <a16:creationId xmlns:a16="http://schemas.microsoft.com/office/drawing/2014/main" id="{2AD039FB-293B-4A3D-BDB3-008FB9931F94}"/>
                  </a:ext>
                </a:extLst>
              </p:cNvPr>
              <p:cNvGrpSpPr/>
              <p:nvPr/>
            </p:nvGrpSpPr>
            <p:grpSpPr>
              <a:xfrm>
                <a:off x="1084730" y="915566"/>
                <a:ext cx="898665" cy="1017199"/>
                <a:chOff x="986648" y="2613025"/>
                <a:chExt cx="1251896" cy="1520259"/>
              </a:xfrm>
            </p:grpSpPr>
            <p:sp>
              <p:nvSpPr>
                <p:cNvPr id="178" name="Rectangle 71">
                  <a:extLst>
                    <a:ext uri="{FF2B5EF4-FFF2-40B4-BE49-F238E27FC236}">
                      <a16:creationId xmlns:a16="http://schemas.microsoft.com/office/drawing/2014/main" id="{C676AD32-4A7C-4117-8D13-A2C1A4E2BF38}"/>
                    </a:ext>
                  </a:extLst>
                </p:cNvPr>
                <p:cNvSpPr>
                  <a:spLocks noChangeArrowheads="1"/>
                </p:cNvSpPr>
                <p:nvPr/>
              </p:nvSpPr>
              <p:spPr bwMode="auto">
                <a:xfrm>
                  <a:off x="1506538" y="3743325"/>
                  <a:ext cx="180975" cy="95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9" name="Freeform 72">
                  <a:extLst>
                    <a:ext uri="{FF2B5EF4-FFF2-40B4-BE49-F238E27FC236}">
                      <a16:creationId xmlns:a16="http://schemas.microsoft.com/office/drawing/2014/main" id="{203970AB-7679-4649-A042-C879AD61C1CD}"/>
                    </a:ext>
                  </a:extLst>
                </p:cNvPr>
                <p:cNvSpPr>
                  <a:spLocks noEditPoints="1"/>
                </p:cNvSpPr>
                <p:nvPr/>
              </p:nvSpPr>
              <p:spPr bwMode="auto">
                <a:xfrm>
                  <a:off x="1501776" y="3738563"/>
                  <a:ext cx="190500" cy="19050"/>
                </a:xfrm>
                <a:custGeom>
                  <a:avLst/>
                  <a:gdLst>
                    <a:gd name="T0" fmla="*/ 0 w 320"/>
                    <a:gd name="T1" fmla="*/ 8 h 32"/>
                    <a:gd name="T2" fmla="*/ 8 w 320"/>
                    <a:gd name="T3" fmla="*/ 0 h 32"/>
                    <a:gd name="T4" fmla="*/ 312 w 320"/>
                    <a:gd name="T5" fmla="*/ 0 h 32"/>
                    <a:gd name="T6" fmla="*/ 320 w 320"/>
                    <a:gd name="T7" fmla="*/ 8 h 32"/>
                    <a:gd name="T8" fmla="*/ 320 w 320"/>
                    <a:gd name="T9" fmla="*/ 24 h 32"/>
                    <a:gd name="T10" fmla="*/ 312 w 320"/>
                    <a:gd name="T11" fmla="*/ 32 h 32"/>
                    <a:gd name="T12" fmla="*/ 8 w 320"/>
                    <a:gd name="T13" fmla="*/ 32 h 32"/>
                    <a:gd name="T14" fmla="*/ 0 w 320"/>
                    <a:gd name="T15" fmla="*/ 24 h 32"/>
                    <a:gd name="T16" fmla="*/ 0 w 320"/>
                    <a:gd name="T17" fmla="*/ 8 h 32"/>
                    <a:gd name="T18" fmla="*/ 16 w 320"/>
                    <a:gd name="T19" fmla="*/ 24 h 32"/>
                    <a:gd name="T20" fmla="*/ 8 w 320"/>
                    <a:gd name="T21" fmla="*/ 16 h 32"/>
                    <a:gd name="T22" fmla="*/ 312 w 320"/>
                    <a:gd name="T23" fmla="*/ 16 h 32"/>
                    <a:gd name="T24" fmla="*/ 304 w 320"/>
                    <a:gd name="T25" fmla="*/ 24 h 32"/>
                    <a:gd name="T26" fmla="*/ 304 w 320"/>
                    <a:gd name="T27" fmla="*/ 8 h 32"/>
                    <a:gd name="T28" fmla="*/ 312 w 320"/>
                    <a:gd name="T29" fmla="*/ 16 h 32"/>
                    <a:gd name="T30" fmla="*/ 8 w 320"/>
                    <a:gd name="T31" fmla="*/ 16 h 32"/>
                    <a:gd name="T32" fmla="*/ 16 w 320"/>
                    <a:gd name="T33" fmla="*/ 8 h 32"/>
                    <a:gd name="T34" fmla="*/ 16 w 320"/>
                    <a:gd name="T35" fmla="*/ 24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20" h="32">
                      <a:moveTo>
                        <a:pt x="0" y="8"/>
                      </a:moveTo>
                      <a:cubicBezTo>
                        <a:pt x="0" y="4"/>
                        <a:pt x="4" y="0"/>
                        <a:pt x="8" y="0"/>
                      </a:cubicBezTo>
                      <a:lnTo>
                        <a:pt x="312" y="0"/>
                      </a:lnTo>
                      <a:cubicBezTo>
                        <a:pt x="317" y="0"/>
                        <a:pt x="320" y="4"/>
                        <a:pt x="320" y="8"/>
                      </a:cubicBezTo>
                      <a:lnTo>
                        <a:pt x="320" y="24"/>
                      </a:lnTo>
                      <a:cubicBezTo>
                        <a:pt x="320" y="29"/>
                        <a:pt x="317" y="32"/>
                        <a:pt x="312" y="32"/>
                      </a:cubicBezTo>
                      <a:lnTo>
                        <a:pt x="8" y="32"/>
                      </a:lnTo>
                      <a:cubicBezTo>
                        <a:pt x="4" y="32"/>
                        <a:pt x="0" y="29"/>
                        <a:pt x="0" y="24"/>
                      </a:cubicBezTo>
                      <a:lnTo>
                        <a:pt x="0" y="8"/>
                      </a:lnTo>
                      <a:close/>
                      <a:moveTo>
                        <a:pt x="16" y="24"/>
                      </a:moveTo>
                      <a:lnTo>
                        <a:pt x="8" y="16"/>
                      </a:lnTo>
                      <a:lnTo>
                        <a:pt x="312" y="16"/>
                      </a:lnTo>
                      <a:lnTo>
                        <a:pt x="304" y="24"/>
                      </a:lnTo>
                      <a:lnTo>
                        <a:pt x="304" y="8"/>
                      </a:lnTo>
                      <a:lnTo>
                        <a:pt x="312" y="16"/>
                      </a:lnTo>
                      <a:lnTo>
                        <a:pt x="8" y="16"/>
                      </a:lnTo>
                      <a:lnTo>
                        <a:pt x="16" y="8"/>
                      </a:lnTo>
                      <a:lnTo>
                        <a:pt x="16" y="24"/>
                      </a:lnTo>
                      <a:close/>
                    </a:path>
                  </a:pathLst>
                </a:custGeom>
                <a:solidFill>
                  <a:srgbClr val="000000"/>
                </a:solidFill>
                <a:ln w="6"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80" name="Rectangle 73">
                  <a:extLst>
                    <a:ext uri="{FF2B5EF4-FFF2-40B4-BE49-F238E27FC236}">
                      <a16:creationId xmlns:a16="http://schemas.microsoft.com/office/drawing/2014/main" id="{48E76D6C-07FB-4A83-8FC7-911A319346BF}"/>
                    </a:ext>
                  </a:extLst>
                </p:cNvPr>
                <p:cNvSpPr>
                  <a:spLocks noChangeArrowheads="1"/>
                </p:cNvSpPr>
                <p:nvPr/>
              </p:nvSpPr>
              <p:spPr bwMode="auto">
                <a:xfrm>
                  <a:off x="1687513" y="3743325"/>
                  <a:ext cx="180975" cy="9525"/>
                </a:xfrm>
                <a:prstGeom prst="rect">
                  <a:avLst/>
                </a:prstGeom>
                <a:solidFill>
                  <a:srgbClr val="C6D9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1" name="Freeform 74">
                  <a:extLst>
                    <a:ext uri="{FF2B5EF4-FFF2-40B4-BE49-F238E27FC236}">
                      <a16:creationId xmlns:a16="http://schemas.microsoft.com/office/drawing/2014/main" id="{6E5C051C-3D09-470D-A9EC-695AA60888A6}"/>
                    </a:ext>
                  </a:extLst>
                </p:cNvPr>
                <p:cNvSpPr>
                  <a:spLocks noEditPoints="1"/>
                </p:cNvSpPr>
                <p:nvPr/>
              </p:nvSpPr>
              <p:spPr bwMode="auto">
                <a:xfrm>
                  <a:off x="1682751" y="3738563"/>
                  <a:ext cx="190500" cy="19050"/>
                </a:xfrm>
                <a:custGeom>
                  <a:avLst/>
                  <a:gdLst>
                    <a:gd name="T0" fmla="*/ 0 w 320"/>
                    <a:gd name="T1" fmla="*/ 8 h 32"/>
                    <a:gd name="T2" fmla="*/ 8 w 320"/>
                    <a:gd name="T3" fmla="*/ 0 h 32"/>
                    <a:gd name="T4" fmla="*/ 312 w 320"/>
                    <a:gd name="T5" fmla="*/ 0 h 32"/>
                    <a:gd name="T6" fmla="*/ 320 w 320"/>
                    <a:gd name="T7" fmla="*/ 8 h 32"/>
                    <a:gd name="T8" fmla="*/ 320 w 320"/>
                    <a:gd name="T9" fmla="*/ 24 h 32"/>
                    <a:gd name="T10" fmla="*/ 312 w 320"/>
                    <a:gd name="T11" fmla="*/ 32 h 32"/>
                    <a:gd name="T12" fmla="*/ 8 w 320"/>
                    <a:gd name="T13" fmla="*/ 32 h 32"/>
                    <a:gd name="T14" fmla="*/ 0 w 320"/>
                    <a:gd name="T15" fmla="*/ 24 h 32"/>
                    <a:gd name="T16" fmla="*/ 0 w 320"/>
                    <a:gd name="T17" fmla="*/ 8 h 32"/>
                    <a:gd name="T18" fmla="*/ 16 w 320"/>
                    <a:gd name="T19" fmla="*/ 24 h 32"/>
                    <a:gd name="T20" fmla="*/ 8 w 320"/>
                    <a:gd name="T21" fmla="*/ 16 h 32"/>
                    <a:gd name="T22" fmla="*/ 312 w 320"/>
                    <a:gd name="T23" fmla="*/ 16 h 32"/>
                    <a:gd name="T24" fmla="*/ 304 w 320"/>
                    <a:gd name="T25" fmla="*/ 24 h 32"/>
                    <a:gd name="T26" fmla="*/ 304 w 320"/>
                    <a:gd name="T27" fmla="*/ 8 h 32"/>
                    <a:gd name="T28" fmla="*/ 312 w 320"/>
                    <a:gd name="T29" fmla="*/ 16 h 32"/>
                    <a:gd name="T30" fmla="*/ 8 w 320"/>
                    <a:gd name="T31" fmla="*/ 16 h 32"/>
                    <a:gd name="T32" fmla="*/ 16 w 320"/>
                    <a:gd name="T33" fmla="*/ 8 h 32"/>
                    <a:gd name="T34" fmla="*/ 16 w 320"/>
                    <a:gd name="T35" fmla="*/ 24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20" h="32">
                      <a:moveTo>
                        <a:pt x="0" y="8"/>
                      </a:moveTo>
                      <a:cubicBezTo>
                        <a:pt x="0" y="4"/>
                        <a:pt x="4" y="0"/>
                        <a:pt x="8" y="0"/>
                      </a:cubicBezTo>
                      <a:lnTo>
                        <a:pt x="312" y="0"/>
                      </a:lnTo>
                      <a:cubicBezTo>
                        <a:pt x="317" y="0"/>
                        <a:pt x="320" y="4"/>
                        <a:pt x="320" y="8"/>
                      </a:cubicBezTo>
                      <a:lnTo>
                        <a:pt x="320" y="24"/>
                      </a:lnTo>
                      <a:cubicBezTo>
                        <a:pt x="320" y="29"/>
                        <a:pt x="317" y="32"/>
                        <a:pt x="312" y="32"/>
                      </a:cubicBezTo>
                      <a:lnTo>
                        <a:pt x="8" y="32"/>
                      </a:lnTo>
                      <a:cubicBezTo>
                        <a:pt x="4" y="32"/>
                        <a:pt x="0" y="29"/>
                        <a:pt x="0" y="24"/>
                      </a:cubicBezTo>
                      <a:lnTo>
                        <a:pt x="0" y="8"/>
                      </a:lnTo>
                      <a:close/>
                      <a:moveTo>
                        <a:pt x="16" y="24"/>
                      </a:moveTo>
                      <a:lnTo>
                        <a:pt x="8" y="16"/>
                      </a:lnTo>
                      <a:lnTo>
                        <a:pt x="312" y="16"/>
                      </a:lnTo>
                      <a:lnTo>
                        <a:pt x="304" y="24"/>
                      </a:lnTo>
                      <a:lnTo>
                        <a:pt x="304" y="8"/>
                      </a:lnTo>
                      <a:lnTo>
                        <a:pt x="312" y="16"/>
                      </a:lnTo>
                      <a:lnTo>
                        <a:pt x="8" y="16"/>
                      </a:lnTo>
                      <a:lnTo>
                        <a:pt x="16" y="8"/>
                      </a:lnTo>
                      <a:lnTo>
                        <a:pt x="16" y="24"/>
                      </a:lnTo>
                      <a:close/>
                    </a:path>
                  </a:pathLst>
                </a:custGeom>
                <a:solidFill>
                  <a:srgbClr val="000000"/>
                </a:solidFill>
                <a:ln w="6"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82" name="Rectangle 75">
                  <a:extLst>
                    <a:ext uri="{FF2B5EF4-FFF2-40B4-BE49-F238E27FC236}">
                      <a16:creationId xmlns:a16="http://schemas.microsoft.com/office/drawing/2014/main" id="{E04C3132-C528-42A4-B140-220AE8778953}"/>
                    </a:ext>
                  </a:extLst>
                </p:cNvPr>
                <p:cNvSpPr>
                  <a:spLocks noChangeArrowheads="1"/>
                </p:cNvSpPr>
                <p:nvPr/>
              </p:nvSpPr>
              <p:spPr bwMode="auto">
                <a:xfrm>
                  <a:off x="1868488" y="2990850"/>
                  <a:ext cx="180975" cy="76200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3" name="Freeform 76">
                  <a:extLst>
                    <a:ext uri="{FF2B5EF4-FFF2-40B4-BE49-F238E27FC236}">
                      <a16:creationId xmlns:a16="http://schemas.microsoft.com/office/drawing/2014/main" id="{0DBC1E22-FAFB-405F-8E80-5F660F496332}"/>
                    </a:ext>
                  </a:extLst>
                </p:cNvPr>
                <p:cNvSpPr>
                  <a:spLocks noEditPoints="1"/>
                </p:cNvSpPr>
                <p:nvPr/>
              </p:nvSpPr>
              <p:spPr bwMode="auto">
                <a:xfrm>
                  <a:off x="1863726" y="2986088"/>
                  <a:ext cx="190500" cy="771525"/>
                </a:xfrm>
                <a:custGeom>
                  <a:avLst/>
                  <a:gdLst>
                    <a:gd name="T0" fmla="*/ 0 w 320"/>
                    <a:gd name="T1" fmla="*/ 8 h 1296"/>
                    <a:gd name="T2" fmla="*/ 8 w 320"/>
                    <a:gd name="T3" fmla="*/ 0 h 1296"/>
                    <a:gd name="T4" fmla="*/ 312 w 320"/>
                    <a:gd name="T5" fmla="*/ 0 h 1296"/>
                    <a:gd name="T6" fmla="*/ 320 w 320"/>
                    <a:gd name="T7" fmla="*/ 8 h 1296"/>
                    <a:gd name="T8" fmla="*/ 320 w 320"/>
                    <a:gd name="T9" fmla="*/ 1288 h 1296"/>
                    <a:gd name="T10" fmla="*/ 312 w 320"/>
                    <a:gd name="T11" fmla="*/ 1296 h 1296"/>
                    <a:gd name="T12" fmla="*/ 8 w 320"/>
                    <a:gd name="T13" fmla="*/ 1296 h 1296"/>
                    <a:gd name="T14" fmla="*/ 0 w 320"/>
                    <a:gd name="T15" fmla="*/ 1288 h 1296"/>
                    <a:gd name="T16" fmla="*/ 0 w 320"/>
                    <a:gd name="T17" fmla="*/ 8 h 1296"/>
                    <a:gd name="T18" fmla="*/ 16 w 320"/>
                    <a:gd name="T19" fmla="*/ 1288 h 1296"/>
                    <a:gd name="T20" fmla="*/ 8 w 320"/>
                    <a:gd name="T21" fmla="*/ 1280 h 1296"/>
                    <a:gd name="T22" fmla="*/ 312 w 320"/>
                    <a:gd name="T23" fmla="*/ 1280 h 1296"/>
                    <a:gd name="T24" fmla="*/ 304 w 320"/>
                    <a:gd name="T25" fmla="*/ 1288 h 1296"/>
                    <a:gd name="T26" fmla="*/ 304 w 320"/>
                    <a:gd name="T27" fmla="*/ 8 h 1296"/>
                    <a:gd name="T28" fmla="*/ 312 w 320"/>
                    <a:gd name="T29" fmla="*/ 16 h 1296"/>
                    <a:gd name="T30" fmla="*/ 8 w 320"/>
                    <a:gd name="T31" fmla="*/ 16 h 1296"/>
                    <a:gd name="T32" fmla="*/ 16 w 320"/>
                    <a:gd name="T33" fmla="*/ 8 h 1296"/>
                    <a:gd name="T34" fmla="*/ 16 w 320"/>
                    <a:gd name="T35" fmla="*/ 1288 h 1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20" h="1296">
                      <a:moveTo>
                        <a:pt x="0" y="8"/>
                      </a:moveTo>
                      <a:cubicBezTo>
                        <a:pt x="0" y="4"/>
                        <a:pt x="4" y="0"/>
                        <a:pt x="8" y="0"/>
                      </a:cubicBezTo>
                      <a:lnTo>
                        <a:pt x="312" y="0"/>
                      </a:lnTo>
                      <a:cubicBezTo>
                        <a:pt x="317" y="0"/>
                        <a:pt x="320" y="4"/>
                        <a:pt x="320" y="8"/>
                      </a:cubicBezTo>
                      <a:lnTo>
                        <a:pt x="320" y="1288"/>
                      </a:lnTo>
                      <a:cubicBezTo>
                        <a:pt x="320" y="1293"/>
                        <a:pt x="317" y="1296"/>
                        <a:pt x="312" y="1296"/>
                      </a:cubicBezTo>
                      <a:lnTo>
                        <a:pt x="8" y="1296"/>
                      </a:lnTo>
                      <a:cubicBezTo>
                        <a:pt x="4" y="1296"/>
                        <a:pt x="0" y="1293"/>
                        <a:pt x="0" y="1288"/>
                      </a:cubicBezTo>
                      <a:lnTo>
                        <a:pt x="0" y="8"/>
                      </a:lnTo>
                      <a:close/>
                      <a:moveTo>
                        <a:pt x="16" y="1288"/>
                      </a:moveTo>
                      <a:lnTo>
                        <a:pt x="8" y="1280"/>
                      </a:lnTo>
                      <a:lnTo>
                        <a:pt x="312" y="1280"/>
                      </a:lnTo>
                      <a:lnTo>
                        <a:pt x="304" y="1288"/>
                      </a:lnTo>
                      <a:lnTo>
                        <a:pt x="304" y="8"/>
                      </a:lnTo>
                      <a:lnTo>
                        <a:pt x="312" y="16"/>
                      </a:lnTo>
                      <a:lnTo>
                        <a:pt x="8" y="16"/>
                      </a:lnTo>
                      <a:lnTo>
                        <a:pt x="16" y="8"/>
                      </a:lnTo>
                      <a:lnTo>
                        <a:pt x="16" y="1288"/>
                      </a:lnTo>
                      <a:close/>
                    </a:path>
                  </a:pathLst>
                </a:custGeom>
                <a:solidFill>
                  <a:srgbClr val="000000"/>
                </a:solidFill>
                <a:ln w="6"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84" name="Rectangle 77">
                  <a:extLst>
                    <a:ext uri="{FF2B5EF4-FFF2-40B4-BE49-F238E27FC236}">
                      <a16:creationId xmlns:a16="http://schemas.microsoft.com/office/drawing/2014/main" id="{3B7DC987-6CCF-403F-99F9-7F29CC870A32}"/>
                    </a:ext>
                  </a:extLst>
                </p:cNvPr>
                <p:cNvSpPr>
                  <a:spLocks noChangeArrowheads="1"/>
                </p:cNvSpPr>
                <p:nvPr/>
              </p:nvSpPr>
              <p:spPr bwMode="auto">
                <a:xfrm>
                  <a:off x="1563688" y="3748088"/>
                  <a:ext cx="57150" cy="9525"/>
                </a:xfrm>
                <a:prstGeom prst="rect">
                  <a:avLst/>
                </a:prstGeom>
                <a:solidFill>
                  <a:srgbClr val="000000"/>
                </a:solidFill>
                <a:ln w="6"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85" name="Rectangle 78">
                  <a:extLst>
                    <a:ext uri="{FF2B5EF4-FFF2-40B4-BE49-F238E27FC236}">
                      <a16:creationId xmlns:a16="http://schemas.microsoft.com/office/drawing/2014/main" id="{7AA6DFA1-D438-4D88-8005-DA6A65E3070B}"/>
                    </a:ext>
                  </a:extLst>
                </p:cNvPr>
                <p:cNvSpPr>
                  <a:spLocks noChangeArrowheads="1"/>
                </p:cNvSpPr>
                <p:nvPr/>
              </p:nvSpPr>
              <p:spPr bwMode="auto">
                <a:xfrm>
                  <a:off x="1744663" y="3738563"/>
                  <a:ext cx="57150" cy="9525"/>
                </a:xfrm>
                <a:prstGeom prst="rect">
                  <a:avLst/>
                </a:prstGeom>
                <a:solidFill>
                  <a:srgbClr val="000000"/>
                </a:solidFill>
                <a:ln w="6"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86" name="Freeform 79">
                  <a:extLst>
                    <a:ext uri="{FF2B5EF4-FFF2-40B4-BE49-F238E27FC236}">
                      <a16:creationId xmlns:a16="http://schemas.microsoft.com/office/drawing/2014/main" id="{F50FFD44-53F6-4B78-8C93-43E164BB2A93}"/>
                    </a:ext>
                  </a:extLst>
                </p:cNvPr>
                <p:cNvSpPr>
                  <a:spLocks noEditPoints="1"/>
                </p:cNvSpPr>
                <p:nvPr/>
              </p:nvSpPr>
              <p:spPr bwMode="auto">
                <a:xfrm>
                  <a:off x="1935163" y="2871788"/>
                  <a:ext cx="57150" cy="119063"/>
                </a:xfrm>
                <a:custGeom>
                  <a:avLst/>
                  <a:gdLst>
                    <a:gd name="T0" fmla="*/ 15 w 36"/>
                    <a:gd name="T1" fmla="*/ 75 h 75"/>
                    <a:gd name="T2" fmla="*/ 15 w 36"/>
                    <a:gd name="T3" fmla="*/ 3 h 75"/>
                    <a:gd name="T4" fmla="*/ 21 w 36"/>
                    <a:gd name="T5" fmla="*/ 3 h 75"/>
                    <a:gd name="T6" fmla="*/ 21 w 36"/>
                    <a:gd name="T7" fmla="*/ 75 h 75"/>
                    <a:gd name="T8" fmla="*/ 15 w 36"/>
                    <a:gd name="T9" fmla="*/ 75 h 75"/>
                    <a:gd name="T10" fmla="*/ 0 w 36"/>
                    <a:gd name="T11" fmla="*/ 0 h 75"/>
                    <a:gd name="T12" fmla="*/ 36 w 36"/>
                    <a:gd name="T13" fmla="*/ 0 h 75"/>
                    <a:gd name="T14" fmla="*/ 36 w 36"/>
                    <a:gd name="T15" fmla="*/ 6 h 75"/>
                    <a:gd name="T16" fmla="*/ 0 w 36"/>
                    <a:gd name="T17" fmla="*/ 6 h 75"/>
                    <a:gd name="T18" fmla="*/ 0 w 36"/>
                    <a:gd name="T19"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75">
                      <a:moveTo>
                        <a:pt x="15" y="75"/>
                      </a:moveTo>
                      <a:lnTo>
                        <a:pt x="15" y="3"/>
                      </a:lnTo>
                      <a:lnTo>
                        <a:pt x="21" y="3"/>
                      </a:lnTo>
                      <a:lnTo>
                        <a:pt x="21" y="75"/>
                      </a:lnTo>
                      <a:lnTo>
                        <a:pt x="15" y="75"/>
                      </a:lnTo>
                      <a:close/>
                      <a:moveTo>
                        <a:pt x="0" y="0"/>
                      </a:moveTo>
                      <a:lnTo>
                        <a:pt x="36" y="0"/>
                      </a:lnTo>
                      <a:lnTo>
                        <a:pt x="36" y="6"/>
                      </a:lnTo>
                      <a:lnTo>
                        <a:pt x="0" y="6"/>
                      </a:lnTo>
                      <a:lnTo>
                        <a:pt x="0" y="0"/>
                      </a:lnTo>
                      <a:close/>
                    </a:path>
                  </a:pathLst>
                </a:custGeom>
                <a:solidFill>
                  <a:srgbClr val="000000"/>
                </a:solidFill>
                <a:ln w="6"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87" name="Rectangle 80">
                  <a:extLst>
                    <a:ext uri="{FF2B5EF4-FFF2-40B4-BE49-F238E27FC236}">
                      <a16:creationId xmlns:a16="http://schemas.microsoft.com/office/drawing/2014/main" id="{5BD80F06-34CF-493E-98F8-EB5ED5C1E046}"/>
                    </a:ext>
                  </a:extLst>
                </p:cNvPr>
                <p:cNvSpPr>
                  <a:spLocks noChangeArrowheads="1"/>
                </p:cNvSpPr>
                <p:nvPr/>
              </p:nvSpPr>
              <p:spPr bwMode="auto">
                <a:xfrm>
                  <a:off x="1358901" y="2686050"/>
                  <a:ext cx="9525" cy="1066800"/>
                </a:xfrm>
                <a:prstGeom prst="rect">
                  <a:avLst/>
                </a:prstGeom>
                <a:solidFill>
                  <a:srgbClr val="868686"/>
                </a:solidFill>
                <a:ln w="6"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88" name="Freeform 81">
                  <a:extLst>
                    <a:ext uri="{FF2B5EF4-FFF2-40B4-BE49-F238E27FC236}">
                      <a16:creationId xmlns:a16="http://schemas.microsoft.com/office/drawing/2014/main" id="{E9A81EBF-075F-4E2E-B431-8CF3F3D6A26A}"/>
                    </a:ext>
                  </a:extLst>
                </p:cNvPr>
                <p:cNvSpPr>
                  <a:spLocks noEditPoints="1"/>
                </p:cNvSpPr>
                <p:nvPr/>
              </p:nvSpPr>
              <p:spPr bwMode="auto">
                <a:xfrm>
                  <a:off x="1325563" y="2681288"/>
                  <a:ext cx="38100" cy="1076325"/>
                </a:xfrm>
                <a:custGeom>
                  <a:avLst/>
                  <a:gdLst>
                    <a:gd name="T0" fmla="*/ 0 w 24"/>
                    <a:gd name="T1" fmla="*/ 672 h 678"/>
                    <a:gd name="T2" fmla="*/ 24 w 24"/>
                    <a:gd name="T3" fmla="*/ 672 h 678"/>
                    <a:gd name="T4" fmla="*/ 24 w 24"/>
                    <a:gd name="T5" fmla="*/ 678 h 678"/>
                    <a:gd name="T6" fmla="*/ 0 w 24"/>
                    <a:gd name="T7" fmla="*/ 678 h 678"/>
                    <a:gd name="T8" fmla="*/ 0 w 24"/>
                    <a:gd name="T9" fmla="*/ 672 h 678"/>
                    <a:gd name="T10" fmla="*/ 0 w 24"/>
                    <a:gd name="T11" fmla="*/ 504 h 678"/>
                    <a:gd name="T12" fmla="*/ 24 w 24"/>
                    <a:gd name="T13" fmla="*/ 504 h 678"/>
                    <a:gd name="T14" fmla="*/ 24 w 24"/>
                    <a:gd name="T15" fmla="*/ 510 h 678"/>
                    <a:gd name="T16" fmla="*/ 0 w 24"/>
                    <a:gd name="T17" fmla="*/ 510 h 678"/>
                    <a:gd name="T18" fmla="*/ 0 w 24"/>
                    <a:gd name="T19" fmla="*/ 504 h 678"/>
                    <a:gd name="T20" fmla="*/ 0 w 24"/>
                    <a:gd name="T21" fmla="*/ 336 h 678"/>
                    <a:gd name="T22" fmla="*/ 24 w 24"/>
                    <a:gd name="T23" fmla="*/ 336 h 678"/>
                    <a:gd name="T24" fmla="*/ 24 w 24"/>
                    <a:gd name="T25" fmla="*/ 342 h 678"/>
                    <a:gd name="T26" fmla="*/ 0 w 24"/>
                    <a:gd name="T27" fmla="*/ 342 h 678"/>
                    <a:gd name="T28" fmla="*/ 0 w 24"/>
                    <a:gd name="T29" fmla="*/ 336 h 678"/>
                    <a:gd name="T30" fmla="*/ 0 w 24"/>
                    <a:gd name="T31" fmla="*/ 168 h 678"/>
                    <a:gd name="T32" fmla="*/ 24 w 24"/>
                    <a:gd name="T33" fmla="*/ 168 h 678"/>
                    <a:gd name="T34" fmla="*/ 24 w 24"/>
                    <a:gd name="T35" fmla="*/ 174 h 678"/>
                    <a:gd name="T36" fmla="*/ 0 w 24"/>
                    <a:gd name="T37" fmla="*/ 174 h 678"/>
                    <a:gd name="T38" fmla="*/ 0 w 24"/>
                    <a:gd name="T39" fmla="*/ 168 h 678"/>
                    <a:gd name="T40" fmla="*/ 0 w 24"/>
                    <a:gd name="T41" fmla="*/ 0 h 678"/>
                    <a:gd name="T42" fmla="*/ 24 w 24"/>
                    <a:gd name="T43" fmla="*/ 0 h 678"/>
                    <a:gd name="T44" fmla="*/ 24 w 24"/>
                    <a:gd name="T45" fmla="*/ 6 h 678"/>
                    <a:gd name="T46" fmla="*/ 0 w 24"/>
                    <a:gd name="T47" fmla="*/ 6 h 678"/>
                    <a:gd name="T48" fmla="*/ 0 w 24"/>
                    <a:gd name="T49" fmla="*/ 0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 h="678">
                      <a:moveTo>
                        <a:pt x="0" y="672"/>
                      </a:moveTo>
                      <a:lnTo>
                        <a:pt x="24" y="672"/>
                      </a:lnTo>
                      <a:lnTo>
                        <a:pt x="24" y="678"/>
                      </a:lnTo>
                      <a:lnTo>
                        <a:pt x="0" y="678"/>
                      </a:lnTo>
                      <a:lnTo>
                        <a:pt x="0" y="672"/>
                      </a:lnTo>
                      <a:close/>
                      <a:moveTo>
                        <a:pt x="0" y="504"/>
                      </a:moveTo>
                      <a:lnTo>
                        <a:pt x="24" y="504"/>
                      </a:lnTo>
                      <a:lnTo>
                        <a:pt x="24" y="510"/>
                      </a:lnTo>
                      <a:lnTo>
                        <a:pt x="0" y="510"/>
                      </a:lnTo>
                      <a:lnTo>
                        <a:pt x="0" y="504"/>
                      </a:lnTo>
                      <a:close/>
                      <a:moveTo>
                        <a:pt x="0" y="336"/>
                      </a:moveTo>
                      <a:lnTo>
                        <a:pt x="24" y="336"/>
                      </a:lnTo>
                      <a:lnTo>
                        <a:pt x="24" y="342"/>
                      </a:lnTo>
                      <a:lnTo>
                        <a:pt x="0" y="342"/>
                      </a:lnTo>
                      <a:lnTo>
                        <a:pt x="0" y="336"/>
                      </a:lnTo>
                      <a:close/>
                      <a:moveTo>
                        <a:pt x="0" y="168"/>
                      </a:moveTo>
                      <a:lnTo>
                        <a:pt x="24" y="168"/>
                      </a:lnTo>
                      <a:lnTo>
                        <a:pt x="24" y="174"/>
                      </a:lnTo>
                      <a:lnTo>
                        <a:pt x="0" y="174"/>
                      </a:lnTo>
                      <a:lnTo>
                        <a:pt x="0" y="168"/>
                      </a:lnTo>
                      <a:close/>
                      <a:moveTo>
                        <a:pt x="0" y="0"/>
                      </a:moveTo>
                      <a:lnTo>
                        <a:pt x="24" y="0"/>
                      </a:lnTo>
                      <a:lnTo>
                        <a:pt x="24" y="6"/>
                      </a:lnTo>
                      <a:lnTo>
                        <a:pt x="0" y="6"/>
                      </a:lnTo>
                      <a:lnTo>
                        <a:pt x="0" y="0"/>
                      </a:lnTo>
                      <a:close/>
                    </a:path>
                  </a:pathLst>
                </a:custGeom>
                <a:solidFill>
                  <a:srgbClr val="868686"/>
                </a:solidFill>
                <a:ln w="6"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89" name="Rectangle 82">
                  <a:extLst>
                    <a:ext uri="{FF2B5EF4-FFF2-40B4-BE49-F238E27FC236}">
                      <a16:creationId xmlns:a16="http://schemas.microsoft.com/office/drawing/2014/main" id="{14C52856-FD5F-4C3F-B29D-348F3CD2954F}"/>
                    </a:ext>
                  </a:extLst>
                </p:cNvPr>
                <p:cNvSpPr>
                  <a:spLocks noChangeArrowheads="1"/>
                </p:cNvSpPr>
                <p:nvPr/>
              </p:nvSpPr>
              <p:spPr bwMode="auto">
                <a:xfrm>
                  <a:off x="1363663" y="3748088"/>
                  <a:ext cx="828675" cy="9525"/>
                </a:xfrm>
                <a:prstGeom prst="rect">
                  <a:avLst/>
                </a:prstGeom>
                <a:solidFill>
                  <a:srgbClr val="868686"/>
                </a:solidFill>
                <a:ln w="6"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90" name="Freeform 83">
                  <a:extLst>
                    <a:ext uri="{FF2B5EF4-FFF2-40B4-BE49-F238E27FC236}">
                      <a16:creationId xmlns:a16="http://schemas.microsoft.com/office/drawing/2014/main" id="{444F2172-BFD0-45F3-AF9F-359DAC2A9591}"/>
                    </a:ext>
                  </a:extLst>
                </p:cNvPr>
                <p:cNvSpPr>
                  <a:spLocks noEditPoints="1"/>
                </p:cNvSpPr>
                <p:nvPr/>
              </p:nvSpPr>
              <p:spPr bwMode="auto">
                <a:xfrm>
                  <a:off x="1358901" y="3752850"/>
                  <a:ext cx="838200" cy="38100"/>
                </a:xfrm>
                <a:custGeom>
                  <a:avLst/>
                  <a:gdLst>
                    <a:gd name="T0" fmla="*/ 6 w 528"/>
                    <a:gd name="T1" fmla="*/ 0 h 24"/>
                    <a:gd name="T2" fmla="*/ 6 w 528"/>
                    <a:gd name="T3" fmla="*/ 24 h 24"/>
                    <a:gd name="T4" fmla="*/ 0 w 528"/>
                    <a:gd name="T5" fmla="*/ 24 h 24"/>
                    <a:gd name="T6" fmla="*/ 0 w 528"/>
                    <a:gd name="T7" fmla="*/ 0 h 24"/>
                    <a:gd name="T8" fmla="*/ 6 w 528"/>
                    <a:gd name="T9" fmla="*/ 0 h 24"/>
                    <a:gd name="T10" fmla="*/ 528 w 528"/>
                    <a:gd name="T11" fmla="*/ 0 h 24"/>
                    <a:gd name="T12" fmla="*/ 528 w 528"/>
                    <a:gd name="T13" fmla="*/ 24 h 24"/>
                    <a:gd name="T14" fmla="*/ 522 w 528"/>
                    <a:gd name="T15" fmla="*/ 24 h 24"/>
                    <a:gd name="T16" fmla="*/ 522 w 528"/>
                    <a:gd name="T17" fmla="*/ 0 h 24"/>
                    <a:gd name="T18" fmla="*/ 528 w 528"/>
                    <a:gd name="T19"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8" h="24">
                      <a:moveTo>
                        <a:pt x="6" y="0"/>
                      </a:moveTo>
                      <a:lnTo>
                        <a:pt x="6" y="24"/>
                      </a:lnTo>
                      <a:lnTo>
                        <a:pt x="0" y="24"/>
                      </a:lnTo>
                      <a:lnTo>
                        <a:pt x="0" y="0"/>
                      </a:lnTo>
                      <a:lnTo>
                        <a:pt x="6" y="0"/>
                      </a:lnTo>
                      <a:close/>
                      <a:moveTo>
                        <a:pt x="528" y="0"/>
                      </a:moveTo>
                      <a:lnTo>
                        <a:pt x="528" y="24"/>
                      </a:lnTo>
                      <a:lnTo>
                        <a:pt x="522" y="24"/>
                      </a:lnTo>
                      <a:lnTo>
                        <a:pt x="522" y="0"/>
                      </a:lnTo>
                      <a:lnTo>
                        <a:pt x="528" y="0"/>
                      </a:lnTo>
                      <a:close/>
                    </a:path>
                  </a:pathLst>
                </a:custGeom>
                <a:solidFill>
                  <a:srgbClr val="868686"/>
                </a:solidFill>
                <a:ln w="6"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91" name="Rectangle 84">
                  <a:extLst>
                    <a:ext uri="{FF2B5EF4-FFF2-40B4-BE49-F238E27FC236}">
                      <a16:creationId xmlns:a16="http://schemas.microsoft.com/office/drawing/2014/main" id="{9DADF25A-3740-49AE-80C2-161C7D4E447D}"/>
                    </a:ext>
                  </a:extLst>
                </p:cNvPr>
                <p:cNvSpPr>
                  <a:spLocks noChangeArrowheads="1"/>
                </p:cNvSpPr>
                <p:nvPr/>
              </p:nvSpPr>
              <p:spPr bwMode="auto">
                <a:xfrm>
                  <a:off x="1127935" y="3684587"/>
                  <a:ext cx="64120" cy="138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rgbClr val="000000"/>
                      </a:solidFill>
                      <a:effectLst/>
                      <a:latin typeface="Arial" pitchFamily="34" charset="0"/>
                      <a:cs typeface="Arial" pitchFamily="34" charset="0"/>
                    </a:rPr>
                    <a:t>0</a:t>
                  </a:r>
                  <a:endParaRPr kumimoji="0" lang="en-US" sz="900" b="0" i="0" u="none" strike="noStrike" cap="none" normalizeH="0" baseline="0">
                    <a:ln>
                      <a:noFill/>
                    </a:ln>
                    <a:solidFill>
                      <a:schemeClr val="tx1"/>
                    </a:solidFill>
                    <a:effectLst/>
                    <a:latin typeface="Arial" pitchFamily="34" charset="0"/>
                    <a:cs typeface="Arial" pitchFamily="34" charset="0"/>
                  </a:endParaRPr>
                </a:p>
              </p:txBody>
            </p:sp>
            <p:sp>
              <p:nvSpPr>
                <p:cNvPr id="192" name="Rectangle 85">
                  <a:extLst>
                    <a:ext uri="{FF2B5EF4-FFF2-40B4-BE49-F238E27FC236}">
                      <a16:creationId xmlns:a16="http://schemas.microsoft.com/office/drawing/2014/main" id="{7CC36448-852C-40E0-B046-CF190100DECA}"/>
                    </a:ext>
                  </a:extLst>
                </p:cNvPr>
                <p:cNvSpPr>
                  <a:spLocks noChangeArrowheads="1"/>
                </p:cNvSpPr>
                <p:nvPr/>
              </p:nvSpPr>
              <p:spPr bwMode="auto">
                <a:xfrm>
                  <a:off x="1056499" y="3416301"/>
                  <a:ext cx="128240" cy="138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rgbClr val="000000"/>
                      </a:solidFill>
                      <a:effectLst/>
                      <a:latin typeface="Arial" pitchFamily="34" charset="0"/>
                      <a:cs typeface="Arial" pitchFamily="34" charset="0"/>
                    </a:rPr>
                    <a:t>50</a:t>
                  </a:r>
                  <a:endParaRPr kumimoji="0" lang="en-US" sz="900" b="0" i="0" u="none" strike="noStrike" cap="none" normalizeH="0" baseline="0">
                    <a:ln>
                      <a:noFill/>
                    </a:ln>
                    <a:solidFill>
                      <a:schemeClr val="tx1"/>
                    </a:solidFill>
                    <a:effectLst/>
                    <a:latin typeface="Arial" pitchFamily="34" charset="0"/>
                    <a:cs typeface="Arial" pitchFamily="34" charset="0"/>
                  </a:endParaRPr>
                </a:p>
              </p:txBody>
            </p:sp>
            <p:sp>
              <p:nvSpPr>
                <p:cNvPr id="193" name="Rectangle 86">
                  <a:extLst>
                    <a:ext uri="{FF2B5EF4-FFF2-40B4-BE49-F238E27FC236}">
                      <a16:creationId xmlns:a16="http://schemas.microsoft.com/office/drawing/2014/main" id="{A7A71769-EFF6-4CFA-A0E5-F72D02719EC3}"/>
                    </a:ext>
                  </a:extLst>
                </p:cNvPr>
                <p:cNvSpPr>
                  <a:spLocks noChangeArrowheads="1"/>
                </p:cNvSpPr>
                <p:nvPr/>
              </p:nvSpPr>
              <p:spPr bwMode="auto">
                <a:xfrm>
                  <a:off x="986648" y="3149600"/>
                  <a:ext cx="192360" cy="138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rgbClr val="000000"/>
                      </a:solidFill>
                      <a:effectLst/>
                      <a:latin typeface="Arial" pitchFamily="34" charset="0"/>
                      <a:cs typeface="Arial" pitchFamily="34" charset="0"/>
                    </a:rPr>
                    <a:t>100</a:t>
                  </a:r>
                  <a:endParaRPr kumimoji="0" lang="en-US" sz="900" b="0" i="0" u="none" strike="noStrike" cap="none" normalizeH="0" baseline="0">
                    <a:ln>
                      <a:noFill/>
                    </a:ln>
                    <a:solidFill>
                      <a:schemeClr val="tx1"/>
                    </a:solidFill>
                    <a:effectLst/>
                    <a:latin typeface="Arial" pitchFamily="34" charset="0"/>
                    <a:cs typeface="Arial" pitchFamily="34" charset="0"/>
                  </a:endParaRPr>
                </a:p>
              </p:txBody>
            </p:sp>
            <p:sp>
              <p:nvSpPr>
                <p:cNvPr id="194" name="Rectangle 87">
                  <a:extLst>
                    <a:ext uri="{FF2B5EF4-FFF2-40B4-BE49-F238E27FC236}">
                      <a16:creationId xmlns:a16="http://schemas.microsoft.com/office/drawing/2014/main" id="{C0398B79-0C1C-4A7F-93AD-D79B55BACC1C}"/>
                    </a:ext>
                  </a:extLst>
                </p:cNvPr>
                <p:cNvSpPr>
                  <a:spLocks noChangeArrowheads="1"/>
                </p:cNvSpPr>
                <p:nvPr/>
              </p:nvSpPr>
              <p:spPr bwMode="auto">
                <a:xfrm>
                  <a:off x="986648" y="2881313"/>
                  <a:ext cx="192360" cy="138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rgbClr val="000000"/>
                      </a:solidFill>
                      <a:effectLst/>
                      <a:latin typeface="Arial" pitchFamily="34" charset="0"/>
                      <a:cs typeface="Arial" pitchFamily="34" charset="0"/>
                    </a:rPr>
                    <a:t>150</a:t>
                  </a:r>
                  <a:endParaRPr kumimoji="0" lang="en-US" sz="900" b="0" i="0" u="none" strike="noStrike" cap="none" normalizeH="0" baseline="0">
                    <a:ln>
                      <a:noFill/>
                    </a:ln>
                    <a:solidFill>
                      <a:schemeClr val="tx1"/>
                    </a:solidFill>
                    <a:effectLst/>
                    <a:latin typeface="Arial" pitchFamily="34" charset="0"/>
                    <a:cs typeface="Arial" pitchFamily="34" charset="0"/>
                  </a:endParaRPr>
                </a:p>
              </p:txBody>
            </p:sp>
            <p:sp>
              <p:nvSpPr>
                <p:cNvPr id="195" name="Rectangle 88">
                  <a:extLst>
                    <a:ext uri="{FF2B5EF4-FFF2-40B4-BE49-F238E27FC236}">
                      <a16:creationId xmlns:a16="http://schemas.microsoft.com/office/drawing/2014/main" id="{CFC6F3DF-12A7-4CAA-8008-4D2DB0A18EB9}"/>
                    </a:ext>
                  </a:extLst>
                </p:cNvPr>
                <p:cNvSpPr>
                  <a:spLocks noChangeArrowheads="1"/>
                </p:cNvSpPr>
                <p:nvPr/>
              </p:nvSpPr>
              <p:spPr bwMode="auto">
                <a:xfrm>
                  <a:off x="986648" y="2613025"/>
                  <a:ext cx="192360" cy="138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rgbClr val="000000"/>
                      </a:solidFill>
                      <a:effectLst/>
                      <a:latin typeface="Arial" pitchFamily="34" charset="0"/>
                      <a:cs typeface="Arial" pitchFamily="34" charset="0"/>
                    </a:rPr>
                    <a:t>200</a:t>
                  </a:r>
                  <a:endParaRPr kumimoji="0" lang="en-US" sz="900" b="0" i="0" u="none" strike="noStrike" cap="none" normalizeH="0" baseline="0">
                    <a:ln>
                      <a:noFill/>
                    </a:ln>
                    <a:solidFill>
                      <a:schemeClr val="tx1"/>
                    </a:solidFill>
                    <a:effectLst/>
                    <a:latin typeface="Arial" pitchFamily="34" charset="0"/>
                    <a:cs typeface="Arial" pitchFamily="34" charset="0"/>
                  </a:endParaRPr>
                </a:p>
              </p:txBody>
            </p:sp>
            <p:sp>
              <p:nvSpPr>
                <p:cNvPr id="196" name="Rectangle 89">
                  <a:extLst>
                    <a:ext uri="{FF2B5EF4-FFF2-40B4-BE49-F238E27FC236}">
                      <a16:creationId xmlns:a16="http://schemas.microsoft.com/office/drawing/2014/main" id="{AA0ACD19-1F4A-4AB8-A727-E11221B059EA}"/>
                    </a:ext>
                  </a:extLst>
                </p:cNvPr>
                <p:cNvSpPr>
                  <a:spLocks noChangeArrowheads="1"/>
                </p:cNvSpPr>
                <p:nvPr/>
              </p:nvSpPr>
              <p:spPr bwMode="auto">
                <a:xfrm>
                  <a:off x="1469237" y="3836990"/>
                  <a:ext cx="769307" cy="296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dirty="0" err="1">
                      <a:ln>
                        <a:noFill/>
                      </a:ln>
                      <a:solidFill>
                        <a:srgbClr val="000000"/>
                      </a:solidFill>
                      <a:effectLst/>
                      <a:latin typeface="Arial" pitchFamily="34" charset="0"/>
                      <a:cs typeface="Arial" pitchFamily="34" charset="0"/>
                    </a:rPr>
                    <a:t>Cebp</a:t>
                  </a:r>
                  <a:r>
                    <a:rPr lang="en-US" sz="1200" i="1" dirty="0" err="1">
                      <a:solidFill>
                        <a:srgbClr val="000000"/>
                      </a:solidFill>
                      <a:latin typeface="Arial"/>
                      <a:cs typeface="Arial"/>
                    </a:rPr>
                    <a:t>b</a:t>
                  </a:r>
                  <a:endParaRPr kumimoji="0" lang="en-US" sz="1200" b="0" i="1" u="none" strike="noStrike" cap="none" normalizeH="0" baseline="0" dirty="0">
                    <a:ln>
                      <a:noFill/>
                    </a:ln>
                    <a:solidFill>
                      <a:schemeClr val="tx1"/>
                    </a:solidFill>
                    <a:effectLst/>
                    <a:latin typeface="Arial" pitchFamily="34" charset="0"/>
                    <a:cs typeface="Arial" pitchFamily="34" charset="0"/>
                  </a:endParaRPr>
                </a:p>
              </p:txBody>
            </p:sp>
          </p:grpSp>
          <p:sp>
            <p:nvSpPr>
              <p:cNvPr id="140" name="Rectangle 24">
                <a:extLst>
                  <a:ext uri="{FF2B5EF4-FFF2-40B4-BE49-F238E27FC236}">
                    <a16:creationId xmlns:a16="http://schemas.microsoft.com/office/drawing/2014/main" id="{9D13EC76-AAFD-4800-BFD9-E2DCF69BD1B7}"/>
                  </a:ext>
                </a:extLst>
              </p:cNvPr>
              <p:cNvSpPr>
                <a:spLocks noChangeArrowheads="1"/>
              </p:cNvSpPr>
              <p:nvPr/>
            </p:nvSpPr>
            <p:spPr bwMode="auto">
              <a:xfrm rot="16200000">
                <a:off x="466853" y="1164054"/>
                <a:ext cx="1032267" cy="169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rgbClr val="000000"/>
                    </a:solidFill>
                    <a:effectLst/>
                    <a:latin typeface="Arial" pitchFamily="34" charset="0"/>
                    <a:cs typeface="Arial" pitchFamily="34" charset="0"/>
                  </a:rPr>
                  <a:t>Rel. mRNA Exp.</a:t>
                </a:r>
                <a:endParaRPr kumimoji="0" lang="en-US" sz="900" b="0" i="0" u="none" strike="noStrike" cap="none" normalizeH="0" baseline="0" dirty="0">
                  <a:ln>
                    <a:noFill/>
                  </a:ln>
                  <a:solidFill>
                    <a:schemeClr val="tx1"/>
                  </a:solidFill>
                  <a:effectLst/>
                  <a:latin typeface="Arial" pitchFamily="34" charset="0"/>
                  <a:cs typeface="Arial" pitchFamily="34" charset="0"/>
                </a:endParaRPr>
              </a:p>
            </p:txBody>
          </p:sp>
          <p:grpSp>
            <p:nvGrpSpPr>
              <p:cNvPr id="141" name="Group 140">
                <a:extLst>
                  <a:ext uri="{FF2B5EF4-FFF2-40B4-BE49-F238E27FC236}">
                    <a16:creationId xmlns:a16="http://schemas.microsoft.com/office/drawing/2014/main" id="{8B92AD65-2078-416E-8269-5459887F2476}"/>
                  </a:ext>
                </a:extLst>
              </p:cNvPr>
              <p:cNvGrpSpPr/>
              <p:nvPr/>
            </p:nvGrpSpPr>
            <p:grpSpPr>
              <a:xfrm>
                <a:off x="1925474" y="904095"/>
                <a:ext cx="943048" cy="1041519"/>
                <a:chOff x="2832100" y="2657476"/>
                <a:chExt cx="1068785" cy="1656802"/>
              </a:xfrm>
            </p:grpSpPr>
            <p:sp>
              <p:nvSpPr>
                <p:cNvPr id="160" name="Rectangle 95">
                  <a:extLst>
                    <a:ext uri="{FF2B5EF4-FFF2-40B4-BE49-F238E27FC236}">
                      <a16:creationId xmlns:a16="http://schemas.microsoft.com/office/drawing/2014/main" id="{D0187D05-743B-441D-B514-5D0A6420C23F}"/>
                    </a:ext>
                  </a:extLst>
                </p:cNvPr>
                <p:cNvSpPr>
                  <a:spLocks noChangeArrowheads="1"/>
                </p:cNvSpPr>
                <p:nvPr/>
              </p:nvSpPr>
              <p:spPr bwMode="auto">
                <a:xfrm>
                  <a:off x="3209925" y="3821113"/>
                  <a:ext cx="180975" cy="952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96">
                  <a:extLst>
                    <a:ext uri="{FF2B5EF4-FFF2-40B4-BE49-F238E27FC236}">
                      <a16:creationId xmlns:a16="http://schemas.microsoft.com/office/drawing/2014/main" id="{30B7E052-EDDA-4011-9990-B6AE8F6E9DF8}"/>
                    </a:ext>
                  </a:extLst>
                </p:cNvPr>
                <p:cNvSpPr>
                  <a:spLocks noEditPoints="1"/>
                </p:cNvSpPr>
                <p:nvPr/>
              </p:nvSpPr>
              <p:spPr bwMode="auto">
                <a:xfrm>
                  <a:off x="3205163" y="3816351"/>
                  <a:ext cx="190500" cy="104775"/>
                </a:xfrm>
                <a:custGeom>
                  <a:avLst/>
                  <a:gdLst>
                    <a:gd name="T0" fmla="*/ 0 w 320"/>
                    <a:gd name="T1" fmla="*/ 8 h 176"/>
                    <a:gd name="T2" fmla="*/ 8 w 320"/>
                    <a:gd name="T3" fmla="*/ 0 h 176"/>
                    <a:gd name="T4" fmla="*/ 312 w 320"/>
                    <a:gd name="T5" fmla="*/ 0 h 176"/>
                    <a:gd name="T6" fmla="*/ 320 w 320"/>
                    <a:gd name="T7" fmla="*/ 8 h 176"/>
                    <a:gd name="T8" fmla="*/ 320 w 320"/>
                    <a:gd name="T9" fmla="*/ 168 h 176"/>
                    <a:gd name="T10" fmla="*/ 312 w 320"/>
                    <a:gd name="T11" fmla="*/ 176 h 176"/>
                    <a:gd name="T12" fmla="*/ 8 w 320"/>
                    <a:gd name="T13" fmla="*/ 176 h 176"/>
                    <a:gd name="T14" fmla="*/ 0 w 320"/>
                    <a:gd name="T15" fmla="*/ 168 h 176"/>
                    <a:gd name="T16" fmla="*/ 0 w 320"/>
                    <a:gd name="T17" fmla="*/ 8 h 176"/>
                    <a:gd name="T18" fmla="*/ 16 w 320"/>
                    <a:gd name="T19" fmla="*/ 168 h 176"/>
                    <a:gd name="T20" fmla="*/ 8 w 320"/>
                    <a:gd name="T21" fmla="*/ 160 h 176"/>
                    <a:gd name="T22" fmla="*/ 312 w 320"/>
                    <a:gd name="T23" fmla="*/ 160 h 176"/>
                    <a:gd name="T24" fmla="*/ 304 w 320"/>
                    <a:gd name="T25" fmla="*/ 168 h 176"/>
                    <a:gd name="T26" fmla="*/ 304 w 320"/>
                    <a:gd name="T27" fmla="*/ 8 h 176"/>
                    <a:gd name="T28" fmla="*/ 312 w 320"/>
                    <a:gd name="T29" fmla="*/ 16 h 176"/>
                    <a:gd name="T30" fmla="*/ 8 w 320"/>
                    <a:gd name="T31" fmla="*/ 16 h 176"/>
                    <a:gd name="T32" fmla="*/ 16 w 320"/>
                    <a:gd name="T33" fmla="*/ 8 h 176"/>
                    <a:gd name="T34" fmla="*/ 16 w 320"/>
                    <a:gd name="T35" fmla="*/ 168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20" h="176">
                      <a:moveTo>
                        <a:pt x="0" y="8"/>
                      </a:moveTo>
                      <a:cubicBezTo>
                        <a:pt x="0" y="4"/>
                        <a:pt x="4" y="0"/>
                        <a:pt x="8" y="0"/>
                      </a:cubicBezTo>
                      <a:lnTo>
                        <a:pt x="312" y="0"/>
                      </a:lnTo>
                      <a:cubicBezTo>
                        <a:pt x="317" y="0"/>
                        <a:pt x="320" y="4"/>
                        <a:pt x="320" y="8"/>
                      </a:cubicBezTo>
                      <a:lnTo>
                        <a:pt x="320" y="168"/>
                      </a:lnTo>
                      <a:cubicBezTo>
                        <a:pt x="320" y="173"/>
                        <a:pt x="317" y="176"/>
                        <a:pt x="312" y="176"/>
                      </a:cubicBezTo>
                      <a:lnTo>
                        <a:pt x="8" y="176"/>
                      </a:lnTo>
                      <a:cubicBezTo>
                        <a:pt x="4" y="176"/>
                        <a:pt x="0" y="173"/>
                        <a:pt x="0" y="168"/>
                      </a:cubicBezTo>
                      <a:lnTo>
                        <a:pt x="0" y="8"/>
                      </a:lnTo>
                      <a:close/>
                      <a:moveTo>
                        <a:pt x="16" y="168"/>
                      </a:moveTo>
                      <a:lnTo>
                        <a:pt x="8" y="160"/>
                      </a:lnTo>
                      <a:lnTo>
                        <a:pt x="312" y="160"/>
                      </a:lnTo>
                      <a:lnTo>
                        <a:pt x="304" y="168"/>
                      </a:lnTo>
                      <a:lnTo>
                        <a:pt x="304" y="8"/>
                      </a:lnTo>
                      <a:lnTo>
                        <a:pt x="312" y="16"/>
                      </a:lnTo>
                      <a:lnTo>
                        <a:pt x="8" y="16"/>
                      </a:lnTo>
                      <a:lnTo>
                        <a:pt x="16" y="8"/>
                      </a:lnTo>
                      <a:lnTo>
                        <a:pt x="16" y="168"/>
                      </a:lnTo>
                      <a:close/>
                    </a:path>
                  </a:pathLst>
                </a:custGeom>
                <a:solidFill>
                  <a:srgbClr val="000000"/>
                </a:solidFill>
                <a:ln w="6"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62" name="Rectangle 97">
                  <a:extLst>
                    <a:ext uri="{FF2B5EF4-FFF2-40B4-BE49-F238E27FC236}">
                      <a16:creationId xmlns:a16="http://schemas.microsoft.com/office/drawing/2014/main" id="{320F006F-8625-489A-85F7-69315596B0BE}"/>
                    </a:ext>
                  </a:extLst>
                </p:cNvPr>
                <p:cNvSpPr>
                  <a:spLocks noChangeArrowheads="1"/>
                </p:cNvSpPr>
                <p:nvPr/>
              </p:nvSpPr>
              <p:spPr bwMode="auto">
                <a:xfrm>
                  <a:off x="3390900" y="3744913"/>
                  <a:ext cx="180975" cy="171450"/>
                </a:xfrm>
                <a:prstGeom prst="rect">
                  <a:avLst/>
                </a:prstGeom>
                <a:solidFill>
                  <a:srgbClr val="C6D9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3" name="Freeform 98">
                  <a:extLst>
                    <a:ext uri="{FF2B5EF4-FFF2-40B4-BE49-F238E27FC236}">
                      <a16:creationId xmlns:a16="http://schemas.microsoft.com/office/drawing/2014/main" id="{03BE55B2-7D69-48B8-8901-A516D4FBB107}"/>
                    </a:ext>
                  </a:extLst>
                </p:cNvPr>
                <p:cNvSpPr>
                  <a:spLocks noEditPoints="1"/>
                </p:cNvSpPr>
                <p:nvPr/>
              </p:nvSpPr>
              <p:spPr bwMode="auto">
                <a:xfrm>
                  <a:off x="3386138" y="3740151"/>
                  <a:ext cx="190500" cy="180975"/>
                </a:xfrm>
                <a:custGeom>
                  <a:avLst/>
                  <a:gdLst>
                    <a:gd name="T0" fmla="*/ 0 w 320"/>
                    <a:gd name="T1" fmla="*/ 8 h 304"/>
                    <a:gd name="T2" fmla="*/ 8 w 320"/>
                    <a:gd name="T3" fmla="*/ 0 h 304"/>
                    <a:gd name="T4" fmla="*/ 312 w 320"/>
                    <a:gd name="T5" fmla="*/ 0 h 304"/>
                    <a:gd name="T6" fmla="*/ 320 w 320"/>
                    <a:gd name="T7" fmla="*/ 8 h 304"/>
                    <a:gd name="T8" fmla="*/ 320 w 320"/>
                    <a:gd name="T9" fmla="*/ 296 h 304"/>
                    <a:gd name="T10" fmla="*/ 312 w 320"/>
                    <a:gd name="T11" fmla="*/ 304 h 304"/>
                    <a:gd name="T12" fmla="*/ 8 w 320"/>
                    <a:gd name="T13" fmla="*/ 304 h 304"/>
                    <a:gd name="T14" fmla="*/ 0 w 320"/>
                    <a:gd name="T15" fmla="*/ 296 h 304"/>
                    <a:gd name="T16" fmla="*/ 0 w 320"/>
                    <a:gd name="T17" fmla="*/ 8 h 304"/>
                    <a:gd name="T18" fmla="*/ 16 w 320"/>
                    <a:gd name="T19" fmla="*/ 296 h 304"/>
                    <a:gd name="T20" fmla="*/ 8 w 320"/>
                    <a:gd name="T21" fmla="*/ 288 h 304"/>
                    <a:gd name="T22" fmla="*/ 312 w 320"/>
                    <a:gd name="T23" fmla="*/ 288 h 304"/>
                    <a:gd name="T24" fmla="*/ 304 w 320"/>
                    <a:gd name="T25" fmla="*/ 296 h 304"/>
                    <a:gd name="T26" fmla="*/ 304 w 320"/>
                    <a:gd name="T27" fmla="*/ 8 h 304"/>
                    <a:gd name="T28" fmla="*/ 312 w 320"/>
                    <a:gd name="T29" fmla="*/ 16 h 304"/>
                    <a:gd name="T30" fmla="*/ 8 w 320"/>
                    <a:gd name="T31" fmla="*/ 16 h 304"/>
                    <a:gd name="T32" fmla="*/ 16 w 320"/>
                    <a:gd name="T33" fmla="*/ 8 h 304"/>
                    <a:gd name="T34" fmla="*/ 16 w 320"/>
                    <a:gd name="T35" fmla="*/ 296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20" h="304">
                      <a:moveTo>
                        <a:pt x="0" y="8"/>
                      </a:moveTo>
                      <a:cubicBezTo>
                        <a:pt x="0" y="4"/>
                        <a:pt x="4" y="0"/>
                        <a:pt x="8" y="0"/>
                      </a:cubicBezTo>
                      <a:lnTo>
                        <a:pt x="312" y="0"/>
                      </a:lnTo>
                      <a:cubicBezTo>
                        <a:pt x="317" y="0"/>
                        <a:pt x="320" y="4"/>
                        <a:pt x="320" y="8"/>
                      </a:cubicBezTo>
                      <a:lnTo>
                        <a:pt x="320" y="296"/>
                      </a:lnTo>
                      <a:cubicBezTo>
                        <a:pt x="320" y="301"/>
                        <a:pt x="317" y="304"/>
                        <a:pt x="312" y="304"/>
                      </a:cubicBezTo>
                      <a:lnTo>
                        <a:pt x="8" y="304"/>
                      </a:lnTo>
                      <a:cubicBezTo>
                        <a:pt x="4" y="304"/>
                        <a:pt x="0" y="301"/>
                        <a:pt x="0" y="296"/>
                      </a:cubicBezTo>
                      <a:lnTo>
                        <a:pt x="0" y="8"/>
                      </a:lnTo>
                      <a:close/>
                      <a:moveTo>
                        <a:pt x="16" y="296"/>
                      </a:moveTo>
                      <a:lnTo>
                        <a:pt x="8" y="288"/>
                      </a:lnTo>
                      <a:lnTo>
                        <a:pt x="312" y="288"/>
                      </a:lnTo>
                      <a:lnTo>
                        <a:pt x="304" y="296"/>
                      </a:lnTo>
                      <a:lnTo>
                        <a:pt x="304" y="8"/>
                      </a:lnTo>
                      <a:lnTo>
                        <a:pt x="312" y="16"/>
                      </a:lnTo>
                      <a:lnTo>
                        <a:pt x="8" y="16"/>
                      </a:lnTo>
                      <a:lnTo>
                        <a:pt x="16" y="8"/>
                      </a:lnTo>
                      <a:lnTo>
                        <a:pt x="16" y="296"/>
                      </a:lnTo>
                      <a:close/>
                    </a:path>
                  </a:pathLst>
                </a:custGeom>
                <a:solidFill>
                  <a:srgbClr val="000000"/>
                </a:solidFill>
                <a:ln w="6"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64" name="Rectangle 99">
                  <a:extLst>
                    <a:ext uri="{FF2B5EF4-FFF2-40B4-BE49-F238E27FC236}">
                      <a16:creationId xmlns:a16="http://schemas.microsoft.com/office/drawing/2014/main" id="{4FC8A6E9-C0AA-4A23-AD5C-0DF526F17EBE}"/>
                    </a:ext>
                  </a:extLst>
                </p:cNvPr>
                <p:cNvSpPr>
                  <a:spLocks noChangeArrowheads="1"/>
                </p:cNvSpPr>
                <p:nvPr/>
              </p:nvSpPr>
              <p:spPr bwMode="auto">
                <a:xfrm>
                  <a:off x="3571875" y="3116263"/>
                  <a:ext cx="171450" cy="80010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5" name="Freeform 100">
                  <a:extLst>
                    <a:ext uri="{FF2B5EF4-FFF2-40B4-BE49-F238E27FC236}">
                      <a16:creationId xmlns:a16="http://schemas.microsoft.com/office/drawing/2014/main" id="{0C914F3C-1597-48C3-B6C7-F2C7863FC77C}"/>
                    </a:ext>
                  </a:extLst>
                </p:cNvPr>
                <p:cNvSpPr>
                  <a:spLocks noEditPoints="1"/>
                </p:cNvSpPr>
                <p:nvPr/>
              </p:nvSpPr>
              <p:spPr bwMode="auto">
                <a:xfrm>
                  <a:off x="3567113" y="3111501"/>
                  <a:ext cx="180975" cy="809625"/>
                </a:xfrm>
                <a:custGeom>
                  <a:avLst/>
                  <a:gdLst>
                    <a:gd name="T0" fmla="*/ 0 w 304"/>
                    <a:gd name="T1" fmla="*/ 8 h 1360"/>
                    <a:gd name="T2" fmla="*/ 8 w 304"/>
                    <a:gd name="T3" fmla="*/ 0 h 1360"/>
                    <a:gd name="T4" fmla="*/ 296 w 304"/>
                    <a:gd name="T5" fmla="*/ 0 h 1360"/>
                    <a:gd name="T6" fmla="*/ 304 w 304"/>
                    <a:gd name="T7" fmla="*/ 8 h 1360"/>
                    <a:gd name="T8" fmla="*/ 304 w 304"/>
                    <a:gd name="T9" fmla="*/ 1352 h 1360"/>
                    <a:gd name="T10" fmla="*/ 296 w 304"/>
                    <a:gd name="T11" fmla="*/ 1360 h 1360"/>
                    <a:gd name="T12" fmla="*/ 8 w 304"/>
                    <a:gd name="T13" fmla="*/ 1360 h 1360"/>
                    <a:gd name="T14" fmla="*/ 0 w 304"/>
                    <a:gd name="T15" fmla="*/ 1352 h 1360"/>
                    <a:gd name="T16" fmla="*/ 0 w 304"/>
                    <a:gd name="T17" fmla="*/ 8 h 1360"/>
                    <a:gd name="T18" fmla="*/ 16 w 304"/>
                    <a:gd name="T19" fmla="*/ 1352 h 1360"/>
                    <a:gd name="T20" fmla="*/ 8 w 304"/>
                    <a:gd name="T21" fmla="*/ 1344 h 1360"/>
                    <a:gd name="T22" fmla="*/ 296 w 304"/>
                    <a:gd name="T23" fmla="*/ 1344 h 1360"/>
                    <a:gd name="T24" fmla="*/ 288 w 304"/>
                    <a:gd name="T25" fmla="*/ 1352 h 1360"/>
                    <a:gd name="T26" fmla="*/ 288 w 304"/>
                    <a:gd name="T27" fmla="*/ 8 h 1360"/>
                    <a:gd name="T28" fmla="*/ 296 w 304"/>
                    <a:gd name="T29" fmla="*/ 16 h 1360"/>
                    <a:gd name="T30" fmla="*/ 8 w 304"/>
                    <a:gd name="T31" fmla="*/ 16 h 1360"/>
                    <a:gd name="T32" fmla="*/ 16 w 304"/>
                    <a:gd name="T33" fmla="*/ 8 h 1360"/>
                    <a:gd name="T34" fmla="*/ 16 w 304"/>
                    <a:gd name="T35" fmla="*/ 1352 h 1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4" h="1360">
                      <a:moveTo>
                        <a:pt x="0" y="8"/>
                      </a:moveTo>
                      <a:cubicBezTo>
                        <a:pt x="0" y="4"/>
                        <a:pt x="4" y="0"/>
                        <a:pt x="8" y="0"/>
                      </a:cubicBezTo>
                      <a:lnTo>
                        <a:pt x="296" y="0"/>
                      </a:lnTo>
                      <a:cubicBezTo>
                        <a:pt x="301" y="0"/>
                        <a:pt x="304" y="4"/>
                        <a:pt x="304" y="8"/>
                      </a:cubicBezTo>
                      <a:lnTo>
                        <a:pt x="304" y="1352"/>
                      </a:lnTo>
                      <a:cubicBezTo>
                        <a:pt x="304" y="1357"/>
                        <a:pt x="301" y="1360"/>
                        <a:pt x="296" y="1360"/>
                      </a:cubicBezTo>
                      <a:lnTo>
                        <a:pt x="8" y="1360"/>
                      </a:lnTo>
                      <a:cubicBezTo>
                        <a:pt x="4" y="1360"/>
                        <a:pt x="0" y="1357"/>
                        <a:pt x="0" y="1352"/>
                      </a:cubicBezTo>
                      <a:lnTo>
                        <a:pt x="0" y="8"/>
                      </a:lnTo>
                      <a:close/>
                      <a:moveTo>
                        <a:pt x="16" y="1352"/>
                      </a:moveTo>
                      <a:lnTo>
                        <a:pt x="8" y="1344"/>
                      </a:lnTo>
                      <a:lnTo>
                        <a:pt x="296" y="1344"/>
                      </a:lnTo>
                      <a:lnTo>
                        <a:pt x="288" y="1352"/>
                      </a:lnTo>
                      <a:lnTo>
                        <a:pt x="288" y="8"/>
                      </a:lnTo>
                      <a:lnTo>
                        <a:pt x="296" y="16"/>
                      </a:lnTo>
                      <a:lnTo>
                        <a:pt x="8" y="16"/>
                      </a:lnTo>
                      <a:lnTo>
                        <a:pt x="16" y="8"/>
                      </a:lnTo>
                      <a:lnTo>
                        <a:pt x="16" y="1352"/>
                      </a:lnTo>
                      <a:close/>
                    </a:path>
                  </a:pathLst>
                </a:custGeom>
                <a:solidFill>
                  <a:srgbClr val="000000"/>
                </a:solidFill>
                <a:ln w="6"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101">
                  <a:extLst>
                    <a:ext uri="{FF2B5EF4-FFF2-40B4-BE49-F238E27FC236}">
                      <a16:creationId xmlns:a16="http://schemas.microsoft.com/office/drawing/2014/main" id="{E3045663-B0B7-4E2E-B16C-DE95076BB24B}"/>
                    </a:ext>
                  </a:extLst>
                </p:cNvPr>
                <p:cNvSpPr>
                  <a:spLocks noEditPoints="1"/>
                </p:cNvSpPr>
                <p:nvPr/>
              </p:nvSpPr>
              <p:spPr bwMode="auto">
                <a:xfrm>
                  <a:off x="3276600" y="3806826"/>
                  <a:ext cx="57150" cy="14288"/>
                </a:xfrm>
                <a:custGeom>
                  <a:avLst/>
                  <a:gdLst>
                    <a:gd name="T0" fmla="*/ 15 w 36"/>
                    <a:gd name="T1" fmla="*/ 9 h 9"/>
                    <a:gd name="T2" fmla="*/ 15 w 36"/>
                    <a:gd name="T3" fmla="*/ 3 h 9"/>
                    <a:gd name="T4" fmla="*/ 21 w 36"/>
                    <a:gd name="T5" fmla="*/ 3 h 9"/>
                    <a:gd name="T6" fmla="*/ 21 w 36"/>
                    <a:gd name="T7" fmla="*/ 9 h 9"/>
                    <a:gd name="T8" fmla="*/ 15 w 36"/>
                    <a:gd name="T9" fmla="*/ 9 h 9"/>
                    <a:gd name="T10" fmla="*/ 0 w 36"/>
                    <a:gd name="T11" fmla="*/ 0 h 9"/>
                    <a:gd name="T12" fmla="*/ 36 w 36"/>
                    <a:gd name="T13" fmla="*/ 0 h 9"/>
                    <a:gd name="T14" fmla="*/ 36 w 36"/>
                    <a:gd name="T15" fmla="*/ 6 h 9"/>
                    <a:gd name="T16" fmla="*/ 0 w 36"/>
                    <a:gd name="T17" fmla="*/ 6 h 9"/>
                    <a:gd name="T18" fmla="*/ 0 w 36"/>
                    <a:gd name="T19"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9">
                      <a:moveTo>
                        <a:pt x="15" y="9"/>
                      </a:moveTo>
                      <a:lnTo>
                        <a:pt x="15" y="3"/>
                      </a:lnTo>
                      <a:lnTo>
                        <a:pt x="21" y="3"/>
                      </a:lnTo>
                      <a:lnTo>
                        <a:pt x="21" y="9"/>
                      </a:lnTo>
                      <a:lnTo>
                        <a:pt x="15" y="9"/>
                      </a:lnTo>
                      <a:close/>
                      <a:moveTo>
                        <a:pt x="0" y="0"/>
                      </a:moveTo>
                      <a:lnTo>
                        <a:pt x="36" y="0"/>
                      </a:lnTo>
                      <a:lnTo>
                        <a:pt x="36" y="6"/>
                      </a:lnTo>
                      <a:lnTo>
                        <a:pt x="0" y="6"/>
                      </a:lnTo>
                      <a:lnTo>
                        <a:pt x="0" y="0"/>
                      </a:lnTo>
                      <a:close/>
                    </a:path>
                  </a:pathLst>
                </a:custGeom>
                <a:solidFill>
                  <a:srgbClr val="000000"/>
                </a:solidFill>
                <a:ln w="6"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67" name="Freeform 102">
                  <a:extLst>
                    <a:ext uri="{FF2B5EF4-FFF2-40B4-BE49-F238E27FC236}">
                      <a16:creationId xmlns:a16="http://schemas.microsoft.com/office/drawing/2014/main" id="{3B72C8C1-F1CA-4FC0-8FCA-DEA256B60549}"/>
                    </a:ext>
                  </a:extLst>
                </p:cNvPr>
                <p:cNvSpPr>
                  <a:spLocks noEditPoints="1"/>
                </p:cNvSpPr>
                <p:nvPr/>
              </p:nvSpPr>
              <p:spPr bwMode="auto">
                <a:xfrm>
                  <a:off x="3448050" y="3711576"/>
                  <a:ext cx="57150" cy="33338"/>
                </a:xfrm>
                <a:custGeom>
                  <a:avLst/>
                  <a:gdLst>
                    <a:gd name="T0" fmla="*/ 15 w 36"/>
                    <a:gd name="T1" fmla="*/ 21 h 21"/>
                    <a:gd name="T2" fmla="*/ 15 w 36"/>
                    <a:gd name="T3" fmla="*/ 3 h 21"/>
                    <a:gd name="T4" fmla="*/ 21 w 36"/>
                    <a:gd name="T5" fmla="*/ 3 h 21"/>
                    <a:gd name="T6" fmla="*/ 21 w 36"/>
                    <a:gd name="T7" fmla="*/ 21 h 21"/>
                    <a:gd name="T8" fmla="*/ 15 w 36"/>
                    <a:gd name="T9" fmla="*/ 21 h 21"/>
                    <a:gd name="T10" fmla="*/ 0 w 36"/>
                    <a:gd name="T11" fmla="*/ 0 h 21"/>
                    <a:gd name="T12" fmla="*/ 36 w 36"/>
                    <a:gd name="T13" fmla="*/ 0 h 21"/>
                    <a:gd name="T14" fmla="*/ 36 w 36"/>
                    <a:gd name="T15" fmla="*/ 6 h 21"/>
                    <a:gd name="T16" fmla="*/ 0 w 36"/>
                    <a:gd name="T17" fmla="*/ 6 h 21"/>
                    <a:gd name="T18" fmla="*/ 0 w 36"/>
                    <a:gd name="T19"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21">
                      <a:moveTo>
                        <a:pt x="15" y="21"/>
                      </a:moveTo>
                      <a:lnTo>
                        <a:pt x="15" y="3"/>
                      </a:lnTo>
                      <a:lnTo>
                        <a:pt x="21" y="3"/>
                      </a:lnTo>
                      <a:lnTo>
                        <a:pt x="21" y="21"/>
                      </a:lnTo>
                      <a:lnTo>
                        <a:pt x="15" y="21"/>
                      </a:lnTo>
                      <a:close/>
                      <a:moveTo>
                        <a:pt x="0" y="0"/>
                      </a:moveTo>
                      <a:lnTo>
                        <a:pt x="36" y="0"/>
                      </a:lnTo>
                      <a:lnTo>
                        <a:pt x="36" y="6"/>
                      </a:lnTo>
                      <a:lnTo>
                        <a:pt x="0" y="6"/>
                      </a:lnTo>
                      <a:lnTo>
                        <a:pt x="0" y="0"/>
                      </a:lnTo>
                      <a:close/>
                    </a:path>
                  </a:pathLst>
                </a:custGeom>
                <a:solidFill>
                  <a:srgbClr val="000000"/>
                </a:solidFill>
                <a:ln w="6"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103">
                  <a:extLst>
                    <a:ext uri="{FF2B5EF4-FFF2-40B4-BE49-F238E27FC236}">
                      <a16:creationId xmlns:a16="http://schemas.microsoft.com/office/drawing/2014/main" id="{DD9C09BD-71FF-44C6-913C-66F8D8F3297C}"/>
                    </a:ext>
                  </a:extLst>
                </p:cNvPr>
                <p:cNvSpPr>
                  <a:spLocks noEditPoints="1"/>
                </p:cNvSpPr>
                <p:nvPr/>
              </p:nvSpPr>
              <p:spPr bwMode="auto">
                <a:xfrm>
                  <a:off x="3629025" y="2911476"/>
                  <a:ext cx="57150" cy="204788"/>
                </a:xfrm>
                <a:custGeom>
                  <a:avLst/>
                  <a:gdLst>
                    <a:gd name="T0" fmla="*/ 15 w 36"/>
                    <a:gd name="T1" fmla="*/ 129 h 129"/>
                    <a:gd name="T2" fmla="*/ 15 w 36"/>
                    <a:gd name="T3" fmla="*/ 3 h 129"/>
                    <a:gd name="T4" fmla="*/ 21 w 36"/>
                    <a:gd name="T5" fmla="*/ 3 h 129"/>
                    <a:gd name="T6" fmla="*/ 21 w 36"/>
                    <a:gd name="T7" fmla="*/ 129 h 129"/>
                    <a:gd name="T8" fmla="*/ 15 w 36"/>
                    <a:gd name="T9" fmla="*/ 129 h 129"/>
                    <a:gd name="T10" fmla="*/ 0 w 36"/>
                    <a:gd name="T11" fmla="*/ 0 h 129"/>
                    <a:gd name="T12" fmla="*/ 36 w 36"/>
                    <a:gd name="T13" fmla="*/ 0 h 129"/>
                    <a:gd name="T14" fmla="*/ 36 w 36"/>
                    <a:gd name="T15" fmla="*/ 6 h 129"/>
                    <a:gd name="T16" fmla="*/ 0 w 36"/>
                    <a:gd name="T17" fmla="*/ 6 h 129"/>
                    <a:gd name="T18" fmla="*/ 0 w 36"/>
                    <a:gd name="T19" fmla="*/ 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129">
                      <a:moveTo>
                        <a:pt x="15" y="129"/>
                      </a:moveTo>
                      <a:lnTo>
                        <a:pt x="15" y="3"/>
                      </a:lnTo>
                      <a:lnTo>
                        <a:pt x="21" y="3"/>
                      </a:lnTo>
                      <a:lnTo>
                        <a:pt x="21" y="129"/>
                      </a:lnTo>
                      <a:lnTo>
                        <a:pt x="15" y="129"/>
                      </a:lnTo>
                      <a:close/>
                      <a:moveTo>
                        <a:pt x="0" y="0"/>
                      </a:moveTo>
                      <a:lnTo>
                        <a:pt x="36" y="0"/>
                      </a:lnTo>
                      <a:lnTo>
                        <a:pt x="36" y="6"/>
                      </a:lnTo>
                      <a:lnTo>
                        <a:pt x="0" y="6"/>
                      </a:lnTo>
                      <a:lnTo>
                        <a:pt x="0" y="0"/>
                      </a:lnTo>
                      <a:close/>
                    </a:path>
                  </a:pathLst>
                </a:custGeom>
                <a:solidFill>
                  <a:srgbClr val="000000"/>
                </a:solidFill>
                <a:ln w="6"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69" name="Rectangle 104">
                  <a:extLst>
                    <a:ext uri="{FF2B5EF4-FFF2-40B4-BE49-F238E27FC236}">
                      <a16:creationId xmlns:a16="http://schemas.microsoft.com/office/drawing/2014/main" id="{764E78CD-288D-4C3A-B044-24C67293487E}"/>
                    </a:ext>
                  </a:extLst>
                </p:cNvPr>
                <p:cNvSpPr>
                  <a:spLocks noChangeArrowheads="1"/>
                </p:cNvSpPr>
                <p:nvPr/>
              </p:nvSpPr>
              <p:spPr bwMode="auto">
                <a:xfrm>
                  <a:off x="3071813" y="2725738"/>
                  <a:ext cx="9525" cy="1190625"/>
                </a:xfrm>
                <a:prstGeom prst="rect">
                  <a:avLst/>
                </a:prstGeom>
                <a:solidFill>
                  <a:srgbClr val="868686"/>
                </a:solidFill>
                <a:ln w="6"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105">
                  <a:extLst>
                    <a:ext uri="{FF2B5EF4-FFF2-40B4-BE49-F238E27FC236}">
                      <a16:creationId xmlns:a16="http://schemas.microsoft.com/office/drawing/2014/main" id="{0806E966-8BEF-482A-8524-DB54523C90A2}"/>
                    </a:ext>
                  </a:extLst>
                </p:cNvPr>
                <p:cNvSpPr>
                  <a:spLocks noEditPoints="1"/>
                </p:cNvSpPr>
                <p:nvPr/>
              </p:nvSpPr>
              <p:spPr bwMode="auto">
                <a:xfrm>
                  <a:off x="3038475" y="2720976"/>
                  <a:ext cx="38100" cy="1200150"/>
                </a:xfrm>
                <a:custGeom>
                  <a:avLst/>
                  <a:gdLst>
                    <a:gd name="T0" fmla="*/ 0 w 24"/>
                    <a:gd name="T1" fmla="*/ 750 h 756"/>
                    <a:gd name="T2" fmla="*/ 24 w 24"/>
                    <a:gd name="T3" fmla="*/ 750 h 756"/>
                    <a:gd name="T4" fmla="*/ 24 w 24"/>
                    <a:gd name="T5" fmla="*/ 756 h 756"/>
                    <a:gd name="T6" fmla="*/ 0 w 24"/>
                    <a:gd name="T7" fmla="*/ 756 h 756"/>
                    <a:gd name="T8" fmla="*/ 0 w 24"/>
                    <a:gd name="T9" fmla="*/ 750 h 756"/>
                    <a:gd name="T10" fmla="*/ 0 w 24"/>
                    <a:gd name="T11" fmla="*/ 504 h 756"/>
                    <a:gd name="T12" fmla="*/ 24 w 24"/>
                    <a:gd name="T13" fmla="*/ 504 h 756"/>
                    <a:gd name="T14" fmla="*/ 24 w 24"/>
                    <a:gd name="T15" fmla="*/ 510 h 756"/>
                    <a:gd name="T16" fmla="*/ 0 w 24"/>
                    <a:gd name="T17" fmla="*/ 510 h 756"/>
                    <a:gd name="T18" fmla="*/ 0 w 24"/>
                    <a:gd name="T19" fmla="*/ 504 h 756"/>
                    <a:gd name="T20" fmla="*/ 0 w 24"/>
                    <a:gd name="T21" fmla="*/ 252 h 756"/>
                    <a:gd name="T22" fmla="*/ 24 w 24"/>
                    <a:gd name="T23" fmla="*/ 252 h 756"/>
                    <a:gd name="T24" fmla="*/ 24 w 24"/>
                    <a:gd name="T25" fmla="*/ 258 h 756"/>
                    <a:gd name="T26" fmla="*/ 0 w 24"/>
                    <a:gd name="T27" fmla="*/ 258 h 756"/>
                    <a:gd name="T28" fmla="*/ 0 w 24"/>
                    <a:gd name="T29" fmla="*/ 252 h 756"/>
                    <a:gd name="T30" fmla="*/ 0 w 24"/>
                    <a:gd name="T31" fmla="*/ 0 h 756"/>
                    <a:gd name="T32" fmla="*/ 24 w 24"/>
                    <a:gd name="T33" fmla="*/ 0 h 756"/>
                    <a:gd name="T34" fmla="*/ 24 w 24"/>
                    <a:gd name="T35" fmla="*/ 6 h 756"/>
                    <a:gd name="T36" fmla="*/ 0 w 24"/>
                    <a:gd name="T37" fmla="*/ 6 h 756"/>
                    <a:gd name="T38" fmla="*/ 0 w 24"/>
                    <a:gd name="T39" fmla="*/ 0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4" h="756">
                      <a:moveTo>
                        <a:pt x="0" y="750"/>
                      </a:moveTo>
                      <a:lnTo>
                        <a:pt x="24" y="750"/>
                      </a:lnTo>
                      <a:lnTo>
                        <a:pt x="24" y="756"/>
                      </a:lnTo>
                      <a:lnTo>
                        <a:pt x="0" y="756"/>
                      </a:lnTo>
                      <a:lnTo>
                        <a:pt x="0" y="750"/>
                      </a:lnTo>
                      <a:close/>
                      <a:moveTo>
                        <a:pt x="0" y="504"/>
                      </a:moveTo>
                      <a:lnTo>
                        <a:pt x="24" y="504"/>
                      </a:lnTo>
                      <a:lnTo>
                        <a:pt x="24" y="510"/>
                      </a:lnTo>
                      <a:lnTo>
                        <a:pt x="0" y="510"/>
                      </a:lnTo>
                      <a:lnTo>
                        <a:pt x="0" y="504"/>
                      </a:lnTo>
                      <a:close/>
                      <a:moveTo>
                        <a:pt x="0" y="252"/>
                      </a:moveTo>
                      <a:lnTo>
                        <a:pt x="24" y="252"/>
                      </a:lnTo>
                      <a:lnTo>
                        <a:pt x="24" y="258"/>
                      </a:lnTo>
                      <a:lnTo>
                        <a:pt x="0" y="258"/>
                      </a:lnTo>
                      <a:lnTo>
                        <a:pt x="0" y="252"/>
                      </a:lnTo>
                      <a:close/>
                      <a:moveTo>
                        <a:pt x="0" y="0"/>
                      </a:moveTo>
                      <a:lnTo>
                        <a:pt x="24" y="0"/>
                      </a:lnTo>
                      <a:lnTo>
                        <a:pt x="24" y="6"/>
                      </a:lnTo>
                      <a:lnTo>
                        <a:pt x="0" y="6"/>
                      </a:lnTo>
                      <a:lnTo>
                        <a:pt x="0" y="0"/>
                      </a:lnTo>
                      <a:close/>
                    </a:path>
                  </a:pathLst>
                </a:custGeom>
                <a:solidFill>
                  <a:srgbClr val="868686"/>
                </a:solidFill>
                <a:ln w="6"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71" name="Rectangle 106">
                  <a:extLst>
                    <a:ext uri="{FF2B5EF4-FFF2-40B4-BE49-F238E27FC236}">
                      <a16:creationId xmlns:a16="http://schemas.microsoft.com/office/drawing/2014/main" id="{1F4D19DA-2052-424E-8D96-D56D67B90207}"/>
                    </a:ext>
                  </a:extLst>
                </p:cNvPr>
                <p:cNvSpPr>
                  <a:spLocks noChangeArrowheads="1"/>
                </p:cNvSpPr>
                <p:nvPr/>
              </p:nvSpPr>
              <p:spPr bwMode="auto">
                <a:xfrm>
                  <a:off x="3076575" y="3911601"/>
                  <a:ext cx="800100" cy="9525"/>
                </a:xfrm>
                <a:prstGeom prst="rect">
                  <a:avLst/>
                </a:prstGeom>
                <a:solidFill>
                  <a:srgbClr val="868686"/>
                </a:solidFill>
                <a:ln w="6"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72" name="Freeform 107">
                  <a:extLst>
                    <a:ext uri="{FF2B5EF4-FFF2-40B4-BE49-F238E27FC236}">
                      <a16:creationId xmlns:a16="http://schemas.microsoft.com/office/drawing/2014/main" id="{3F5BB692-0F5E-4FFB-9520-D9FE3699012D}"/>
                    </a:ext>
                  </a:extLst>
                </p:cNvPr>
                <p:cNvSpPr>
                  <a:spLocks noEditPoints="1"/>
                </p:cNvSpPr>
                <p:nvPr/>
              </p:nvSpPr>
              <p:spPr bwMode="auto">
                <a:xfrm>
                  <a:off x="3071813" y="3916363"/>
                  <a:ext cx="809625" cy="38100"/>
                </a:xfrm>
                <a:custGeom>
                  <a:avLst/>
                  <a:gdLst>
                    <a:gd name="T0" fmla="*/ 6 w 510"/>
                    <a:gd name="T1" fmla="*/ 0 h 24"/>
                    <a:gd name="T2" fmla="*/ 6 w 510"/>
                    <a:gd name="T3" fmla="*/ 24 h 24"/>
                    <a:gd name="T4" fmla="*/ 0 w 510"/>
                    <a:gd name="T5" fmla="*/ 24 h 24"/>
                    <a:gd name="T6" fmla="*/ 0 w 510"/>
                    <a:gd name="T7" fmla="*/ 0 h 24"/>
                    <a:gd name="T8" fmla="*/ 6 w 510"/>
                    <a:gd name="T9" fmla="*/ 0 h 24"/>
                    <a:gd name="T10" fmla="*/ 510 w 510"/>
                    <a:gd name="T11" fmla="*/ 0 h 24"/>
                    <a:gd name="T12" fmla="*/ 510 w 510"/>
                    <a:gd name="T13" fmla="*/ 24 h 24"/>
                    <a:gd name="T14" fmla="*/ 504 w 510"/>
                    <a:gd name="T15" fmla="*/ 24 h 24"/>
                    <a:gd name="T16" fmla="*/ 504 w 510"/>
                    <a:gd name="T17" fmla="*/ 0 h 24"/>
                    <a:gd name="T18" fmla="*/ 510 w 510"/>
                    <a:gd name="T19"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0" h="24">
                      <a:moveTo>
                        <a:pt x="6" y="0"/>
                      </a:moveTo>
                      <a:lnTo>
                        <a:pt x="6" y="24"/>
                      </a:lnTo>
                      <a:lnTo>
                        <a:pt x="0" y="24"/>
                      </a:lnTo>
                      <a:lnTo>
                        <a:pt x="0" y="0"/>
                      </a:lnTo>
                      <a:lnTo>
                        <a:pt x="6" y="0"/>
                      </a:lnTo>
                      <a:close/>
                      <a:moveTo>
                        <a:pt x="510" y="0"/>
                      </a:moveTo>
                      <a:lnTo>
                        <a:pt x="510" y="24"/>
                      </a:lnTo>
                      <a:lnTo>
                        <a:pt x="504" y="24"/>
                      </a:lnTo>
                      <a:lnTo>
                        <a:pt x="504" y="0"/>
                      </a:lnTo>
                      <a:lnTo>
                        <a:pt x="510" y="0"/>
                      </a:lnTo>
                      <a:close/>
                    </a:path>
                  </a:pathLst>
                </a:custGeom>
                <a:solidFill>
                  <a:srgbClr val="868686"/>
                </a:solidFill>
                <a:ln w="6"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73" name="Rectangle 108">
                  <a:extLst>
                    <a:ext uri="{FF2B5EF4-FFF2-40B4-BE49-F238E27FC236}">
                      <a16:creationId xmlns:a16="http://schemas.microsoft.com/office/drawing/2014/main" id="{BF51253F-5626-48C6-8B86-E32AB441FF3B}"/>
                    </a:ext>
                  </a:extLst>
                </p:cNvPr>
                <p:cNvSpPr>
                  <a:spLocks noChangeArrowheads="1"/>
                </p:cNvSpPr>
                <p:nvPr/>
              </p:nvSpPr>
              <p:spPr bwMode="auto">
                <a:xfrm>
                  <a:off x="2903538" y="3848101"/>
                  <a:ext cx="72669" cy="22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rgbClr val="000000"/>
                      </a:solidFill>
                      <a:effectLst/>
                      <a:latin typeface="Arial" pitchFamily="34" charset="0"/>
                      <a:cs typeface="Arial" pitchFamily="34" charset="0"/>
                    </a:rPr>
                    <a:t>0</a:t>
                  </a:r>
                  <a:endParaRPr kumimoji="0" lang="en-US" sz="900" b="0" i="0" u="none" strike="noStrike" cap="none" normalizeH="0" baseline="0">
                    <a:ln>
                      <a:noFill/>
                    </a:ln>
                    <a:solidFill>
                      <a:schemeClr val="tx1"/>
                    </a:solidFill>
                    <a:effectLst/>
                    <a:latin typeface="Arial" pitchFamily="34" charset="0"/>
                    <a:cs typeface="Arial" pitchFamily="34" charset="0"/>
                  </a:endParaRPr>
                </a:p>
              </p:txBody>
            </p:sp>
            <p:sp>
              <p:nvSpPr>
                <p:cNvPr id="174" name="Rectangle 109">
                  <a:extLst>
                    <a:ext uri="{FF2B5EF4-FFF2-40B4-BE49-F238E27FC236}">
                      <a16:creationId xmlns:a16="http://schemas.microsoft.com/office/drawing/2014/main" id="{9F6B63EF-70BA-49F3-A83D-E895E89B2A01}"/>
                    </a:ext>
                  </a:extLst>
                </p:cNvPr>
                <p:cNvSpPr>
                  <a:spLocks noChangeArrowheads="1"/>
                </p:cNvSpPr>
                <p:nvPr/>
              </p:nvSpPr>
              <p:spPr bwMode="auto">
                <a:xfrm>
                  <a:off x="2903538" y="3451227"/>
                  <a:ext cx="72669" cy="22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rgbClr val="000000"/>
                      </a:solidFill>
                      <a:effectLst/>
                      <a:latin typeface="Arial" pitchFamily="34" charset="0"/>
                      <a:cs typeface="Arial" pitchFamily="34" charset="0"/>
                    </a:rPr>
                    <a:t>4</a:t>
                  </a:r>
                  <a:endParaRPr kumimoji="0" lang="en-US" sz="900" b="0" i="0" u="none" strike="noStrike" cap="none" normalizeH="0" baseline="0" dirty="0">
                    <a:ln>
                      <a:noFill/>
                    </a:ln>
                    <a:solidFill>
                      <a:schemeClr val="tx1"/>
                    </a:solidFill>
                    <a:effectLst/>
                    <a:latin typeface="Arial" pitchFamily="34" charset="0"/>
                    <a:cs typeface="Arial" pitchFamily="34" charset="0"/>
                  </a:endParaRPr>
                </a:p>
              </p:txBody>
            </p:sp>
            <p:sp>
              <p:nvSpPr>
                <p:cNvPr id="175" name="Rectangle 110">
                  <a:extLst>
                    <a:ext uri="{FF2B5EF4-FFF2-40B4-BE49-F238E27FC236}">
                      <a16:creationId xmlns:a16="http://schemas.microsoft.com/office/drawing/2014/main" id="{961579D7-624B-45BA-93F4-872AB5F32B45}"/>
                    </a:ext>
                  </a:extLst>
                </p:cNvPr>
                <p:cNvSpPr>
                  <a:spLocks noChangeArrowheads="1"/>
                </p:cNvSpPr>
                <p:nvPr/>
              </p:nvSpPr>
              <p:spPr bwMode="auto">
                <a:xfrm>
                  <a:off x="2903538" y="3054351"/>
                  <a:ext cx="72669" cy="22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rgbClr val="000000"/>
                      </a:solidFill>
                      <a:effectLst/>
                      <a:latin typeface="Arial" pitchFamily="34" charset="0"/>
                      <a:cs typeface="Arial" pitchFamily="34" charset="0"/>
                    </a:rPr>
                    <a:t>8</a:t>
                  </a:r>
                  <a:endParaRPr kumimoji="0" lang="en-US" sz="900" b="0" i="0" u="none" strike="noStrike" cap="none" normalizeH="0" baseline="0">
                    <a:ln>
                      <a:noFill/>
                    </a:ln>
                    <a:solidFill>
                      <a:schemeClr val="tx1"/>
                    </a:solidFill>
                    <a:effectLst/>
                    <a:latin typeface="Arial" pitchFamily="34" charset="0"/>
                    <a:cs typeface="Arial" pitchFamily="34" charset="0"/>
                  </a:endParaRPr>
                </a:p>
              </p:txBody>
            </p:sp>
            <p:sp>
              <p:nvSpPr>
                <p:cNvPr id="176" name="Rectangle 111">
                  <a:extLst>
                    <a:ext uri="{FF2B5EF4-FFF2-40B4-BE49-F238E27FC236}">
                      <a16:creationId xmlns:a16="http://schemas.microsoft.com/office/drawing/2014/main" id="{63B6DBFD-2857-4CE2-B7C5-DB966D50DC30}"/>
                    </a:ext>
                  </a:extLst>
                </p:cNvPr>
                <p:cNvSpPr>
                  <a:spLocks noChangeArrowheads="1"/>
                </p:cNvSpPr>
                <p:nvPr/>
              </p:nvSpPr>
              <p:spPr bwMode="auto">
                <a:xfrm>
                  <a:off x="2832100" y="2657476"/>
                  <a:ext cx="145338" cy="22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rgbClr val="000000"/>
                      </a:solidFill>
                      <a:effectLst/>
                      <a:latin typeface="Arial" pitchFamily="34" charset="0"/>
                      <a:cs typeface="Arial" pitchFamily="34" charset="0"/>
                    </a:rPr>
                    <a:t>12</a:t>
                  </a:r>
                  <a:endParaRPr kumimoji="0" lang="en-US" sz="900" b="0" i="0" u="none" strike="noStrike" cap="none" normalizeH="0" baseline="0">
                    <a:ln>
                      <a:noFill/>
                    </a:ln>
                    <a:solidFill>
                      <a:schemeClr val="tx1"/>
                    </a:solidFill>
                    <a:effectLst/>
                    <a:latin typeface="Arial" pitchFamily="34" charset="0"/>
                    <a:cs typeface="Arial" pitchFamily="34" charset="0"/>
                  </a:endParaRPr>
                </a:p>
              </p:txBody>
            </p:sp>
            <p:sp>
              <p:nvSpPr>
                <p:cNvPr id="177" name="Rectangle 112">
                  <a:extLst>
                    <a:ext uri="{FF2B5EF4-FFF2-40B4-BE49-F238E27FC236}">
                      <a16:creationId xmlns:a16="http://schemas.microsoft.com/office/drawing/2014/main" id="{9FA178F8-324D-4EE5-9E82-CFF4D8B98AFF}"/>
                    </a:ext>
                  </a:extLst>
                </p:cNvPr>
                <p:cNvSpPr>
                  <a:spLocks noChangeArrowheads="1"/>
                </p:cNvSpPr>
                <p:nvPr/>
              </p:nvSpPr>
              <p:spPr bwMode="auto">
                <a:xfrm>
                  <a:off x="3275013" y="3998913"/>
                  <a:ext cx="625872" cy="315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dirty="0" err="1">
                      <a:ln>
                        <a:noFill/>
                      </a:ln>
                      <a:solidFill>
                        <a:srgbClr val="000000"/>
                      </a:solidFill>
                      <a:effectLst/>
                      <a:latin typeface="Arial" pitchFamily="34" charset="0"/>
                      <a:cs typeface="Arial" pitchFamily="34" charset="0"/>
                    </a:rPr>
                    <a:t>Cebpa</a:t>
                  </a:r>
                  <a:endParaRPr kumimoji="0" lang="en-US" sz="1200" b="0" i="1" u="none" strike="noStrike" cap="none" normalizeH="0" baseline="0" dirty="0">
                    <a:ln>
                      <a:noFill/>
                    </a:ln>
                    <a:solidFill>
                      <a:schemeClr val="tx1"/>
                    </a:solidFill>
                    <a:effectLst/>
                    <a:latin typeface="Arial" pitchFamily="34" charset="0"/>
                    <a:cs typeface="Arial" pitchFamily="34" charset="0"/>
                  </a:endParaRPr>
                </a:p>
              </p:txBody>
            </p:sp>
          </p:grpSp>
          <p:grpSp>
            <p:nvGrpSpPr>
              <p:cNvPr id="142" name="Group 141">
                <a:extLst>
                  <a:ext uri="{FF2B5EF4-FFF2-40B4-BE49-F238E27FC236}">
                    <a16:creationId xmlns:a16="http://schemas.microsoft.com/office/drawing/2014/main" id="{82104084-2401-4851-A616-054E6B5A0C8A}"/>
                  </a:ext>
                </a:extLst>
              </p:cNvPr>
              <p:cNvGrpSpPr/>
              <p:nvPr/>
            </p:nvGrpSpPr>
            <p:grpSpPr>
              <a:xfrm>
                <a:off x="2880008" y="961898"/>
                <a:ext cx="812058" cy="966191"/>
                <a:chOff x="3687903" y="3095626"/>
                <a:chExt cx="1058193" cy="1116512"/>
              </a:xfrm>
            </p:grpSpPr>
            <p:sp>
              <p:nvSpPr>
                <p:cNvPr id="143" name="Rectangle 118">
                  <a:extLst>
                    <a:ext uri="{FF2B5EF4-FFF2-40B4-BE49-F238E27FC236}">
                      <a16:creationId xmlns:a16="http://schemas.microsoft.com/office/drawing/2014/main" id="{048E61CA-E736-44D3-8945-8263B91E5DA8}"/>
                    </a:ext>
                  </a:extLst>
                </p:cNvPr>
                <p:cNvSpPr>
                  <a:spLocks noChangeArrowheads="1"/>
                </p:cNvSpPr>
                <p:nvPr/>
              </p:nvSpPr>
              <p:spPr bwMode="auto">
                <a:xfrm>
                  <a:off x="4006990" y="3548063"/>
                  <a:ext cx="200025" cy="3905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4" name="Freeform 119">
                  <a:extLst>
                    <a:ext uri="{FF2B5EF4-FFF2-40B4-BE49-F238E27FC236}">
                      <a16:creationId xmlns:a16="http://schemas.microsoft.com/office/drawing/2014/main" id="{685573BF-B2CA-4F47-AE5B-9C4B25C0107B}"/>
                    </a:ext>
                  </a:extLst>
                </p:cNvPr>
                <p:cNvSpPr>
                  <a:spLocks noEditPoints="1"/>
                </p:cNvSpPr>
                <p:nvPr/>
              </p:nvSpPr>
              <p:spPr bwMode="auto">
                <a:xfrm>
                  <a:off x="4002228" y="3543301"/>
                  <a:ext cx="209550" cy="400050"/>
                </a:xfrm>
                <a:custGeom>
                  <a:avLst/>
                  <a:gdLst>
                    <a:gd name="T0" fmla="*/ 0 w 352"/>
                    <a:gd name="T1" fmla="*/ 8 h 672"/>
                    <a:gd name="T2" fmla="*/ 8 w 352"/>
                    <a:gd name="T3" fmla="*/ 0 h 672"/>
                    <a:gd name="T4" fmla="*/ 344 w 352"/>
                    <a:gd name="T5" fmla="*/ 0 h 672"/>
                    <a:gd name="T6" fmla="*/ 352 w 352"/>
                    <a:gd name="T7" fmla="*/ 8 h 672"/>
                    <a:gd name="T8" fmla="*/ 352 w 352"/>
                    <a:gd name="T9" fmla="*/ 664 h 672"/>
                    <a:gd name="T10" fmla="*/ 344 w 352"/>
                    <a:gd name="T11" fmla="*/ 672 h 672"/>
                    <a:gd name="T12" fmla="*/ 8 w 352"/>
                    <a:gd name="T13" fmla="*/ 672 h 672"/>
                    <a:gd name="T14" fmla="*/ 0 w 352"/>
                    <a:gd name="T15" fmla="*/ 664 h 672"/>
                    <a:gd name="T16" fmla="*/ 0 w 352"/>
                    <a:gd name="T17" fmla="*/ 8 h 672"/>
                    <a:gd name="T18" fmla="*/ 16 w 352"/>
                    <a:gd name="T19" fmla="*/ 664 h 672"/>
                    <a:gd name="T20" fmla="*/ 8 w 352"/>
                    <a:gd name="T21" fmla="*/ 656 h 672"/>
                    <a:gd name="T22" fmla="*/ 344 w 352"/>
                    <a:gd name="T23" fmla="*/ 656 h 672"/>
                    <a:gd name="T24" fmla="*/ 336 w 352"/>
                    <a:gd name="T25" fmla="*/ 664 h 672"/>
                    <a:gd name="T26" fmla="*/ 336 w 352"/>
                    <a:gd name="T27" fmla="*/ 8 h 672"/>
                    <a:gd name="T28" fmla="*/ 344 w 352"/>
                    <a:gd name="T29" fmla="*/ 16 h 672"/>
                    <a:gd name="T30" fmla="*/ 8 w 352"/>
                    <a:gd name="T31" fmla="*/ 16 h 672"/>
                    <a:gd name="T32" fmla="*/ 16 w 352"/>
                    <a:gd name="T33" fmla="*/ 8 h 672"/>
                    <a:gd name="T34" fmla="*/ 16 w 352"/>
                    <a:gd name="T35" fmla="*/ 664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52" h="672">
                      <a:moveTo>
                        <a:pt x="0" y="8"/>
                      </a:moveTo>
                      <a:cubicBezTo>
                        <a:pt x="0" y="4"/>
                        <a:pt x="4" y="0"/>
                        <a:pt x="8" y="0"/>
                      </a:cubicBezTo>
                      <a:lnTo>
                        <a:pt x="344" y="0"/>
                      </a:lnTo>
                      <a:cubicBezTo>
                        <a:pt x="349" y="0"/>
                        <a:pt x="352" y="4"/>
                        <a:pt x="352" y="8"/>
                      </a:cubicBezTo>
                      <a:lnTo>
                        <a:pt x="352" y="664"/>
                      </a:lnTo>
                      <a:cubicBezTo>
                        <a:pt x="352" y="669"/>
                        <a:pt x="349" y="672"/>
                        <a:pt x="344" y="672"/>
                      </a:cubicBezTo>
                      <a:lnTo>
                        <a:pt x="8" y="672"/>
                      </a:lnTo>
                      <a:cubicBezTo>
                        <a:pt x="4" y="672"/>
                        <a:pt x="0" y="669"/>
                        <a:pt x="0" y="664"/>
                      </a:cubicBezTo>
                      <a:lnTo>
                        <a:pt x="0" y="8"/>
                      </a:lnTo>
                      <a:close/>
                      <a:moveTo>
                        <a:pt x="16" y="664"/>
                      </a:moveTo>
                      <a:lnTo>
                        <a:pt x="8" y="656"/>
                      </a:lnTo>
                      <a:lnTo>
                        <a:pt x="344" y="656"/>
                      </a:lnTo>
                      <a:lnTo>
                        <a:pt x="336" y="664"/>
                      </a:lnTo>
                      <a:lnTo>
                        <a:pt x="336" y="8"/>
                      </a:lnTo>
                      <a:lnTo>
                        <a:pt x="344" y="16"/>
                      </a:lnTo>
                      <a:lnTo>
                        <a:pt x="8" y="16"/>
                      </a:lnTo>
                      <a:lnTo>
                        <a:pt x="16" y="8"/>
                      </a:lnTo>
                      <a:lnTo>
                        <a:pt x="16" y="664"/>
                      </a:lnTo>
                      <a:close/>
                    </a:path>
                  </a:pathLst>
                </a:custGeom>
                <a:solidFill>
                  <a:srgbClr val="000000"/>
                </a:solidFill>
                <a:ln w="6"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45" name="Rectangle 120">
                  <a:extLst>
                    <a:ext uri="{FF2B5EF4-FFF2-40B4-BE49-F238E27FC236}">
                      <a16:creationId xmlns:a16="http://schemas.microsoft.com/office/drawing/2014/main" id="{8687BA43-D7C2-49B2-B06A-03736AE0F2A8}"/>
                    </a:ext>
                  </a:extLst>
                </p:cNvPr>
                <p:cNvSpPr>
                  <a:spLocks noChangeArrowheads="1"/>
                </p:cNvSpPr>
                <p:nvPr/>
              </p:nvSpPr>
              <p:spPr bwMode="auto">
                <a:xfrm>
                  <a:off x="4207015" y="3595688"/>
                  <a:ext cx="190500" cy="342900"/>
                </a:xfrm>
                <a:prstGeom prst="rect">
                  <a:avLst/>
                </a:prstGeom>
                <a:solidFill>
                  <a:srgbClr val="C6D9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6" name="Freeform 121">
                  <a:extLst>
                    <a:ext uri="{FF2B5EF4-FFF2-40B4-BE49-F238E27FC236}">
                      <a16:creationId xmlns:a16="http://schemas.microsoft.com/office/drawing/2014/main" id="{CAB92B6D-D8B1-48B6-A8EB-5063D2AA217C}"/>
                    </a:ext>
                  </a:extLst>
                </p:cNvPr>
                <p:cNvSpPr>
                  <a:spLocks noEditPoints="1"/>
                </p:cNvSpPr>
                <p:nvPr/>
              </p:nvSpPr>
              <p:spPr bwMode="auto">
                <a:xfrm>
                  <a:off x="4202253" y="3590926"/>
                  <a:ext cx="200025" cy="352425"/>
                </a:xfrm>
                <a:custGeom>
                  <a:avLst/>
                  <a:gdLst>
                    <a:gd name="T0" fmla="*/ 0 w 336"/>
                    <a:gd name="T1" fmla="*/ 8 h 592"/>
                    <a:gd name="T2" fmla="*/ 8 w 336"/>
                    <a:gd name="T3" fmla="*/ 0 h 592"/>
                    <a:gd name="T4" fmla="*/ 328 w 336"/>
                    <a:gd name="T5" fmla="*/ 0 h 592"/>
                    <a:gd name="T6" fmla="*/ 336 w 336"/>
                    <a:gd name="T7" fmla="*/ 8 h 592"/>
                    <a:gd name="T8" fmla="*/ 336 w 336"/>
                    <a:gd name="T9" fmla="*/ 584 h 592"/>
                    <a:gd name="T10" fmla="*/ 328 w 336"/>
                    <a:gd name="T11" fmla="*/ 592 h 592"/>
                    <a:gd name="T12" fmla="*/ 8 w 336"/>
                    <a:gd name="T13" fmla="*/ 592 h 592"/>
                    <a:gd name="T14" fmla="*/ 0 w 336"/>
                    <a:gd name="T15" fmla="*/ 584 h 592"/>
                    <a:gd name="T16" fmla="*/ 0 w 336"/>
                    <a:gd name="T17" fmla="*/ 8 h 592"/>
                    <a:gd name="T18" fmla="*/ 16 w 336"/>
                    <a:gd name="T19" fmla="*/ 584 h 592"/>
                    <a:gd name="T20" fmla="*/ 8 w 336"/>
                    <a:gd name="T21" fmla="*/ 576 h 592"/>
                    <a:gd name="T22" fmla="*/ 328 w 336"/>
                    <a:gd name="T23" fmla="*/ 576 h 592"/>
                    <a:gd name="T24" fmla="*/ 320 w 336"/>
                    <a:gd name="T25" fmla="*/ 584 h 592"/>
                    <a:gd name="T26" fmla="*/ 320 w 336"/>
                    <a:gd name="T27" fmla="*/ 8 h 592"/>
                    <a:gd name="T28" fmla="*/ 328 w 336"/>
                    <a:gd name="T29" fmla="*/ 16 h 592"/>
                    <a:gd name="T30" fmla="*/ 8 w 336"/>
                    <a:gd name="T31" fmla="*/ 16 h 592"/>
                    <a:gd name="T32" fmla="*/ 16 w 336"/>
                    <a:gd name="T33" fmla="*/ 8 h 592"/>
                    <a:gd name="T34" fmla="*/ 16 w 336"/>
                    <a:gd name="T35" fmla="*/ 584 h 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6" h="592">
                      <a:moveTo>
                        <a:pt x="0" y="8"/>
                      </a:moveTo>
                      <a:cubicBezTo>
                        <a:pt x="0" y="4"/>
                        <a:pt x="4" y="0"/>
                        <a:pt x="8" y="0"/>
                      </a:cubicBezTo>
                      <a:lnTo>
                        <a:pt x="328" y="0"/>
                      </a:lnTo>
                      <a:cubicBezTo>
                        <a:pt x="333" y="0"/>
                        <a:pt x="336" y="4"/>
                        <a:pt x="336" y="8"/>
                      </a:cubicBezTo>
                      <a:lnTo>
                        <a:pt x="336" y="584"/>
                      </a:lnTo>
                      <a:cubicBezTo>
                        <a:pt x="336" y="589"/>
                        <a:pt x="333" y="592"/>
                        <a:pt x="328" y="592"/>
                      </a:cubicBezTo>
                      <a:lnTo>
                        <a:pt x="8" y="592"/>
                      </a:lnTo>
                      <a:cubicBezTo>
                        <a:pt x="4" y="592"/>
                        <a:pt x="0" y="589"/>
                        <a:pt x="0" y="584"/>
                      </a:cubicBezTo>
                      <a:lnTo>
                        <a:pt x="0" y="8"/>
                      </a:lnTo>
                      <a:close/>
                      <a:moveTo>
                        <a:pt x="16" y="584"/>
                      </a:moveTo>
                      <a:lnTo>
                        <a:pt x="8" y="576"/>
                      </a:lnTo>
                      <a:lnTo>
                        <a:pt x="328" y="576"/>
                      </a:lnTo>
                      <a:lnTo>
                        <a:pt x="320" y="584"/>
                      </a:lnTo>
                      <a:lnTo>
                        <a:pt x="320" y="8"/>
                      </a:lnTo>
                      <a:lnTo>
                        <a:pt x="328" y="16"/>
                      </a:lnTo>
                      <a:lnTo>
                        <a:pt x="8" y="16"/>
                      </a:lnTo>
                      <a:lnTo>
                        <a:pt x="16" y="8"/>
                      </a:lnTo>
                      <a:lnTo>
                        <a:pt x="16" y="584"/>
                      </a:lnTo>
                      <a:close/>
                    </a:path>
                  </a:pathLst>
                </a:custGeom>
                <a:solidFill>
                  <a:srgbClr val="000000"/>
                </a:solidFill>
                <a:ln w="6"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47" name="Rectangle 122">
                  <a:extLst>
                    <a:ext uri="{FF2B5EF4-FFF2-40B4-BE49-F238E27FC236}">
                      <a16:creationId xmlns:a16="http://schemas.microsoft.com/office/drawing/2014/main" id="{690B38D2-9A02-4F18-965E-3C4C4B6A7F15}"/>
                    </a:ext>
                  </a:extLst>
                </p:cNvPr>
                <p:cNvSpPr>
                  <a:spLocks noChangeArrowheads="1"/>
                </p:cNvSpPr>
                <p:nvPr/>
              </p:nvSpPr>
              <p:spPr bwMode="auto">
                <a:xfrm>
                  <a:off x="4397515" y="3319463"/>
                  <a:ext cx="190500" cy="61912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123">
                  <a:extLst>
                    <a:ext uri="{FF2B5EF4-FFF2-40B4-BE49-F238E27FC236}">
                      <a16:creationId xmlns:a16="http://schemas.microsoft.com/office/drawing/2014/main" id="{EAF870E8-6EAE-4EC6-BEC9-BFC511313187}"/>
                    </a:ext>
                  </a:extLst>
                </p:cNvPr>
                <p:cNvSpPr>
                  <a:spLocks noEditPoints="1"/>
                </p:cNvSpPr>
                <p:nvPr/>
              </p:nvSpPr>
              <p:spPr bwMode="auto">
                <a:xfrm>
                  <a:off x="4392753" y="3314701"/>
                  <a:ext cx="200025" cy="628650"/>
                </a:xfrm>
                <a:custGeom>
                  <a:avLst/>
                  <a:gdLst>
                    <a:gd name="T0" fmla="*/ 0 w 336"/>
                    <a:gd name="T1" fmla="*/ 8 h 1056"/>
                    <a:gd name="T2" fmla="*/ 8 w 336"/>
                    <a:gd name="T3" fmla="*/ 0 h 1056"/>
                    <a:gd name="T4" fmla="*/ 328 w 336"/>
                    <a:gd name="T5" fmla="*/ 0 h 1056"/>
                    <a:gd name="T6" fmla="*/ 336 w 336"/>
                    <a:gd name="T7" fmla="*/ 8 h 1056"/>
                    <a:gd name="T8" fmla="*/ 336 w 336"/>
                    <a:gd name="T9" fmla="*/ 1048 h 1056"/>
                    <a:gd name="T10" fmla="*/ 328 w 336"/>
                    <a:gd name="T11" fmla="*/ 1056 h 1056"/>
                    <a:gd name="T12" fmla="*/ 8 w 336"/>
                    <a:gd name="T13" fmla="*/ 1056 h 1056"/>
                    <a:gd name="T14" fmla="*/ 0 w 336"/>
                    <a:gd name="T15" fmla="*/ 1048 h 1056"/>
                    <a:gd name="T16" fmla="*/ 0 w 336"/>
                    <a:gd name="T17" fmla="*/ 8 h 1056"/>
                    <a:gd name="T18" fmla="*/ 16 w 336"/>
                    <a:gd name="T19" fmla="*/ 1048 h 1056"/>
                    <a:gd name="T20" fmla="*/ 8 w 336"/>
                    <a:gd name="T21" fmla="*/ 1040 h 1056"/>
                    <a:gd name="T22" fmla="*/ 328 w 336"/>
                    <a:gd name="T23" fmla="*/ 1040 h 1056"/>
                    <a:gd name="T24" fmla="*/ 320 w 336"/>
                    <a:gd name="T25" fmla="*/ 1048 h 1056"/>
                    <a:gd name="T26" fmla="*/ 320 w 336"/>
                    <a:gd name="T27" fmla="*/ 8 h 1056"/>
                    <a:gd name="T28" fmla="*/ 328 w 336"/>
                    <a:gd name="T29" fmla="*/ 16 h 1056"/>
                    <a:gd name="T30" fmla="*/ 8 w 336"/>
                    <a:gd name="T31" fmla="*/ 16 h 1056"/>
                    <a:gd name="T32" fmla="*/ 16 w 336"/>
                    <a:gd name="T33" fmla="*/ 8 h 1056"/>
                    <a:gd name="T34" fmla="*/ 16 w 336"/>
                    <a:gd name="T35" fmla="*/ 1048 h 10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6" h="1056">
                      <a:moveTo>
                        <a:pt x="0" y="8"/>
                      </a:moveTo>
                      <a:cubicBezTo>
                        <a:pt x="0" y="4"/>
                        <a:pt x="4" y="0"/>
                        <a:pt x="8" y="0"/>
                      </a:cubicBezTo>
                      <a:lnTo>
                        <a:pt x="328" y="0"/>
                      </a:lnTo>
                      <a:cubicBezTo>
                        <a:pt x="333" y="0"/>
                        <a:pt x="336" y="4"/>
                        <a:pt x="336" y="8"/>
                      </a:cubicBezTo>
                      <a:lnTo>
                        <a:pt x="336" y="1048"/>
                      </a:lnTo>
                      <a:cubicBezTo>
                        <a:pt x="336" y="1053"/>
                        <a:pt x="333" y="1056"/>
                        <a:pt x="328" y="1056"/>
                      </a:cubicBezTo>
                      <a:lnTo>
                        <a:pt x="8" y="1056"/>
                      </a:lnTo>
                      <a:cubicBezTo>
                        <a:pt x="4" y="1056"/>
                        <a:pt x="0" y="1053"/>
                        <a:pt x="0" y="1048"/>
                      </a:cubicBezTo>
                      <a:lnTo>
                        <a:pt x="0" y="8"/>
                      </a:lnTo>
                      <a:close/>
                      <a:moveTo>
                        <a:pt x="16" y="1048"/>
                      </a:moveTo>
                      <a:lnTo>
                        <a:pt x="8" y="1040"/>
                      </a:lnTo>
                      <a:lnTo>
                        <a:pt x="328" y="1040"/>
                      </a:lnTo>
                      <a:lnTo>
                        <a:pt x="320" y="1048"/>
                      </a:lnTo>
                      <a:lnTo>
                        <a:pt x="320" y="8"/>
                      </a:lnTo>
                      <a:lnTo>
                        <a:pt x="328" y="16"/>
                      </a:lnTo>
                      <a:lnTo>
                        <a:pt x="8" y="16"/>
                      </a:lnTo>
                      <a:lnTo>
                        <a:pt x="16" y="8"/>
                      </a:lnTo>
                      <a:lnTo>
                        <a:pt x="16" y="1048"/>
                      </a:lnTo>
                      <a:close/>
                    </a:path>
                  </a:pathLst>
                </a:custGeom>
                <a:solidFill>
                  <a:srgbClr val="000000"/>
                </a:solidFill>
                <a:ln w="6"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49" name="Rectangle 124">
                  <a:extLst>
                    <a:ext uri="{FF2B5EF4-FFF2-40B4-BE49-F238E27FC236}">
                      <a16:creationId xmlns:a16="http://schemas.microsoft.com/office/drawing/2014/main" id="{11F77AA6-9648-4982-8284-5D415CE9FFEF}"/>
                    </a:ext>
                  </a:extLst>
                </p:cNvPr>
                <p:cNvSpPr>
                  <a:spLocks noChangeArrowheads="1"/>
                </p:cNvSpPr>
                <p:nvPr/>
              </p:nvSpPr>
              <p:spPr bwMode="auto">
                <a:xfrm>
                  <a:off x="4073665" y="3543301"/>
                  <a:ext cx="57150" cy="9525"/>
                </a:xfrm>
                <a:prstGeom prst="rect">
                  <a:avLst/>
                </a:prstGeom>
                <a:solidFill>
                  <a:srgbClr val="000000"/>
                </a:solidFill>
                <a:ln w="6"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50" name="Freeform 125">
                  <a:extLst>
                    <a:ext uri="{FF2B5EF4-FFF2-40B4-BE49-F238E27FC236}">
                      <a16:creationId xmlns:a16="http://schemas.microsoft.com/office/drawing/2014/main" id="{A18812F8-B22F-413E-947F-1A60546A448A}"/>
                    </a:ext>
                  </a:extLst>
                </p:cNvPr>
                <p:cNvSpPr>
                  <a:spLocks noEditPoints="1"/>
                </p:cNvSpPr>
                <p:nvPr/>
              </p:nvSpPr>
              <p:spPr bwMode="auto">
                <a:xfrm>
                  <a:off x="4273690" y="3495676"/>
                  <a:ext cx="57150" cy="100013"/>
                </a:xfrm>
                <a:custGeom>
                  <a:avLst/>
                  <a:gdLst>
                    <a:gd name="T0" fmla="*/ 15 w 36"/>
                    <a:gd name="T1" fmla="*/ 63 h 63"/>
                    <a:gd name="T2" fmla="*/ 15 w 36"/>
                    <a:gd name="T3" fmla="*/ 3 h 63"/>
                    <a:gd name="T4" fmla="*/ 21 w 36"/>
                    <a:gd name="T5" fmla="*/ 3 h 63"/>
                    <a:gd name="T6" fmla="*/ 21 w 36"/>
                    <a:gd name="T7" fmla="*/ 63 h 63"/>
                    <a:gd name="T8" fmla="*/ 15 w 36"/>
                    <a:gd name="T9" fmla="*/ 63 h 63"/>
                    <a:gd name="T10" fmla="*/ 0 w 36"/>
                    <a:gd name="T11" fmla="*/ 0 h 63"/>
                    <a:gd name="T12" fmla="*/ 36 w 36"/>
                    <a:gd name="T13" fmla="*/ 0 h 63"/>
                    <a:gd name="T14" fmla="*/ 36 w 36"/>
                    <a:gd name="T15" fmla="*/ 6 h 63"/>
                    <a:gd name="T16" fmla="*/ 0 w 36"/>
                    <a:gd name="T17" fmla="*/ 6 h 63"/>
                    <a:gd name="T18" fmla="*/ 0 w 36"/>
                    <a:gd name="T19"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63">
                      <a:moveTo>
                        <a:pt x="15" y="63"/>
                      </a:moveTo>
                      <a:lnTo>
                        <a:pt x="15" y="3"/>
                      </a:lnTo>
                      <a:lnTo>
                        <a:pt x="21" y="3"/>
                      </a:lnTo>
                      <a:lnTo>
                        <a:pt x="21" y="63"/>
                      </a:lnTo>
                      <a:lnTo>
                        <a:pt x="15" y="63"/>
                      </a:lnTo>
                      <a:close/>
                      <a:moveTo>
                        <a:pt x="0" y="0"/>
                      </a:moveTo>
                      <a:lnTo>
                        <a:pt x="36" y="0"/>
                      </a:lnTo>
                      <a:lnTo>
                        <a:pt x="36" y="6"/>
                      </a:lnTo>
                      <a:lnTo>
                        <a:pt x="0" y="6"/>
                      </a:lnTo>
                      <a:lnTo>
                        <a:pt x="0" y="0"/>
                      </a:lnTo>
                      <a:close/>
                    </a:path>
                  </a:pathLst>
                </a:custGeom>
                <a:solidFill>
                  <a:srgbClr val="000000"/>
                </a:solidFill>
                <a:ln w="6"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51" name="Freeform 126">
                  <a:extLst>
                    <a:ext uri="{FF2B5EF4-FFF2-40B4-BE49-F238E27FC236}">
                      <a16:creationId xmlns:a16="http://schemas.microsoft.com/office/drawing/2014/main" id="{EE913284-109E-49E6-B8D9-F2509B664069}"/>
                    </a:ext>
                  </a:extLst>
                </p:cNvPr>
                <p:cNvSpPr>
                  <a:spLocks noEditPoints="1"/>
                </p:cNvSpPr>
                <p:nvPr/>
              </p:nvSpPr>
              <p:spPr bwMode="auto">
                <a:xfrm>
                  <a:off x="4464190" y="3276601"/>
                  <a:ext cx="57150" cy="42863"/>
                </a:xfrm>
                <a:custGeom>
                  <a:avLst/>
                  <a:gdLst>
                    <a:gd name="T0" fmla="*/ 15 w 36"/>
                    <a:gd name="T1" fmla="*/ 27 h 27"/>
                    <a:gd name="T2" fmla="*/ 15 w 36"/>
                    <a:gd name="T3" fmla="*/ 3 h 27"/>
                    <a:gd name="T4" fmla="*/ 21 w 36"/>
                    <a:gd name="T5" fmla="*/ 3 h 27"/>
                    <a:gd name="T6" fmla="*/ 21 w 36"/>
                    <a:gd name="T7" fmla="*/ 27 h 27"/>
                    <a:gd name="T8" fmla="*/ 15 w 36"/>
                    <a:gd name="T9" fmla="*/ 27 h 27"/>
                    <a:gd name="T10" fmla="*/ 0 w 36"/>
                    <a:gd name="T11" fmla="*/ 0 h 27"/>
                    <a:gd name="T12" fmla="*/ 36 w 36"/>
                    <a:gd name="T13" fmla="*/ 0 h 27"/>
                    <a:gd name="T14" fmla="*/ 36 w 36"/>
                    <a:gd name="T15" fmla="*/ 6 h 27"/>
                    <a:gd name="T16" fmla="*/ 0 w 36"/>
                    <a:gd name="T17" fmla="*/ 6 h 27"/>
                    <a:gd name="T18" fmla="*/ 0 w 36"/>
                    <a:gd name="T19"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27">
                      <a:moveTo>
                        <a:pt x="15" y="27"/>
                      </a:moveTo>
                      <a:lnTo>
                        <a:pt x="15" y="3"/>
                      </a:lnTo>
                      <a:lnTo>
                        <a:pt x="21" y="3"/>
                      </a:lnTo>
                      <a:lnTo>
                        <a:pt x="21" y="27"/>
                      </a:lnTo>
                      <a:lnTo>
                        <a:pt x="15" y="27"/>
                      </a:lnTo>
                      <a:close/>
                      <a:moveTo>
                        <a:pt x="0" y="0"/>
                      </a:moveTo>
                      <a:lnTo>
                        <a:pt x="36" y="0"/>
                      </a:lnTo>
                      <a:lnTo>
                        <a:pt x="36" y="6"/>
                      </a:lnTo>
                      <a:lnTo>
                        <a:pt x="0" y="6"/>
                      </a:lnTo>
                      <a:lnTo>
                        <a:pt x="0" y="0"/>
                      </a:lnTo>
                      <a:close/>
                    </a:path>
                  </a:pathLst>
                </a:custGeom>
                <a:solidFill>
                  <a:srgbClr val="000000"/>
                </a:solidFill>
                <a:ln w="6"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52" name="Rectangle 127">
                  <a:extLst>
                    <a:ext uri="{FF2B5EF4-FFF2-40B4-BE49-F238E27FC236}">
                      <a16:creationId xmlns:a16="http://schemas.microsoft.com/office/drawing/2014/main" id="{A935A38C-EF38-4006-83D5-451D51DE7830}"/>
                    </a:ext>
                  </a:extLst>
                </p:cNvPr>
                <p:cNvSpPr>
                  <a:spLocks noChangeArrowheads="1"/>
                </p:cNvSpPr>
                <p:nvPr/>
              </p:nvSpPr>
              <p:spPr bwMode="auto">
                <a:xfrm>
                  <a:off x="3859353" y="3167063"/>
                  <a:ext cx="9525" cy="771525"/>
                </a:xfrm>
                <a:prstGeom prst="rect">
                  <a:avLst/>
                </a:prstGeom>
                <a:solidFill>
                  <a:srgbClr val="868686"/>
                </a:solidFill>
                <a:ln w="6"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53" name="Freeform 128">
                  <a:extLst>
                    <a:ext uri="{FF2B5EF4-FFF2-40B4-BE49-F238E27FC236}">
                      <a16:creationId xmlns:a16="http://schemas.microsoft.com/office/drawing/2014/main" id="{24376E7A-E59D-45FB-9339-E5BBC8761452}"/>
                    </a:ext>
                  </a:extLst>
                </p:cNvPr>
                <p:cNvSpPr>
                  <a:spLocks noEditPoints="1"/>
                </p:cNvSpPr>
                <p:nvPr/>
              </p:nvSpPr>
              <p:spPr bwMode="auto">
                <a:xfrm>
                  <a:off x="3826015" y="3162301"/>
                  <a:ext cx="38100" cy="781050"/>
                </a:xfrm>
                <a:custGeom>
                  <a:avLst/>
                  <a:gdLst>
                    <a:gd name="T0" fmla="*/ 0 w 24"/>
                    <a:gd name="T1" fmla="*/ 486 h 492"/>
                    <a:gd name="T2" fmla="*/ 24 w 24"/>
                    <a:gd name="T3" fmla="*/ 486 h 492"/>
                    <a:gd name="T4" fmla="*/ 24 w 24"/>
                    <a:gd name="T5" fmla="*/ 492 h 492"/>
                    <a:gd name="T6" fmla="*/ 0 w 24"/>
                    <a:gd name="T7" fmla="*/ 492 h 492"/>
                    <a:gd name="T8" fmla="*/ 0 w 24"/>
                    <a:gd name="T9" fmla="*/ 486 h 492"/>
                    <a:gd name="T10" fmla="*/ 0 w 24"/>
                    <a:gd name="T11" fmla="*/ 240 h 492"/>
                    <a:gd name="T12" fmla="*/ 24 w 24"/>
                    <a:gd name="T13" fmla="*/ 240 h 492"/>
                    <a:gd name="T14" fmla="*/ 24 w 24"/>
                    <a:gd name="T15" fmla="*/ 246 h 492"/>
                    <a:gd name="T16" fmla="*/ 0 w 24"/>
                    <a:gd name="T17" fmla="*/ 246 h 492"/>
                    <a:gd name="T18" fmla="*/ 0 w 24"/>
                    <a:gd name="T19" fmla="*/ 240 h 492"/>
                    <a:gd name="T20" fmla="*/ 0 w 24"/>
                    <a:gd name="T21" fmla="*/ 0 h 492"/>
                    <a:gd name="T22" fmla="*/ 24 w 24"/>
                    <a:gd name="T23" fmla="*/ 0 h 492"/>
                    <a:gd name="T24" fmla="*/ 24 w 24"/>
                    <a:gd name="T25" fmla="*/ 6 h 492"/>
                    <a:gd name="T26" fmla="*/ 0 w 24"/>
                    <a:gd name="T27" fmla="*/ 6 h 492"/>
                    <a:gd name="T28" fmla="*/ 0 w 24"/>
                    <a:gd name="T29"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 h="492">
                      <a:moveTo>
                        <a:pt x="0" y="486"/>
                      </a:moveTo>
                      <a:lnTo>
                        <a:pt x="24" y="486"/>
                      </a:lnTo>
                      <a:lnTo>
                        <a:pt x="24" y="492"/>
                      </a:lnTo>
                      <a:lnTo>
                        <a:pt x="0" y="492"/>
                      </a:lnTo>
                      <a:lnTo>
                        <a:pt x="0" y="486"/>
                      </a:lnTo>
                      <a:close/>
                      <a:moveTo>
                        <a:pt x="0" y="240"/>
                      </a:moveTo>
                      <a:lnTo>
                        <a:pt x="24" y="240"/>
                      </a:lnTo>
                      <a:lnTo>
                        <a:pt x="24" y="246"/>
                      </a:lnTo>
                      <a:lnTo>
                        <a:pt x="0" y="246"/>
                      </a:lnTo>
                      <a:lnTo>
                        <a:pt x="0" y="240"/>
                      </a:lnTo>
                      <a:close/>
                      <a:moveTo>
                        <a:pt x="0" y="0"/>
                      </a:moveTo>
                      <a:lnTo>
                        <a:pt x="24" y="0"/>
                      </a:lnTo>
                      <a:lnTo>
                        <a:pt x="24" y="6"/>
                      </a:lnTo>
                      <a:lnTo>
                        <a:pt x="0" y="6"/>
                      </a:lnTo>
                      <a:lnTo>
                        <a:pt x="0" y="0"/>
                      </a:lnTo>
                      <a:close/>
                    </a:path>
                  </a:pathLst>
                </a:custGeom>
                <a:solidFill>
                  <a:srgbClr val="868686"/>
                </a:solidFill>
                <a:ln w="6"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54" name="Rectangle 129">
                  <a:extLst>
                    <a:ext uri="{FF2B5EF4-FFF2-40B4-BE49-F238E27FC236}">
                      <a16:creationId xmlns:a16="http://schemas.microsoft.com/office/drawing/2014/main" id="{982CF5F1-7AD9-4937-85A7-2DF4FBA4D664}"/>
                    </a:ext>
                  </a:extLst>
                </p:cNvPr>
                <p:cNvSpPr>
                  <a:spLocks noChangeArrowheads="1"/>
                </p:cNvSpPr>
                <p:nvPr/>
              </p:nvSpPr>
              <p:spPr bwMode="auto">
                <a:xfrm>
                  <a:off x="3864115" y="3933826"/>
                  <a:ext cx="866775" cy="9525"/>
                </a:xfrm>
                <a:prstGeom prst="rect">
                  <a:avLst/>
                </a:prstGeom>
                <a:solidFill>
                  <a:srgbClr val="868686"/>
                </a:solidFill>
                <a:ln w="6"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55" name="Freeform 130">
                  <a:extLst>
                    <a:ext uri="{FF2B5EF4-FFF2-40B4-BE49-F238E27FC236}">
                      <a16:creationId xmlns:a16="http://schemas.microsoft.com/office/drawing/2014/main" id="{8F34A76A-E366-43A6-AFD1-E009512C1042}"/>
                    </a:ext>
                  </a:extLst>
                </p:cNvPr>
                <p:cNvSpPr>
                  <a:spLocks noEditPoints="1"/>
                </p:cNvSpPr>
                <p:nvPr/>
              </p:nvSpPr>
              <p:spPr bwMode="auto">
                <a:xfrm>
                  <a:off x="3859353" y="3938588"/>
                  <a:ext cx="876300" cy="38100"/>
                </a:xfrm>
                <a:custGeom>
                  <a:avLst/>
                  <a:gdLst>
                    <a:gd name="T0" fmla="*/ 6 w 552"/>
                    <a:gd name="T1" fmla="*/ 0 h 24"/>
                    <a:gd name="T2" fmla="*/ 6 w 552"/>
                    <a:gd name="T3" fmla="*/ 24 h 24"/>
                    <a:gd name="T4" fmla="*/ 0 w 552"/>
                    <a:gd name="T5" fmla="*/ 24 h 24"/>
                    <a:gd name="T6" fmla="*/ 0 w 552"/>
                    <a:gd name="T7" fmla="*/ 0 h 24"/>
                    <a:gd name="T8" fmla="*/ 6 w 552"/>
                    <a:gd name="T9" fmla="*/ 0 h 24"/>
                    <a:gd name="T10" fmla="*/ 552 w 552"/>
                    <a:gd name="T11" fmla="*/ 0 h 24"/>
                    <a:gd name="T12" fmla="*/ 552 w 552"/>
                    <a:gd name="T13" fmla="*/ 24 h 24"/>
                    <a:gd name="T14" fmla="*/ 546 w 552"/>
                    <a:gd name="T15" fmla="*/ 24 h 24"/>
                    <a:gd name="T16" fmla="*/ 546 w 552"/>
                    <a:gd name="T17" fmla="*/ 0 h 24"/>
                    <a:gd name="T18" fmla="*/ 552 w 552"/>
                    <a:gd name="T19"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2" h="24">
                      <a:moveTo>
                        <a:pt x="6" y="0"/>
                      </a:moveTo>
                      <a:lnTo>
                        <a:pt x="6" y="24"/>
                      </a:lnTo>
                      <a:lnTo>
                        <a:pt x="0" y="24"/>
                      </a:lnTo>
                      <a:lnTo>
                        <a:pt x="0" y="0"/>
                      </a:lnTo>
                      <a:lnTo>
                        <a:pt x="6" y="0"/>
                      </a:lnTo>
                      <a:close/>
                      <a:moveTo>
                        <a:pt x="552" y="0"/>
                      </a:moveTo>
                      <a:lnTo>
                        <a:pt x="552" y="24"/>
                      </a:lnTo>
                      <a:lnTo>
                        <a:pt x="546" y="24"/>
                      </a:lnTo>
                      <a:lnTo>
                        <a:pt x="546" y="0"/>
                      </a:lnTo>
                      <a:lnTo>
                        <a:pt x="552" y="0"/>
                      </a:lnTo>
                      <a:close/>
                    </a:path>
                  </a:pathLst>
                </a:custGeom>
                <a:solidFill>
                  <a:srgbClr val="868686"/>
                </a:solidFill>
                <a:ln w="6"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56" name="Rectangle 131">
                  <a:extLst>
                    <a:ext uri="{FF2B5EF4-FFF2-40B4-BE49-F238E27FC236}">
                      <a16:creationId xmlns:a16="http://schemas.microsoft.com/office/drawing/2014/main" id="{3EA5798A-43D9-4A8C-84EA-230DEB31641E}"/>
                    </a:ext>
                  </a:extLst>
                </p:cNvPr>
                <p:cNvSpPr>
                  <a:spLocks noChangeArrowheads="1"/>
                </p:cNvSpPr>
                <p:nvPr/>
              </p:nvSpPr>
              <p:spPr bwMode="auto">
                <a:xfrm>
                  <a:off x="3687903" y="3865563"/>
                  <a:ext cx="6412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rgbClr val="000000"/>
                      </a:solidFill>
                      <a:effectLst/>
                      <a:latin typeface="Arial" pitchFamily="34" charset="0"/>
                      <a:cs typeface="Arial" pitchFamily="34" charset="0"/>
                    </a:rPr>
                    <a:t>0</a:t>
                  </a:r>
                  <a:endParaRPr kumimoji="0" lang="en-US" sz="900" b="0" i="0" u="none" strike="noStrike" cap="none" normalizeH="0" baseline="0">
                    <a:ln>
                      <a:noFill/>
                    </a:ln>
                    <a:solidFill>
                      <a:schemeClr val="tx1"/>
                    </a:solidFill>
                    <a:effectLst/>
                    <a:latin typeface="Arial" pitchFamily="34" charset="0"/>
                    <a:cs typeface="Arial" pitchFamily="34" charset="0"/>
                  </a:endParaRPr>
                </a:p>
              </p:txBody>
            </p:sp>
            <p:sp>
              <p:nvSpPr>
                <p:cNvPr id="157" name="Rectangle 132">
                  <a:extLst>
                    <a:ext uri="{FF2B5EF4-FFF2-40B4-BE49-F238E27FC236}">
                      <a16:creationId xmlns:a16="http://schemas.microsoft.com/office/drawing/2014/main" id="{8BA06C15-846E-404C-BFD3-31AF8C401E29}"/>
                    </a:ext>
                  </a:extLst>
                </p:cNvPr>
                <p:cNvSpPr>
                  <a:spLocks noChangeArrowheads="1"/>
                </p:cNvSpPr>
                <p:nvPr/>
              </p:nvSpPr>
              <p:spPr bwMode="auto">
                <a:xfrm>
                  <a:off x="3687903" y="3479801"/>
                  <a:ext cx="6412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rgbClr val="000000"/>
                      </a:solidFill>
                      <a:effectLst/>
                      <a:latin typeface="Arial" pitchFamily="34" charset="0"/>
                      <a:cs typeface="Arial" pitchFamily="34" charset="0"/>
                    </a:rPr>
                    <a:t>1</a:t>
                  </a:r>
                  <a:endParaRPr kumimoji="0" lang="en-US" sz="900" b="0" i="0" u="none" strike="noStrike" cap="none" normalizeH="0" baseline="0">
                    <a:ln>
                      <a:noFill/>
                    </a:ln>
                    <a:solidFill>
                      <a:schemeClr val="tx1"/>
                    </a:solidFill>
                    <a:effectLst/>
                    <a:latin typeface="Arial" pitchFamily="34" charset="0"/>
                    <a:cs typeface="Arial" pitchFamily="34" charset="0"/>
                  </a:endParaRPr>
                </a:p>
              </p:txBody>
            </p:sp>
            <p:sp>
              <p:nvSpPr>
                <p:cNvPr id="158" name="Rectangle 133">
                  <a:extLst>
                    <a:ext uri="{FF2B5EF4-FFF2-40B4-BE49-F238E27FC236}">
                      <a16:creationId xmlns:a16="http://schemas.microsoft.com/office/drawing/2014/main" id="{8CFFE00E-E307-492F-AD85-EB358008C680}"/>
                    </a:ext>
                  </a:extLst>
                </p:cNvPr>
                <p:cNvSpPr>
                  <a:spLocks noChangeArrowheads="1"/>
                </p:cNvSpPr>
                <p:nvPr/>
              </p:nvSpPr>
              <p:spPr bwMode="auto">
                <a:xfrm>
                  <a:off x="3687903" y="3095626"/>
                  <a:ext cx="6412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rgbClr val="000000"/>
                      </a:solidFill>
                      <a:effectLst/>
                      <a:latin typeface="Arial" pitchFamily="34" charset="0"/>
                      <a:cs typeface="Arial" pitchFamily="34" charset="0"/>
                    </a:rPr>
                    <a:t>2</a:t>
                  </a:r>
                  <a:endParaRPr kumimoji="0" lang="en-US" sz="900" b="0" i="0" u="none" strike="noStrike" cap="none" normalizeH="0" baseline="0">
                    <a:ln>
                      <a:noFill/>
                    </a:ln>
                    <a:solidFill>
                      <a:schemeClr val="tx1"/>
                    </a:solidFill>
                    <a:effectLst/>
                    <a:latin typeface="Arial" pitchFamily="34" charset="0"/>
                    <a:cs typeface="Arial" pitchFamily="34" charset="0"/>
                  </a:endParaRPr>
                </a:p>
              </p:txBody>
            </p:sp>
            <p:sp>
              <p:nvSpPr>
                <p:cNvPr id="159" name="Rectangle 134">
                  <a:extLst>
                    <a:ext uri="{FF2B5EF4-FFF2-40B4-BE49-F238E27FC236}">
                      <a16:creationId xmlns:a16="http://schemas.microsoft.com/office/drawing/2014/main" id="{0256974B-EC18-4CD8-B48B-483796FA128F}"/>
                    </a:ext>
                  </a:extLst>
                </p:cNvPr>
                <p:cNvSpPr>
                  <a:spLocks noChangeArrowheads="1"/>
                </p:cNvSpPr>
                <p:nvPr/>
              </p:nvSpPr>
              <p:spPr bwMode="auto">
                <a:xfrm>
                  <a:off x="4093054" y="3983045"/>
                  <a:ext cx="653042" cy="229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dirty="0" err="1">
                      <a:ln>
                        <a:noFill/>
                      </a:ln>
                      <a:solidFill>
                        <a:srgbClr val="000000"/>
                      </a:solidFill>
                      <a:effectLst/>
                      <a:latin typeface="Arial" pitchFamily="34" charset="0"/>
                      <a:cs typeface="Arial" pitchFamily="34" charset="0"/>
                    </a:rPr>
                    <a:t>Pparg</a:t>
                  </a:r>
                  <a:endParaRPr kumimoji="0" lang="en-US" sz="1200" b="0" i="1" u="none" strike="noStrike" cap="none" normalizeH="0" baseline="0" dirty="0">
                    <a:ln>
                      <a:noFill/>
                    </a:ln>
                    <a:solidFill>
                      <a:schemeClr val="tx1"/>
                    </a:solidFill>
                    <a:effectLst/>
                    <a:latin typeface="Arial" pitchFamily="34" charset="0"/>
                    <a:cs typeface="Arial" pitchFamily="34" charset="0"/>
                  </a:endParaRPr>
                </a:p>
              </p:txBody>
            </p:sp>
          </p:grpSp>
        </p:grpSp>
        <p:grpSp>
          <p:nvGrpSpPr>
            <p:cNvPr id="120" name="Group 119">
              <a:extLst>
                <a:ext uri="{FF2B5EF4-FFF2-40B4-BE49-F238E27FC236}">
                  <a16:creationId xmlns:a16="http://schemas.microsoft.com/office/drawing/2014/main" id="{EE098695-111F-444A-A82E-8B6FF360BB9C}"/>
                </a:ext>
              </a:extLst>
            </p:cNvPr>
            <p:cNvGrpSpPr/>
            <p:nvPr/>
          </p:nvGrpSpPr>
          <p:grpSpPr>
            <a:xfrm>
              <a:off x="3666284" y="1989836"/>
              <a:ext cx="775739" cy="937054"/>
              <a:chOff x="7032455" y="3828084"/>
              <a:chExt cx="997290" cy="1167293"/>
            </a:xfrm>
          </p:grpSpPr>
          <p:sp>
            <p:nvSpPr>
              <p:cNvPr id="121" name="Rectangle 779">
                <a:extLst>
                  <a:ext uri="{FF2B5EF4-FFF2-40B4-BE49-F238E27FC236}">
                    <a16:creationId xmlns:a16="http://schemas.microsoft.com/office/drawing/2014/main" id="{53C20820-C1A9-4AED-A10A-65EA4DD2C330}"/>
                  </a:ext>
                </a:extLst>
              </p:cNvPr>
              <p:cNvSpPr>
                <a:spLocks noChangeArrowheads="1"/>
              </p:cNvSpPr>
              <p:nvPr/>
            </p:nvSpPr>
            <p:spPr bwMode="auto">
              <a:xfrm>
                <a:off x="7316788" y="4432921"/>
                <a:ext cx="17145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2" name="Freeform 780">
                <a:extLst>
                  <a:ext uri="{FF2B5EF4-FFF2-40B4-BE49-F238E27FC236}">
                    <a16:creationId xmlns:a16="http://schemas.microsoft.com/office/drawing/2014/main" id="{6732850E-A7F2-425E-919A-B3951DD70E19}"/>
                  </a:ext>
                </a:extLst>
              </p:cNvPr>
              <p:cNvSpPr>
                <a:spLocks noEditPoints="1"/>
              </p:cNvSpPr>
              <p:nvPr/>
            </p:nvSpPr>
            <p:spPr bwMode="auto">
              <a:xfrm>
                <a:off x="7312026" y="4428159"/>
                <a:ext cx="180975" cy="266700"/>
              </a:xfrm>
              <a:custGeom>
                <a:avLst/>
                <a:gdLst>
                  <a:gd name="T0" fmla="*/ 0 w 304"/>
                  <a:gd name="T1" fmla="*/ 8 h 448"/>
                  <a:gd name="T2" fmla="*/ 8 w 304"/>
                  <a:gd name="T3" fmla="*/ 0 h 448"/>
                  <a:gd name="T4" fmla="*/ 296 w 304"/>
                  <a:gd name="T5" fmla="*/ 0 h 448"/>
                  <a:gd name="T6" fmla="*/ 304 w 304"/>
                  <a:gd name="T7" fmla="*/ 8 h 448"/>
                  <a:gd name="T8" fmla="*/ 304 w 304"/>
                  <a:gd name="T9" fmla="*/ 440 h 448"/>
                  <a:gd name="T10" fmla="*/ 296 w 304"/>
                  <a:gd name="T11" fmla="*/ 448 h 448"/>
                  <a:gd name="T12" fmla="*/ 8 w 304"/>
                  <a:gd name="T13" fmla="*/ 448 h 448"/>
                  <a:gd name="T14" fmla="*/ 0 w 304"/>
                  <a:gd name="T15" fmla="*/ 440 h 448"/>
                  <a:gd name="T16" fmla="*/ 0 w 304"/>
                  <a:gd name="T17" fmla="*/ 8 h 448"/>
                  <a:gd name="T18" fmla="*/ 16 w 304"/>
                  <a:gd name="T19" fmla="*/ 440 h 448"/>
                  <a:gd name="T20" fmla="*/ 8 w 304"/>
                  <a:gd name="T21" fmla="*/ 432 h 448"/>
                  <a:gd name="T22" fmla="*/ 296 w 304"/>
                  <a:gd name="T23" fmla="*/ 432 h 448"/>
                  <a:gd name="T24" fmla="*/ 288 w 304"/>
                  <a:gd name="T25" fmla="*/ 440 h 448"/>
                  <a:gd name="T26" fmla="*/ 288 w 304"/>
                  <a:gd name="T27" fmla="*/ 8 h 448"/>
                  <a:gd name="T28" fmla="*/ 296 w 304"/>
                  <a:gd name="T29" fmla="*/ 16 h 448"/>
                  <a:gd name="T30" fmla="*/ 8 w 304"/>
                  <a:gd name="T31" fmla="*/ 16 h 448"/>
                  <a:gd name="T32" fmla="*/ 16 w 304"/>
                  <a:gd name="T33" fmla="*/ 8 h 448"/>
                  <a:gd name="T34" fmla="*/ 16 w 304"/>
                  <a:gd name="T35" fmla="*/ 440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4" h="448">
                    <a:moveTo>
                      <a:pt x="0" y="8"/>
                    </a:moveTo>
                    <a:cubicBezTo>
                      <a:pt x="0" y="4"/>
                      <a:pt x="4" y="0"/>
                      <a:pt x="8" y="0"/>
                    </a:cubicBezTo>
                    <a:lnTo>
                      <a:pt x="296" y="0"/>
                    </a:lnTo>
                    <a:cubicBezTo>
                      <a:pt x="301" y="0"/>
                      <a:pt x="304" y="4"/>
                      <a:pt x="304" y="8"/>
                    </a:cubicBezTo>
                    <a:lnTo>
                      <a:pt x="304" y="440"/>
                    </a:lnTo>
                    <a:cubicBezTo>
                      <a:pt x="304" y="445"/>
                      <a:pt x="301" y="448"/>
                      <a:pt x="296" y="448"/>
                    </a:cubicBezTo>
                    <a:lnTo>
                      <a:pt x="8" y="448"/>
                    </a:lnTo>
                    <a:cubicBezTo>
                      <a:pt x="4" y="448"/>
                      <a:pt x="0" y="445"/>
                      <a:pt x="0" y="440"/>
                    </a:cubicBezTo>
                    <a:lnTo>
                      <a:pt x="0" y="8"/>
                    </a:lnTo>
                    <a:close/>
                    <a:moveTo>
                      <a:pt x="16" y="440"/>
                    </a:moveTo>
                    <a:lnTo>
                      <a:pt x="8" y="432"/>
                    </a:lnTo>
                    <a:lnTo>
                      <a:pt x="296" y="432"/>
                    </a:lnTo>
                    <a:lnTo>
                      <a:pt x="288" y="440"/>
                    </a:lnTo>
                    <a:lnTo>
                      <a:pt x="288" y="8"/>
                    </a:lnTo>
                    <a:lnTo>
                      <a:pt x="296" y="16"/>
                    </a:lnTo>
                    <a:lnTo>
                      <a:pt x="8" y="16"/>
                    </a:lnTo>
                    <a:lnTo>
                      <a:pt x="16" y="8"/>
                    </a:lnTo>
                    <a:lnTo>
                      <a:pt x="16" y="440"/>
                    </a:lnTo>
                    <a:close/>
                  </a:path>
                </a:pathLst>
              </a:custGeom>
              <a:solidFill>
                <a:srgbClr val="000000"/>
              </a:solidFill>
              <a:ln w="6"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23" name="Rectangle 781">
                <a:extLst>
                  <a:ext uri="{FF2B5EF4-FFF2-40B4-BE49-F238E27FC236}">
                    <a16:creationId xmlns:a16="http://schemas.microsoft.com/office/drawing/2014/main" id="{587E654C-7A79-4F01-A22E-260E58CB8752}"/>
                  </a:ext>
                </a:extLst>
              </p:cNvPr>
              <p:cNvSpPr>
                <a:spLocks noChangeArrowheads="1"/>
              </p:cNvSpPr>
              <p:nvPr/>
            </p:nvSpPr>
            <p:spPr bwMode="auto">
              <a:xfrm>
                <a:off x="7488238" y="4366246"/>
                <a:ext cx="171450" cy="323850"/>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4" name="Freeform 782">
                <a:extLst>
                  <a:ext uri="{FF2B5EF4-FFF2-40B4-BE49-F238E27FC236}">
                    <a16:creationId xmlns:a16="http://schemas.microsoft.com/office/drawing/2014/main" id="{00672E01-F8F3-4A48-9045-0C8FA0BC16D9}"/>
                  </a:ext>
                </a:extLst>
              </p:cNvPr>
              <p:cNvSpPr>
                <a:spLocks noEditPoints="1"/>
              </p:cNvSpPr>
              <p:nvPr/>
            </p:nvSpPr>
            <p:spPr bwMode="auto">
              <a:xfrm>
                <a:off x="7483476" y="4361484"/>
                <a:ext cx="180975" cy="333375"/>
              </a:xfrm>
              <a:custGeom>
                <a:avLst/>
                <a:gdLst>
                  <a:gd name="T0" fmla="*/ 0 w 304"/>
                  <a:gd name="T1" fmla="*/ 8 h 560"/>
                  <a:gd name="T2" fmla="*/ 8 w 304"/>
                  <a:gd name="T3" fmla="*/ 0 h 560"/>
                  <a:gd name="T4" fmla="*/ 296 w 304"/>
                  <a:gd name="T5" fmla="*/ 0 h 560"/>
                  <a:gd name="T6" fmla="*/ 304 w 304"/>
                  <a:gd name="T7" fmla="*/ 8 h 560"/>
                  <a:gd name="T8" fmla="*/ 304 w 304"/>
                  <a:gd name="T9" fmla="*/ 552 h 560"/>
                  <a:gd name="T10" fmla="*/ 296 w 304"/>
                  <a:gd name="T11" fmla="*/ 560 h 560"/>
                  <a:gd name="T12" fmla="*/ 8 w 304"/>
                  <a:gd name="T13" fmla="*/ 560 h 560"/>
                  <a:gd name="T14" fmla="*/ 0 w 304"/>
                  <a:gd name="T15" fmla="*/ 552 h 560"/>
                  <a:gd name="T16" fmla="*/ 0 w 304"/>
                  <a:gd name="T17" fmla="*/ 8 h 560"/>
                  <a:gd name="T18" fmla="*/ 16 w 304"/>
                  <a:gd name="T19" fmla="*/ 552 h 560"/>
                  <a:gd name="T20" fmla="*/ 8 w 304"/>
                  <a:gd name="T21" fmla="*/ 544 h 560"/>
                  <a:gd name="T22" fmla="*/ 296 w 304"/>
                  <a:gd name="T23" fmla="*/ 544 h 560"/>
                  <a:gd name="T24" fmla="*/ 288 w 304"/>
                  <a:gd name="T25" fmla="*/ 552 h 560"/>
                  <a:gd name="T26" fmla="*/ 288 w 304"/>
                  <a:gd name="T27" fmla="*/ 8 h 560"/>
                  <a:gd name="T28" fmla="*/ 296 w 304"/>
                  <a:gd name="T29" fmla="*/ 16 h 560"/>
                  <a:gd name="T30" fmla="*/ 8 w 304"/>
                  <a:gd name="T31" fmla="*/ 16 h 560"/>
                  <a:gd name="T32" fmla="*/ 16 w 304"/>
                  <a:gd name="T33" fmla="*/ 8 h 560"/>
                  <a:gd name="T34" fmla="*/ 16 w 304"/>
                  <a:gd name="T35" fmla="*/ 552 h 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4" h="560">
                    <a:moveTo>
                      <a:pt x="0" y="8"/>
                    </a:moveTo>
                    <a:cubicBezTo>
                      <a:pt x="0" y="4"/>
                      <a:pt x="4" y="0"/>
                      <a:pt x="8" y="0"/>
                    </a:cubicBezTo>
                    <a:lnTo>
                      <a:pt x="296" y="0"/>
                    </a:lnTo>
                    <a:cubicBezTo>
                      <a:pt x="301" y="0"/>
                      <a:pt x="304" y="4"/>
                      <a:pt x="304" y="8"/>
                    </a:cubicBezTo>
                    <a:lnTo>
                      <a:pt x="304" y="552"/>
                    </a:lnTo>
                    <a:cubicBezTo>
                      <a:pt x="304" y="557"/>
                      <a:pt x="301" y="560"/>
                      <a:pt x="296" y="560"/>
                    </a:cubicBezTo>
                    <a:lnTo>
                      <a:pt x="8" y="560"/>
                    </a:lnTo>
                    <a:cubicBezTo>
                      <a:pt x="4" y="560"/>
                      <a:pt x="0" y="557"/>
                      <a:pt x="0" y="552"/>
                    </a:cubicBezTo>
                    <a:lnTo>
                      <a:pt x="0" y="8"/>
                    </a:lnTo>
                    <a:close/>
                    <a:moveTo>
                      <a:pt x="16" y="552"/>
                    </a:moveTo>
                    <a:lnTo>
                      <a:pt x="8" y="544"/>
                    </a:lnTo>
                    <a:lnTo>
                      <a:pt x="296" y="544"/>
                    </a:lnTo>
                    <a:lnTo>
                      <a:pt x="288" y="552"/>
                    </a:lnTo>
                    <a:lnTo>
                      <a:pt x="288" y="8"/>
                    </a:lnTo>
                    <a:lnTo>
                      <a:pt x="296" y="16"/>
                    </a:lnTo>
                    <a:lnTo>
                      <a:pt x="8" y="16"/>
                    </a:lnTo>
                    <a:lnTo>
                      <a:pt x="16" y="8"/>
                    </a:lnTo>
                    <a:lnTo>
                      <a:pt x="16" y="552"/>
                    </a:lnTo>
                    <a:close/>
                  </a:path>
                </a:pathLst>
              </a:custGeom>
              <a:solidFill>
                <a:srgbClr val="000000"/>
              </a:solidFill>
              <a:ln w="6"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25" name="Rectangle 783">
                <a:extLst>
                  <a:ext uri="{FF2B5EF4-FFF2-40B4-BE49-F238E27FC236}">
                    <a16:creationId xmlns:a16="http://schemas.microsoft.com/office/drawing/2014/main" id="{71C26026-3568-4D0A-AB65-AD2FAC398DCA}"/>
                  </a:ext>
                </a:extLst>
              </p:cNvPr>
              <p:cNvSpPr>
                <a:spLocks noChangeArrowheads="1"/>
              </p:cNvSpPr>
              <p:nvPr/>
            </p:nvSpPr>
            <p:spPr bwMode="auto">
              <a:xfrm>
                <a:off x="7659688" y="4099546"/>
                <a:ext cx="180975" cy="590550"/>
              </a:xfrm>
              <a:prstGeom prst="rect">
                <a:avLst/>
              </a:prstGeom>
              <a:solidFill>
                <a:srgbClr val="0070C0"/>
              </a:solidFill>
              <a:ln>
                <a:noFill/>
              </a:ln>
            </p:spPr>
            <p:txBody>
              <a:bodyPr vert="horz" wrap="square" lIns="91440" tIns="45720" rIns="91440" bIns="45720" numCol="1" anchor="t" anchorCtr="0" compatLnSpc="1">
                <a:prstTxWarp prst="textNoShape">
                  <a:avLst/>
                </a:prstTxWarp>
              </a:bodyPr>
              <a:lstStyle/>
              <a:p>
                <a:endParaRPr lang="en-US"/>
              </a:p>
            </p:txBody>
          </p:sp>
          <p:sp>
            <p:nvSpPr>
              <p:cNvPr id="126" name="Freeform 784">
                <a:extLst>
                  <a:ext uri="{FF2B5EF4-FFF2-40B4-BE49-F238E27FC236}">
                    <a16:creationId xmlns:a16="http://schemas.microsoft.com/office/drawing/2014/main" id="{5CD01BFD-414C-48F8-8288-1CCBA032CD32}"/>
                  </a:ext>
                </a:extLst>
              </p:cNvPr>
              <p:cNvSpPr>
                <a:spLocks noEditPoints="1"/>
              </p:cNvSpPr>
              <p:nvPr/>
            </p:nvSpPr>
            <p:spPr bwMode="auto">
              <a:xfrm>
                <a:off x="7654926" y="4094784"/>
                <a:ext cx="190500" cy="600075"/>
              </a:xfrm>
              <a:custGeom>
                <a:avLst/>
                <a:gdLst>
                  <a:gd name="T0" fmla="*/ 0 w 320"/>
                  <a:gd name="T1" fmla="*/ 8 h 1008"/>
                  <a:gd name="T2" fmla="*/ 8 w 320"/>
                  <a:gd name="T3" fmla="*/ 0 h 1008"/>
                  <a:gd name="T4" fmla="*/ 312 w 320"/>
                  <a:gd name="T5" fmla="*/ 0 h 1008"/>
                  <a:gd name="T6" fmla="*/ 320 w 320"/>
                  <a:gd name="T7" fmla="*/ 8 h 1008"/>
                  <a:gd name="T8" fmla="*/ 320 w 320"/>
                  <a:gd name="T9" fmla="*/ 1000 h 1008"/>
                  <a:gd name="T10" fmla="*/ 312 w 320"/>
                  <a:gd name="T11" fmla="*/ 1008 h 1008"/>
                  <a:gd name="T12" fmla="*/ 8 w 320"/>
                  <a:gd name="T13" fmla="*/ 1008 h 1008"/>
                  <a:gd name="T14" fmla="*/ 0 w 320"/>
                  <a:gd name="T15" fmla="*/ 1000 h 1008"/>
                  <a:gd name="T16" fmla="*/ 0 w 320"/>
                  <a:gd name="T17" fmla="*/ 8 h 1008"/>
                  <a:gd name="T18" fmla="*/ 16 w 320"/>
                  <a:gd name="T19" fmla="*/ 1000 h 1008"/>
                  <a:gd name="T20" fmla="*/ 8 w 320"/>
                  <a:gd name="T21" fmla="*/ 992 h 1008"/>
                  <a:gd name="T22" fmla="*/ 312 w 320"/>
                  <a:gd name="T23" fmla="*/ 992 h 1008"/>
                  <a:gd name="T24" fmla="*/ 304 w 320"/>
                  <a:gd name="T25" fmla="*/ 1000 h 1008"/>
                  <a:gd name="T26" fmla="*/ 304 w 320"/>
                  <a:gd name="T27" fmla="*/ 8 h 1008"/>
                  <a:gd name="T28" fmla="*/ 312 w 320"/>
                  <a:gd name="T29" fmla="*/ 16 h 1008"/>
                  <a:gd name="T30" fmla="*/ 8 w 320"/>
                  <a:gd name="T31" fmla="*/ 16 h 1008"/>
                  <a:gd name="T32" fmla="*/ 16 w 320"/>
                  <a:gd name="T33" fmla="*/ 8 h 1008"/>
                  <a:gd name="T34" fmla="*/ 16 w 320"/>
                  <a:gd name="T35" fmla="*/ 1000 h 10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20" h="1008">
                    <a:moveTo>
                      <a:pt x="0" y="8"/>
                    </a:moveTo>
                    <a:cubicBezTo>
                      <a:pt x="0" y="4"/>
                      <a:pt x="4" y="0"/>
                      <a:pt x="8" y="0"/>
                    </a:cubicBezTo>
                    <a:lnTo>
                      <a:pt x="312" y="0"/>
                    </a:lnTo>
                    <a:cubicBezTo>
                      <a:pt x="317" y="0"/>
                      <a:pt x="320" y="4"/>
                      <a:pt x="320" y="8"/>
                    </a:cubicBezTo>
                    <a:lnTo>
                      <a:pt x="320" y="1000"/>
                    </a:lnTo>
                    <a:cubicBezTo>
                      <a:pt x="320" y="1005"/>
                      <a:pt x="317" y="1008"/>
                      <a:pt x="312" y="1008"/>
                    </a:cubicBezTo>
                    <a:lnTo>
                      <a:pt x="8" y="1008"/>
                    </a:lnTo>
                    <a:cubicBezTo>
                      <a:pt x="4" y="1008"/>
                      <a:pt x="0" y="1005"/>
                      <a:pt x="0" y="1000"/>
                    </a:cubicBezTo>
                    <a:lnTo>
                      <a:pt x="0" y="8"/>
                    </a:lnTo>
                    <a:close/>
                    <a:moveTo>
                      <a:pt x="16" y="1000"/>
                    </a:moveTo>
                    <a:lnTo>
                      <a:pt x="8" y="992"/>
                    </a:lnTo>
                    <a:lnTo>
                      <a:pt x="312" y="992"/>
                    </a:lnTo>
                    <a:lnTo>
                      <a:pt x="304" y="1000"/>
                    </a:lnTo>
                    <a:lnTo>
                      <a:pt x="304" y="8"/>
                    </a:lnTo>
                    <a:lnTo>
                      <a:pt x="312" y="16"/>
                    </a:lnTo>
                    <a:lnTo>
                      <a:pt x="8" y="16"/>
                    </a:lnTo>
                    <a:lnTo>
                      <a:pt x="16" y="8"/>
                    </a:lnTo>
                    <a:lnTo>
                      <a:pt x="16" y="1000"/>
                    </a:lnTo>
                    <a:close/>
                  </a:path>
                </a:pathLst>
              </a:custGeom>
              <a:solidFill>
                <a:srgbClr val="0070C0"/>
              </a:solidFill>
              <a:ln w="6"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27" name="Freeform 785">
                <a:extLst>
                  <a:ext uri="{FF2B5EF4-FFF2-40B4-BE49-F238E27FC236}">
                    <a16:creationId xmlns:a16="http://schemas.microsoft.com/office/drawing/2014/main" id="{4A160D09-A6BE-418C-8C59-A0B64D363B03}"/>
                  </a:ext>
                </a:extLst>
              </p:cNvPr>
              <p:cNvSpPr>
                <a:spLocks noEditPoints="1"/>
              </p:cNvSpPr>
              <p:nvPr/>
            </p:nvSpPr>
            <p:spPr bwMode="auto">
              <a:xfrm>
                <a:off x="7373938" y="4390059"/>
                <a:ext cx="57150" cy="42863"/>
              </a:xfrm>
              <a:custGeom>
                <a:avLst/>
                <a:gdLst>
                  <a:gd name="T0" fmla="*/ 15 w 36"/>
                  <a:gd name="T1" fmla="*/ 27 h 27"/>
                  <a:gd name="T2" fmla="*/ 15 w 36"/>
                  <a:gd name="T3" fmla="*/ 3 h 27"/>
                  <a:gd name="T4" fmla="*/ 21 w 36"/>
                  <a:gd name="T5" fmla="*/ 3 h 27"/>
                  <a:gd name="T6" fmla="*/ 21 w 36"/>
                  <a:gd name="T7" fmla="*/ 27 h 27"/>
                  <a:gd name="T8" fmla="*/ 15 w 36"/>
                  <a:gd name="T9" fmla="*/ 27 h 27"/>
                  <a:gd name="T10" fmla="*/ 0 w 36"/>
                  <a:gd name="T11" fmla="*/ 0 h 27"/>
                  <a:gd name="T12" fmla="*/ 36 w 36"/>
                  <a:gd name="T13" fmla="*/ 0 h 27"/>
                  <a:gd name="T14" fmla="*/ 36 w 36"/>
                  <a:gd name="T15" fmla="*/ 6 h 27"/>
                  <a:gd name="T16" fmla="*/ 0 w 36"/>
                  <a:gd name="T17" fmla="*/ 6 h 27"/>
                  <a:gd name="T18" fmla="*/ 0 w 36"/>
                  <a:gd name="T19"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27">
                    <a:moveTo>
                      <a:pt x="15" y="27"/>
                    </a:moveTo>
                    <a:lnTo>
                      <a:pt x="15" y="3"/>
                    </a:lnTo>
                    <a:lnTo>
                      <a:pt x="21" y="3"/>
                    </a:lnTo>
                    <a:lnTo>
                      <a:pt x="21" y="27"/>
                    </a:lnTo>
                    <a:lnTo>
                      <a:pt x="15" y="27"/>
                    </a:lnTo>
                    <a:close/>
                    <a:moveTo>
                      <a:pt x="0" y="0"/>
                    </a:moveTo>
                    <a:lnTo>
                      <a:pt x="36" y="0"/>
                    </a:lnTo>
                    <a:lnTo>
                      <a:pt x="36" y="6"/>
                    </a:lnTo>
                    <a:lnTo>
                      <a:pt x="0" y="6"/>
                    </a:lnTo>
                    <a:lnTo>
                      <a:pt x="0" y="0"/>
                    </a:lnTo>
                    <a:close/>
                  </a:path>
                </a:pathLst>
              </a:custGeom>
              <a:solidFill>
                <a:srgbClr val="000000"/>
              </a:solidFill>
              <a:ln w="6"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28" name="Freeform 786">
                <a:extLst>
                  <a:ext uri="{FF2B5EF4-FFF2-40B4-BE49-F238E27FC236}">
                    <a16:creationId xmlns:a16="http://schemas.microsoft.com/office/drawing/2014/main" id="{797E991B-26B0-45EC-AB95-944E28B2298A}"/>
                  </a:ext>
                </a:extLst>
              </p:cNvPr>
              <p:cNvSpPr>
                <a:spLocks noEditPoints="1"/>
              </p:cNvSpPr>
              <p:nvPr/>
            </p:nvSpPr>
            <p:spPr bwMode="auto">
              <a:xfrm>
                <a:off x="7545388" y="4313859"/>
                <a:ext cx="57150" cy="52388"/>
              </a:xfrm>
              <a:custGeom>
                <a:avLst/>
                <a:gdLst>
                  <a:gd name="T0" fmla="*/ 15 w 36"/>
                  <a:gd name="T1" fmla="*/ 33 h 33"/>
                  <a:gd name="T2" fmla="*/ 15 w 36"/>
                  <a:gd name="T3" fmla="*/ 3 h 33"/>
                  <a:gd name="T4" fmla="*/ 21 w 36"/>
                  <a:gd name="T5" fmla="*/ 3 h 33"/>
                  <a:gd name="T6" fmla="*/ 21 w 36"/>
                  <a:gd name="T7" fmla="*/ 33 h 33"/>
                  <a:gd name="T8" fmla="*/ 15 w 36"/>
                  <a:gd name="T9" fmla="*/ 33 h 33"/>
                  <a:gd name="T10" fmla="*/ 0 w 36"/>
                  <a:gd name="T11" fmla="*/ 0 h 33"/>
                  <a:gd name="T12" fmla="*/ 36 w 36"/>
                  <a:gd name="T13" fmla="*/ 0 h 33"/>
                  <a:gd name="T14" fmla="*/ 36 w 36"/>
                  <a:gd name="T15" fmla="*/ 6 h 33"/>
                  <a:gd name="T16" fmla="*/ 0 w 36"/>
                  <a:gd name="T17" fmla="*/ 6 h 33"/>
                  <a:gd name="T18" fmla="*/ 0 w 36"/>
                  <a:gd name="T19"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33">
                    <a:moveTo>
                      <a:pt x="15" y="33"/>
                    </a:moveTo>
                    <a:lnTo>
                      <a:pt x="15" y="3"/>
                    </a:lnTo>
                    <a:lnTo>
                      <a:pt x="21" y="3"/>
                    </a:lnTo>
                    <a:lnTo>
                      <a:pt x="21" y="33"/>
                    </a:lnTo>
                    <a:lnTo>
                      <a:pt x="15" y="33"/>
                    </a:lnTo>
                    <a:close/>
                    <a:moveTo>
                      <a:pt x="0" y="0"/>
                    </a:moveTo>
                    <a:lnTo>
                      <a:pt x="36" y="0"/>
                    </a:lnTo>
                    <a:lnTo>
                      <a:pt x="36" y="6"/>
                    </a:lnTo>
                    <a:lnTo>
                      <a:pt x="0" y="6"/>
                    </a:lnTo>
                    <a:lnTo>
                      <a:pt x="0" y="0"/>
                    </a:lnTo>
                    <a:close/>
                  </a:path>
                </a:pathLst>
              </a:custGeom>
              <a:solidFill>
                <a:srgbClr val="000000"/>
              </a:solidFill>
              <a:ln w="6"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29" name="Freeform 787">
                <a:extLst>
                  <a:ext uri="{FF2B5EF4-FFF2-40B4-BE49-F238E27FC236}">
                    <a16:creationId xmlns:a16="http://schemas.microsoft.com/office/drawing/2014/main" id="{31557F51-D2FC-45C8-863C-DAFC76FB0D40}"/>
                  </a:ext>
                </a:extLst>
              </p:cNvPr>
              <p:cNvSpPr>
                <a:spLocks noEditPoints="1"/>
              </p:cNvSpPr>
              <p:nvPr/>
            </p:nvSpPr>
            <p:spPr bwMode="auto">
              <a:xfrm>
                <a:off x="7716838" y="4037634"/>
                <a:ext cx="57150" cy="61913"/>
              </a:xfrm>
              <a:custGeom>
                <a:avLst/>
                <a:gdLst>
                  <a:gd name="T0" fmla="*/ 15 w 36"/>
                  <a:gd name="T1" fmla="*/ 39 h 39"/>
                  <a:gd name="T2" fmla="*/ 15 w 36"/>
                  <a:gd name="T3" fmla="*/ 3 h 39"/>
                  <a:gd name="T4" fmla="*/ 21 w 36"/>
                  <a:gd name="T5" fmla="*/ 3 h 39"/>
                  <a:gd name="T6" fmla="*/ 21 w 36"/>
                  <a:gd name="T7" fmla="*/ 39 h 39"/>
                  <a:gd name="T8" fmla="*/ 15 w 36"/>
                  <a:gd name="T9" fmla="*/ 39 h 39"/>
                  <a:gd name="T10" fmla="*/ 0 w 36"/>
                  <a:gd name="T11" fmla="*/ 0 h 39"/>
                  <a:gd name="T12" fmla="*/ 36 w 36"/>
                  <a:gd name="T13" fmla="*/ 0 h 39"/>
                  <a:gd name="T14" fmla="*/ 36 w 36"/>
                  <a:gd name="T15" fmla="*/ 6 h 39"/>
                  <a:gd name="T16" fmla="*/ 0 w 36"/>
                  <a:gd name="T17" fmla="*/ 6 h 39"/>
                  <a:gd name="T18" fmla="*/ 0 w 36"/>
                  <a:gd name="T19"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39">
                    <a:moveTo>
                      <a:pt x="15" y="39"/>
                    </a:moveTo>
                    <a:lnTo>
                      <a:pt x="15" y="3"/>
                    </a:lnTo>
                    <a:lnTo>
                      <a:pt x="21" y="3"/>
                    </a:lnTo>
                    <a:lnTo>
                      <a:pt x="21" y="39"/>
                    </a:lnTo>
                    <a:lnTo>
                      <a:pt x="15" y="39"/>
                    </a:lnTo>
                    <a:close/>
                    <a:moveTo>
                      <a:pt x="0" y="0"/>
                    </a:moveTo>
                    <a:lnTo>
                      <a:pt x="36" y="0"/>
                    </a:lnTo>
                    <a:lnTo>
                      <a:pt x="36" y="6"/>
                    </a:lnTo>
                    <a:lnTo>
                      <a:pt x="0" y="6"/>
                    </a:lnTo>
                    <a:lnTo>
                      <a:pt x="0" y="0"/>
                    </a:lnTo>
                    <a:close/>
                  </a:path>
                </a:pathLst>
              </a:custGeom>
              <a:solidFill>
                <a:srgbClr val="000000"/>
              </a:solidFill>
              <a:ln w="6"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30" name="Rectangle 788">
                <a:extLst>
                  <a:ext uri="{FF2B5EF4-FFF2-40B4-BE49-F238E27FC236}">
                    <a16:creationId xmlns:a16="http://schemas.microsoft.com/office/drawing/2014/main" id="{542F429B-9ECA-4B21-ADB7-644623633B97}"/>
                  </a:ext>
                </a:extLst>
              </p:cNvPr>
              <p:cNvSpPr>
                <a:spLocks noChangeArrowheads="1"/>
              </p:cNvSpPr>
              <p:nvPr/>
            </p:nvSpPr>
            <p:spPr bwMode="auto">
              <a:xfrm>
                <a:off x="7178676" y="3899521"/>
                <a:ext cx="9525" cy="790575"/>
              </a:xfrm>
              <a:prstGeom prst="rect">
                <a:avLst/>
              </a:prstGeom>
              <a:solidFill>
                <a:srgbClr val="868686"/>
              </a:solidFill>
              <a:ln w="6"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31" name="Freeform 789">
                <a:extLst>
                  <a:ext uri="{FF2B5EF4-FFF2-40B4-BE49-F238E27FC236}">
                    <a16:creationId xmlns:a16="http://schemas.microsoft.com/office/drawing/2014/main" id="{D87345D0-924A-475D-94B7-5DC72D83EBF2}"/>
                  </a:ext>
                </a:extLst>
              </p:cNvPr>
              <p:cNvSpPr>
                <a:spLocks noEditPoints="1"/>
              </p:cNvSpPr>
              <p:nvPr/>
            </p:nvSpPr>
            <p:spPr bwMode="auto">
              <a:xfrm>
                <a:off x="7145338" y="3894759"/>
                <a:ext cx="38100" cy="800100"/>
              </a:xfrm>
              <a:custGeom>
                <a:avLst/>
                <a:gdLst>
                  <a:gd name="T0" fmla="*/ 0 w 24"/>
                  <a:gd name="T1" fmla="*/ 498 h 504"/>
                  <a:gd name="T2" fmla="*/ 24 w 24"/>
                  <a:gd name="T3" fmla="*/ 498 h 504"/>
                  <a:gd name="T4" fmla="*/ 24 w 24"/>
                  <a:gd name="T5" fmla="*/ 504 h 504"/>
                  <a:gd name="T6" fmla="*/ 0 w 24"/>
                  <a:gd name="T7" fmla="*/ 504 h 504"/>
                  <a:gd name="T8" fmla="*/ 0 w 24"/>
                  <a:gd name="T9" fmla="*/ 498 h 504"/>
                  <a:gd name="T10" fmla="*/ 0 w 24"/>
                  <a:gd name="T11" fmla="*/ 336 h 504"/>
                  <a:gd name="T12" fmla="*/ 24 w 24"/>
                  <a:gd name="T13" fmla="*/ 336 h 504"/>
                  <a:gd name="T14" fmla="*/ 24 w 24"/>
                  <a:gd name="T15" fmla="*/ 342 h 504"/>
                  <a:gd name="T16" fmla="*/ 0 w 24"/>
                  <a:gd name="T17" fmla="*/ 342 h 504"/>
                  <a:gd name="T18" fmla="*/ 0 w 24"/>
                  <a:gd name="T19" fmla="*/ 336 h 504"/>
                  <a:gd name="T20" fmla="*/ 0 w 24"/>
                  <a:gd name="T21" fmla="*/ 168 h 504"/>
                  <a:gd name="T22" fmla="*/ 24 w 24"/>
                  <a:gd name="T23" fmla="*/ 168 h 504"/>
                  <a:gd name="T24" fmla="*/ 24 w 24"/>
                  <a:gd name="T25" fmla="*/ 174 h 504"/>
                  <a:gd name="T26" fmla="*/ 0 w 24"/>
                  <a:gd name="T27" fmla="*/ 174 h 504"/>
                  <a:gd name="T28" fmla="*/ 0 w 24"/>
                  <a:gd name="T29" fmla="*/ 168 h 504"/>
                  <a:gd name="T30" fmla="*/ 0 w 24"/>
                  <a:gd name="T31" fmla="*/ 0 h 504"/>
                  <a:gd name="T32" fmla="*/ 24 w 24"/>
                  <a:gd name="T33" fmla="*/ 0 h 504"/>
                  <a:gd name="T34" fmla="*/ 24 w 24"/>
                  <a:gd name="T35" fmla="*/ 6 h 504"/>
                  <a:gd name="T36" fmla="*/ 0 w 24"/>
                  <a:gd name="T37" fmla="*/ 6 h 504"/>
                  <a:gd name="T38" fmla="*/ 0 w 24"/>
                  <a:gd name="T39" fmla="*/ 0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4" h="504">
                    <a:moveTo>
                      <a:pt x="0" y="498"/>
                    </a:moveTo>
                    <a:lnTo>
                      <a:pt x="24" y="498"/>
                    </a:lnTo>
                    <a:lnTo>
                      <a:pt x="24" y="504"/>
                    </a:lnTo>
                    <a:lnTo>
                      <a:pt x="0" y="504"/>
                    </a:lnTo>
                    <a:lnTo>
                      <a:pt x="0" y="498"/>
                    </a:lnTo>
                    <a:close/>
                    <a:moveTo>
                      <a:pt x="0" y="336"/>
                    </a:moveTo>
                    <a:lnTo>
                      <a:pt x="24" y="336"/>
                    </a:lnTo>
                    <a:lnTo>
                      <a:pt x="24" y="342"/>
                    </a:lnTo>
                    <a:lnTo>
                      <a:pt x="0" y="342"/>
                    </a:lnTo>
                    <a:lnTo>
                      <a:pt x="0" y="336"/>
                    </a:lnTo>
                    <a:close/>
                    <a:moveTo>
                      <a:pt x="0" y="168"/>
                    </a:moveTo>
                    <a:lnTo>
                      <a:pt x="24" y="168"/>
                    </a:lnTo>
                    <a:lnTo>
                      <a:pt x="24" y="174"/>
                    </a:lnTo>
                    <a:lnTo>
                      <a:pt x="0" y="174"/>
                    </a:lnTo>
                    <a:lnTo>
                      <a:pt x="0" y="168"/>
                    </a:lnTo>
                    <a:close/>
                    <a:moveTo>
                      <a:pt x="0" y="0"/>
                    </a:moveTo>
                    <a:lnTo>
                      <a:pt x="24" y="0"/>
                    </a:lnTo>
                    <a:lnTo>
                      <a:pt x="24" y="6"/>
                    </a:lnTo>
                    <a:lnTo>
                      <a:pt x="0" y="6"/>
                    </a:lnTo>
                    <a:lnTo>
                      <a:pt x="0" y="0"/>
                    </a:lnTo>
                    <a:close/>
                  </a:path>
                </a:pathLst>
              </a:custGeom>
              <a:solidFill>
                <a:srgbClr val="868686"/>
              </a:solidFill>
              <a:ln w="6"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32" name="Rectangle 790">
                <a:extLst>
                  <a:ext uri="{FF2B5EF4-FFF2-40B4-BE49-F238E27FC236}">
                    <a16:creationId xmlns:a16="http://schemas.microsoft.com/office/drawing/2014/main" id="{248383FB-8960-40A4-9B16-6BF5B62C244A}"/>
                  </a:ext>
                </a:extLst>
              </p:cNvPr>
              <p:cNvSpPr>
                <a:spLocks noChangeArrowheads="1"/>
              </p:cNvSpPr>
              <p:nvPr/>
            </p:nvSpPr>
            <p:spPr bwMode="auto">
              <a:xfrm>
                <a:off x="7183438" y="4685334"/>
                <a:ext cx="781050" cy="9525"/>
              </a:xfrm>
              <a:prstGeom prst="rect">
                <a:avLst/>
              </a:prstGeom>
              <a:solidFill>
                <a:srgbClr val="868686"/>
              </a:solidFill>
              <a:ln w="6"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33" name="Freeform 791">
                <a:extLst>
                  <a:ext uri="{FF2B5EF4-FFF2-40B4-BE49-F238E27FC236}">
                    <a16:creationId xmlns:a16="http://schemas.microsoft.com/office/drawing/2014/main" id="{C8C9FF83-66E6-4F39-8C1C-322743018D81}"/>
                  </a:ext>
                </a:extLst>
              </p:cNvPr>
              <p:cNvSpPr>
                <a:spLocks noEditPoints="1"/>
              </p:cNvSpPr>
              <p:nvPr/>
            </p:nvSpPr>
            <p:spPr bwMode="auto">
              <a:xfrm>
                <a:off x="7178676" y="4690096"/>
                <a:ext cx="790575" cy="38100"/>
              </a:xfrm>
              <a:custGeom>
                <a:avLst/>
                <a:gdLst>
                  <a:gd name="T0" fmla="*/ 6 w 498"/>
                  <a:gd name="T1" fmla="*/ 0 h 24"/>
                  <a:gd name="T2" fmla="*/ 6 w 498"/>
                  <a:gd name="T3" fmla="*/ 24 h 24"/>
                  <a:gd name="T4" fmla="*/ 0 w 498"/>
                  <a:gd name="T5" fmla="*/ 24 h 24"/>
                  <a:gd name="T6" fmla="*/ 0 w 498"/>
                  <a:gd name="T7" fmla="*/ 0 h 24"/>
                  <a:gd name="T8" fmla="*/ 6 w 498"/>
                  <a:gd name="T9" fmla="*/ 0 h 24"/>
                  <a:gd name="T10" fmla="*/ 498 w 498"/>
                  <a:gd name="T11" fmla="*/ 0 h 24"/>
                  <a:gd name="T12" fmla="*/ 498 w 498"/>
                  <a:gd name="T13" fmla="*/ 24 h 24"/>
                  <a:gd name="T14" fmla="*/ 492 w 498"/>
                  <a:gd name="T15" fmla="*/ 24 h 24"/>
                  <a:gd name="T16" fmla="*/ 492 w 498"/>
                  <a:gd name="T17" fmla="*/ 0 h 24"/>
                  <a:gd name="T18" fmla="*/ 498 w 498"/>
                  <a:gd name="T19"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8" h="24">
                    <a:moveTo>
                      <a:pt x="6" y="0"/>
                    </a:moveTo>
                    <a:lnTo>
                      <a:pt x="6" y="24"/>
                    </a:lnTo>
                    <a:lnTo>
                      <a:pt x="0" y="24"/>
                    </a:lnTo>
                    <a:lnTo>
                      <a:pt x="0" y="0"/>
                    </a:lnTo>
                    <a:lnTo>
                      <a:pt x="6" y="0"/>
                    </a:lnTo>
                    <a:close/>
                    <a:moveTo>
                      <a:pt x="498" y="0"/>
                    </a:moveTo>
                    <a:lnTo>
                      <a:pt x="498" y="24"/>
                    </a:lnTo>
                    <a:lnTo>
                      <a:pt x="492" y="24"/>
                    </a:lnTo>
                    <a:lnTo>
                      <a:pt x="492" y="0"/>
                    </a:lnTo>
                    <a:lnTo>
                      <a:pt x="498" y="0"/>
                    </a:lnTo>
                    <a:close/>
                  </a:path>
                </a:pathLst>
              </a:custGeom>
              <a:solidFill>
                <a:srgbClr val="868686"/>
              </a:solidFill>
              <a:ln w="6"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34" name="Rectangle 792">
                <a:extLst>
                  <a:ext uri="{FF2B5EF4-FFF2-40B4-BE49-F238E27FC236}">
                    <a16:creationId xmlns:a16="http://schemas.microsoft.com/office/drawing/2014/main" id="{90E63404-60D7-4545-9A3E-347658C09E1E}"/>
                  </a:ext>
                </a:extLst>
              </p:cNvPr>
              <p:cNvSpPr>
                <a:spLocks noChangeArrowheads="1"/>
              </p:cNvSpPr>
              <p:nvPr/>
            </p:nvSpPr>
            <p:spPr bwMode="auto">
              <a:xfrm>
                <a:off x="7032455" y="4618659"/>
                <a:ext cx="69935" cy="148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rgbClr val="000000"/>
                    </a:solidFill>
                    <a:effectLst/>
                    <a:latin typeface="Arial" pitchFamily="34" charset="0"/>
                    <a:cs typeface="Arial" pitchFamily="34" charset="0"/>
                  </a:rPr>
                  <a:t>0</a:t>
                </a:r>
                <a:endParaRPr kumimoji="0" lang="en-US" sz="900" b="0" i="0" u="none" strike="noStrike" cap="none" normalizeH="0" baseline="0" dirty="0">
                  <a:ln>
                    <a:noFill/>
                  </a:ln>
                  <a:solidFill>
                    <a:schemeClr val="tx1"/>
                  </a:solidFill>
                  <a:effectLst/>
                  <a:latin typeface="Arial" pitchFamily="34" charset="0"/>
                  <a:cs typeface="Arial" pitchFamily="34" charset="0"/>
                </a:endParaRPr>
              </a:p>
            </p:txBody>
          </p:sp>
          <p:sp>
            <p:nvSpPr>
              <p:cNvPr id="135" name="Rectangle 793">
                <a:extLst>
                  <a:ext uri="{FF2B5EF4-FFF2-40B4-BE49-F238E27FC236}">
                    <a16:creationId xmlns:a16="http://schemas.microsoft.com/office/drawing/2014/main" id="{FDB3A16A-274F-4EAB-A1A0-CFEB23550B3A}"/>
                  </a:ext>
                </a:extLst>
              </p:cNvPr>
              <p:cNvSpPr>
                <a:spLocks noChangeArrowheads="1"/>
              </p:cNvSpPr>
              <p:nvPr/>
            </p:nvSpPr>
            <p:spPr bwMode="auto">
              <a:xfrm>
                <a:off x="7032455" y="4355133"/>
                <a:ext cx="69935" cy="148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rgbClr val="000000"/>
                    </a:solidFill>
                    <a:effectLst/>
                    <a:latin typeface="Arial" pitchFamily="34" charset="0"/>
                    <a:cs typeface="Arial" pitchFamily="34" charset="0"/>
                  </a:rPr>
                  <a:t>1</a:t>
                </a:r>
                <a:endParaRPr kumimoji="0" lang="en-US" sz="900" b="0" i="0" u="none" strike="noStrike" cap="none" normalizeH="0" baseline="0">
                  <a:ln>
                    <a:noFill/>
                  </a:ln>
                  <a:solidFill>
                    <a:schemeClr val="tx1"/>
                  </a:solidFill>
                  <a:effectLst/>
                  <a:latin typeface="Arial" pitchFamily="34" charset="0"/>
                  <a:cs typeface="Arial" pitchFamily="34" charset="0"/>
                </a:endParaRPr>
              </a:p>
            </p:txBody>
          </p:sp>
          <p:sp>
            <p:nvSpPr>
              <p:cNvPr id="136" name="Rectangle 794">
                <a:extLst>
                  <a:ext uri="{FF2B5EF4-FFF2-40B4-BE49-F238E27FC236}">
                    <a16:creationId xmlns:a16="http://schemas.microsoft.com/office/drawing/2014/main" id="{AF77ED94-6855-43CA-92B6-43AD8A7C007E}"/>
                  </a:ext>
                </a:extLst>
              </p:cNvPr>
              <p:cNvSpPr>
                <a:spLocks noChangeArrowheads="1"/>
              </p:cNvSpPr>
              <p:nvPr/>
            </p:nvSpPr>
            <p:spPr bwMode="auto">
              <a:xfrm>
                <a:off x="7032455" y="4091609"/>
                <a:ext cx="69935" cy="148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rgbClr val="000000"/>
                    </a:solidFill>
                    <a:effectLst/>
                    <a:latin typeface="Arial" pitchFamily="34" charset="0"/>
                    <a:cs typeface="Arial" pitchFamily="34" charset="0"/>
                  </a:rPr>
                  <a:t>2</a:t>
                </a:r>
                <a:endParaRPr kumimoji="0" lang="en-US" sz="900" b="0" i="0" u="none" strike="noStrike" cap="none" normalizeH="0" baseline="0">
                  <a:ln>
                    <a:noFill/>
                  </a:ln>
                  <a:solidFill>
                    <a:schemeClr val="tx1"/>
                  </a:solidFill>
                  <a:effectLst/>
                  <a:latin typeface="Arial" pitchFamily="34" charset="0"/>
                  <a:cs typeface="Arial" pitchFamily="34" charset="0"/>
                </a:endParaRPr>
              </a:p>
            </p:txBody>
          </p:sp>
          <p:sp>
            <p:nvSpPr>
              <p:cNvPr id="137" name="Rectangle 795">
                <a:extLst>
                  <a:ext uri="{FF2B5EF4-FFF2-40B4-BE49-F238E27FC236}">
                    <a16:creationId xmlns:a16="http://schemas.microsoft.com/office/drawing/2014/main" id="{FAA84CB4-3381-4499-9B1E-5CB59ED9B434}"/>
                  </a:ext>
                </a:extLst>
              </p:cNvPr>
              <p:cNvSpPr>
                <a:spLocks noChangeArrowheads="1"/>
              </p:cNvSpPr>
              <p:nvPr/>
            </p:nvSpPr>
            <p:spPr bwMode="auto">
              <a:xfrm>
                <a:off x="7032455" y="3828084"/>
                <a:ext cx="69935" cy="148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rgbClr val="000000"/>
                    </a:solidFill>
                    <a:effectLst/>
                    <a:latin typeface="Arial" pitchFamily="34" charset="0"/>
                    <a:cs typeface="Arial" pitchFamily="34" charset="0"/>
                  </a:rPr>
                  <a:t>3</a:t>
                </a:r>
                <a:endParaRPr kumimoji="0" lang="en-US" sz="900" b="0" i="0" u="none" strike="noStrike" cap="none" normalizeH="0" baseline="0">
                  <a:ln>
                    <a:noFill/>
                  </a:ln>
                  <a:solidFill>
                    <a:schemeClr val="tx1"/>
                  </a:solidFill>
                  <a:effectLst/>
                  <a:latin typeface="Arial" pitchFamily="34" charset="0"/>
                  <a:cs typeface="Arial" pitchFamily="34" charset="0"/>
                </a:endParaRPr>
              </a:p>
            </p:txBody>
          </p:sp>
          <p:sp>
            <p:nvSpPr>
              <p:cNvPr id="138" name="Rectangle 796">
                <a:extLst>
                  <a:ext uri="{FF2B5EF4-FFF2-40B4-BE49-F238E27FC236}">
                    <a16:creationId xmlns:a16="http://schemas.microsoft.com/office/drawing/2014/main" id="{C1588A05-A265-4303-A8A4-A171FA21E507}"/>
                  </a:ext>
                </a:extLst>
              </p:cNvPr>
              <p:cNvSpPr>
                <a:spLocks noChangeArrowheads="1"/>
              </p:cNvSpPr>
              <p:nvPr/>
            </p:nvSpPr>
            <p:spPr bwMode="auto">
              <a:xfrm>
                <a:off x="7377113" y="4748417"/>
                <a:ext cx="652632" cy="246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dirty="0">
                    <a:ln>
                      <a:noFill/>
                    </a:ln>
                    <a:solidFill>
                      <a:srgbClr val="000000"/>
                    </a:solidFill>
                    <a:effectLst/>
                    <a:latin typeface="Arial" pitchFamily="34" charset="0"/>
                    <a:cs typeface="Arial" pitchFamily="34" charset="0"/>
                  </a:rPr>
                  <a:t>Fabp4</a:t>
                </a:r>
                <a:endParaRPr kumimoji="0" lang="en-US" sz="1200" b="0" i="1" u="none" strike="noStrike" cap="none" normalizeH="0" baseline="0" dirty="0">
                  <a:ln>
                    <a:noFill/>
                  </a:ln>
                  <a:solidFill>
                    <a:schemeClr val="tx1"/>
                  </a:solidFill>
                  <a:effectLst/>
                  <a:latin typeface="Arial" pitchFamily="34" charset="0"/>
                  <a:cs typeface="Arial" pitchFamily="34" charset="0"/>
                </a:endParaRPr>
              </a:p>
            </p:txBody>
          </p:sp>
        </p:grpSp>
      </p:grpSp>
      <p:sp>
        <p:nvSpPr>
          <p:cNvPr id="105" name="TextBox 104">
            <a:extLst>
              <a:ext uri="{FF2B5EF4-FFF2-40B4-BE49-F238E27FC236}">
                <a16:creationId xmlns:a16="http://schemas.microsoft.com/office/drawing/2014/main" id="{4D7B6A26-D7EC-4FF7-9B81-6610FF2EC902}"/>
              </a:ext>
            </a:extLst>
          </p:cNvPr>
          <p:cNvSpPr txBox="1"/>
          <p:nvPr/>
        </p:nvSpPr>
        <p:spPr>
          <a:xfrm>
            <a:off x="916075" y="2828987"/>
            <a:ext cx="292873" cy="299239"/>
          </a:xfrm>
          <a:prstGeom prst="rect">
            <a:avLst/>
          </a:prstGeom>
          <a:noFill/>
        </p:spPr>
        <p:txBody>
          <a:bodyPr wrap="none" rtlCol="0">
            <a:spAutoFit/>
          </a:bodyPr>
          <a:lstStyle/>
          <a:p>
            <a:r>
              <a:rPr lang="en-US" sz="1200" dirty="0">
                <a:latin typeface="Arial" panose="020B0604020202020204" pitchFamily="34" charset="0"/>
                <a:cs typeface="Arial" panose="020B0604020202020204" pitchFamily="34" charset="0"/>
              </a:rPr>
              <a:t>**</a:t>
            </a:r>
          </a:p>
        </p:txBody>
      </p:sp>
      <p:sp>
        <p:nvSpPr>
          <p:cNvPr id="106" name="TextBox 105">
            <a:extLst>
              <a:ext uri="{FF2B5EF4-FFF2-40B4-BE49-F238E27FC236}">
                <a16:creationId xmlns:a16="http://schemas.microsoft.com/office/drawing/2014/main" id="{E11440EC-C3E1-4B21-9F51-CA65BDDF558B}"/>
              </a:ext>
            </a:extLst>
          </p:cNvPr>
          <p:cNvSpPr txBox="1"/>
          <p:nvPr/>
        </p:nvSpPr>
        <p:spPr>
          <a:xfrm>
            <a:off x="2281443" y="2881272"/>
            <a:ext cx="292873" cy="299239"/>
          </a:xfrm>
          <a:prstGeom prst="rect">
            <a:avLst/>
          </a:prstGeom>
          <a:noFill/>
        </p:spPr>
        <p:txBody>
          <a:bodyPr wrap="none" rtlCol="0">
            <a:spAutoFit/>
          </a:bodyPr>
          <a:lstStyle/>
          <a:p>
            <a:r>
              <a:rPr lang="en-US" sz="1200" dirty="0">
                <a:latin typeface="Arial" panose="020B0604020202020204" pitchFamily="34" charset="0"/>
                <a:cs typeface="Arial" panose="020B0604020202020204" pitchFamily="34" charset="0"/>
              </a:rPr>
              <a:t>**</a:t>
            </a:r>
          </a:p>
        </p:txBody>
      </p:sp>
      <p:sp>
        <p:nvSpPr>
          <p:cNvPr id="107" name="TextBox 106">
            <a:extLst>
              <a:ext uri="{FF2B5EF4-FFF2-40B4-BE49-F238E27FC236}">
                <a16:creationId xmlns:a16="http://schemas.microsoft.com/office/drawing/2014/main" id="{844DCA96-71C5-4D4D-8D6F-07109DD77740}"/>
              </a:ext>
            </a:extLst>
          </p:cNvPr>
          <p:cNvSpPr txBox="1"/>
          <p:nvPr/>
        </p:nvSpPr>
        <p:spPr>
          <a:xfrm>
            <a:off x="1619407" y="2828987"/>
            <a:ext cx="292873" cy="299239"/>
          </a:xfrm>
          <a:prstGeom prst="rect">
            <a:avLst/>
          </a:prstGeom>
          <a:noFill/>
        </p:spPr>
        <p:txBody>
          <a:bodyPr wrap="none" rtlCol="0">
            <a:spAutoFit/>
          </a:bodyPr>
          <a:lstStyle/>
          <a:p>
            <a:r>
              <a:rPr lang="en-US" sz="1200" dirty="0">
                <a:latin typeface="Arial" panose="020B0604020202020204" pitchFamily="34" charset="0"/>
                <a:cs typeface="Arial" panose="020B0604020202020204" pitchFamily="34" charset="0"/>
              </a:rPr>
              <a:t>**</a:t>
            </a:r>
          </a:p>
        </p:txBody>
      </p:sp>
      <p:sp>
        <p:nvSpPr>
          <p:cNvPr id="108" name="TextBox 107">
            <a:extLst>
              <a:ext uri="{FF2B5EF4-FFF2-40B4-BE49-F238E27FC236}">
                <a16:creationId xmlns:a16="http://schemas.microsoft.com/office/drawing/2014/main" id="{0D8A2CA5-BE99-4163-AA77-1698785EEE95}"/>
              </a:ext>
            </a:extLst>
          </p:cNvPr>
          <p:cNvSpPr txBox="1"/>
          <p:nvPr/>
        </p:nvSpPr>
        <p:spPr>
          <a:xfrm>
            <a:off x="1480089" y="3292862"/>
            <a:ext cx="292873" cy="299239"/>
          </a:xfrm>
          <a:prstGeom prst="rect">
            <a:avLst/>
          </a:prstGeom>
          <a:noFill/>
        </p:spPr>
        <p:txBody>
          <a:bodyPr wrap="none" rtlCol="0">
            <a:spAutoFit/>
          </a:bodyPr>
          <a:lstStyle/>
          <a:p>
            <a:r>
              <a:rPr lang="en-US" sz="1200" dirty="0">
                <a:latin typeface="Arial" panose="020B0604020202020204" pitchFamily="34" charset="0"/>
                <a:cs typeface="Arial" panose="020B0604020202020204" pitchFamily="34" charset="0"/>
              </a:rPr>
              <a:t>**</a:t>
            </a:r>
          </a:p>
        </p:txBody>
      </p:sp>
      <p:sp>
        <p:nvSpPr>
          <p:cNvPr id="109" name="TextBox 108">
            <a:extLst>
              <a:ext uri="{FF2B5EF4-FFF2-40B4-BE49-F238E27FC236}">
                <a16:creationId xmlns:a16="http://schemas.microsoft.com/office/drawing/2014/main" id="{B02C1DA1-7098-48D6-8537-27E931E4363B}"/>
              </a:ext>
            </a:extLst>
          </p:cNvPr>
          <p:cNvSpPr txBox="1"/>
          <p:nvPr/>
        </p:nvSpPr>
        <p:spPr>
          <a:xfrm>
            <a:off x="2939301" y="2911305"/>
            <a:ext cx="235599" cy="299239"/>
          </a:xfrm>
          <a:prstGeom prst="rect">
            <a:avLst/>
          </a:prstGeom>
          <a:noFill/>
        </p:spPr>
        <p:txBody>
          <a:bodyPr wrap="none" rtlCol="0">
            <a:spAutoFit/>
          </a:bodyPr>
          <a:lstStyle/>
          <a:p>
            <a:r>
              <a:rPr lang="en-US" sz="1200" dirty="0">
                <a:latin typeface="Arial" panose="020B0604020202020204" pitchFamily="34" charset="0"/>
                <a:cs typeface="Arial" panose="020B0604020202020204" pitchFamily="34" charset="0"/>
              </a:rPr>
              <a:t>*</a:t>
            </a:r>
          </a:p>
        </p:txBody>
      </p:sp>
      <p:sp>
        <p:nvSpPr>
          <p:cNvPr id="115" name="TextBox 114">
            <a:extLst>
              <a:ext uri="{FF2B5EF4-FFF2-40B4-BE49-F238E27FC236}">
                <a16:creationId xmlns:a16="http://schemas.microsoft.com/office/drawing/2014/main" id="{157A90C7-721D-4D73-B6B2-D9324C983F27}"/>
              </a:ext>
            </a:extLst>
          </p:cNvPr>
          <p:cNvSpPr txBox="1"/>
          <p:nvPr/>
        </p:nvSpPr>
        <p:spPr>
          <a:xfrm>
            <a:off x="788185" y="3322895"/>
            <a:ext cx="292873" cy="299239"/>
          </a:xfrm>
          <a:prstGeom prst="rect">
            <a:avLst/>
          </a:prstGeom>
          <a:noFill/>
        </p:spPr>
        <p:txBody>
          <a:bodyPr wrap="none" rtlCol="0">
            <a:spAutoFit/>
          </a:bodyPr>
          <a:lstStyle/>
          <a:p>
            <a:r>
              <a:rPr lang="en-US" sz="1200" dirty="0">
                <a:latin typeface="Arial" panose="020B0604020202020204" pitchFamily="34" charset="0"/>
                <a:cs typeface="Arial" panose="020B0604020202020204" pitchFamily="34" charset="0"/>
              </a:rPr>
              <a:t>**</a:t>
            </a:r>
          </a:p>
        </p:txBody>
      </p:sp>
      <p:sp>
        <p:nvSpPr>
          <p:cNvPr id="245" name="TextBox 244">
            <a:extLst>
              <a:ext uri="{FF2B5EF4-FFF2-40B4-BE49-F238E27FC236}">
                <a16:creationId xmlns:a16="http://schemas.microsoft.com/office/drawing/2014/main" id="{8E29B4B9-8A66-495A-889C-56735D3E7220}"/>
              </a:ext>
            </a:extLst>
          </p:cNvPr>
          <p:cNvSpPr txBox="1"/>
          <p:nvPr/>
        </p:nvSpPr>
        <p:spPr>
          <a:xfrm rot="18860068">
            <a:off x="4417560" y="2629499"/>
            <a:ext cx="611538" cy="311167"/>
          </a:xfrm>
          <a:prstGeom prst="rect">
            <a:avLst/>
          </a:prstGeom>
          <a:noFill/>
        </p:spPr>
        <p:txBody>
          <a:bodyPr wrap="none" rtlCol="0">
            <a:spAutoFit/>
          </a:bodyPr>
          <a:lstStyle/>
          <a:p>
            <a:r>
              <a:rPr lang="en-US" sz="1100" dirty="0">
                <a:latin typeface="Arial" panose="020B0604020202020204" pitchFamily="34" charset="0"/>
                <a:cs typeface="Arial" panose="020B0604020202020204" pitchFamily="34" charset="0"/>
              </a:rPr>
              <a:t>Normal</a:t>
            </a:r>
          </a:p>
        </p:txBody>
      </p:sp>
      <p:sp>
        <p:nvSpPr>
          <p:cNvPr id="246" name="TextBox 245">
            <a:extLst>
              <a:ext uri="{FF2B5EF4-FFF2-40B4-BE49-F238E27FC236}">
                <a16:creationId xmlns:a16="http://schemas.microsoft.com/office/drawing/2014/main" id="{FD547893-2197-4481-B6BB-15B243EA8F47}"/>
              </a:ext>
            </a:extLst>
          </p:cNvPr>
          <p:cNvSpPr txBox="1"/>
          <p:nvPr/>
        </p:nvSpPr>
        <p:spPr>
          <a:xfrm rot="18739201">
            <a:off x="4840045" y="2600996"/>
            <a:ext cx="577402" cy="261610"/>
          </a:xfrm>
          <a:prstGeom prst="rect">
            <a:avLst/>
          </a:prstGeom>
          <a:noFill/>
        </p:spPr>
        <p:txBody>
          <a:bodyPr wrap="none" rtlCol="0">
            <a:spAutoFit/>
          </a:bodyPr>
          <a:lstStyle/>
          <a:p>
            <a:r>
              <a:rPr lang="en-US" sz="1100" dirty="0">
                <a:latin typeface="Arial" panose="020B0604020202020204" pitchFamily="34" charset="0"/>
                <a:cs typeface="Arial" panose="020B0604020202020204" pitchFamily="34" charset="0"/>
              </a:rPr>
              <a:t>S-4wk</a:t>
            </a:r>
          </a:p>
        </p:txBody>
      </p:sp>
      <p:sp>
        <p:nvSpPr>
          <p:cNvPr id="247" name="TextBox 246">
            <a:extLst>
              <a:ext uri="{FF2B5EF4-FFF2-40B4-BE49-F238E27FC236}">
                <a16:creationId xmlns:a16="http://schemas.microsoft.com/office/drawing/2014/main" id="{00019222-19DA-4E8C-8A54-DCBB927F74D4}"/>
              </a:ext>
            </a:extLst>
          </p:cNvPr>
          <p:cNvSpPr txBox="1"/>
          <p:nvPr/>
        </p:nvSpPr>
        <p:spPr>
          <a:xfrm rot="18602963">
            <a:off x="5141380" y="2587438"/>
            <a:ext cx="577402" cy="261610"/>
          </a:xfrm>
          <a:prstGeom prst="rect">
            <a:avLst/>
          </a:prstGeom>
          <a:noFill/>
        </p:spPr>
        <p:txBody>
          <a:bodyPr wrap="none" rtlCol="0">
            <a:spAutoFit/>
          </a:bodyPr>
          <a:lstStyle/>
          <a:p>
            <a:r>
              <a:rPr lang="en-US" sz="1100" dirty="0">
                <a:latin typeface="Arial" panose="020B0604020202020204" pitchFamily="34" charset="0"/>
                <a:cs typeface="Arial" panose="020B0604020202020204" pitchFamily="34" charset="0"/>
              </a:rPr>
              <a:t>S-6wk</a:t>
            </a:r>
          </a:p>
        </p:txBody>
      </p:sp>
      <p:sp>
        <p:nvSpPr>
          <p:cNvPr id="248" name="TextBox 247">
            <a:extLst>
              <a:ext uri="{FF2B5EF4-FFF2-40B4-BE49-F238E27FC236}">
                <a16:creationId xmlns:a16="http://schemas.microsoft.com/office/drawing/2014/main" id="{181E3ACE-7E56-4B3B-98D5-CD666FCA5CD9}"/>
              </a:ext>
            </a:extLst>
          </p:cNvPr>
          <p:cNvSpPr txBox="1"/>
          <p:nvPr/>
        </p:nvSpPr>
        <p:spPr>
          <a:xfrm>
            <a:off x="3874848" y="3461754"/>
            <a:ext cx="639562" cy="194703"/>
          </a:xfrm>
          <a:prstGeom prst="rect">
            <a:avLst/>
          </a:prstGeom>
          <a:noFill/>
        </p:spPr>
        <p:txBody>
          <a:bodyPr wrap="none" rtlCol="0">
            <a:spAutoFit/>
          </a:bodyPr>
          <a:lstStyle/>
          <a:p>
            <a:r>
              <a:rPr lang="el-GR" sz="1100" dirty="0">
                <a:latin typeface="Arial"/>
                <a:cs typeface="Arial"/>
              </a:rPr>
              <a:t>α</a:t>
            </a:r>
            <a:r>
              <a:rPr lang="en-US" sz="1100" dirty="0">
                <a:latin typeface="Arial"/>
                <a:cs typeface="Arial"/>
              </a:rPr>
              <a:t>-</a:t>
            </a:r>
            <a:r>
              <a:rPr lang="en-US" sz="1100" dirty="0">
                <a:latin typeface="Arial" panose="020B0604020202020204" pitchFamily="34" charset="0"/>
                <a:cs typeface="Arial" panose="020B0604020202020204" pitchFamily="34" charset="0"/>
              </a:rPr>
              <a:t>actin</a:t>
            </a:r>
          </a:p>
        </p:txBody>
      </p:sp>
      <p:sp>
        <p:nvSpPr>
          <p:cNvPr id="249" name="TextBox 248">
            <a:extLst>
              <a:ext uri="{FF2B5EF4-FFF2-40B4-BE49-F238E27FC236}">
                <a16:creationId xmlns:a16="http://schemas.microsoft.com/office/drawing/2014/main" id="{E146666B-C8F9-4E1C-AB94-18E4CF5EA767}"/>
              </a:ext>
            </a:extLst>
          </p:cNvPr>
          <p:cNvSpPr txBox="1"/>
          <p:nvPr/>
        </p:nvSpPr>
        <p:spPr>
          <a:xfrm>
            <a:off x="3823493" y="3211330"/>
            <a:ext cx="671439" cy="194703"/>
          </a:xfrm>
          <a:prstGeom prst="rect">
            <a:avLst/>
          </a:prstGeom>
          <a:noFill/>
        </p:spPr>
        <p:txBody>
          <a:bodyPr wrap="none" rtlCol="0">
            <a:spAutoFit/>
          </a:bodyPr>
          <a:lstStyle/>
          <a:p>
            <a:r>
              <a:rPr lang="en-US" sz="1100" dirty="0">
                <a:latin typeface="Arial" panose="020B0604020202020204" pitchFamily="34" charset="0"/>
                <a:cs typeface="Arial" panose="020B0604020202020204" pitchFamily="34" charset="0"/>
              </a:rPr>
              <a:t>PPAR</a:t>
            </a:r>
            <a:r>
              <a:rPr lang="el-GR" sz="1100" dirty="0">
                <a:latin typeface="Arial"/>
                <a:cs typeface="Arial"/>
              </a:rPr>
              <a:t>γ</a:t>
            </a:r>
            <a:endParaRPr lang="en-US" sz="1100" dirty="0">
              <a:latin typeface="Arial" panose="020B0604020202020204" pitchFamily="34" charset="0"/>
              <a:cs typeface="Arial" panose="020B0604020202020204" pitchFamily="34" charset="0"/>
            </a:endParaRPr>
          </a:p>
        </p:txBody>
      </p:sp>
      <p:sp>
        <p:nvSpPr>
          <p:cNvPr id="250" name="TextBox 249">
            <a:extLst>
              <a:ext uri="{FF2B5EF4-FFF2-40B4-BE49-F238E27FC236}">
                <a16:creationId xmlns:a16="http://schemas.microsoft.com/office/drawing/2014/main" id="{F10BCBC9-5BEF-43E5-BD85-73C2C77005AF}"/>
              </a:ext>
            </a:extLst>
          </p:cNvPr>
          <p:cNvSpPr txBox="1"/>
          <p:nvPr/>
        </p:nvSpPr>
        <p:spPr>
          <a:xfrm>
            <a:off x="3824198" y="2969828"/>
            <a:ext cx="691215" cy="261610"/>
          </a:xfrm>
          <a:prstGeom prst="rect">
            <a:avLst/>
          </a:prstGeom>
          <a:noFill/>
        </p:spPr>
        <p:txBody>
          <a:bodyPr wrap="none" rtlCol="0">
            <a:spAutoFit/>
          </a:bodyPr>
          <a:lstStyle/>
          <a:p>
            <a:r>
              <a:rPr lang="en-US" sz="1100" dirty="0">
                <a:latin typeface="Arial" panose="020B0604020202020204" pitchFamily="34" charset="0"/>
                <a:cs typeface="Arial" panose="020B0604020202020204" pitchFamily="34" charset="0"/>
              </a:rPr>
              <a:t>C/EBP</a:t>
            </a:r>
            <a:r>
              <a:rPr lang="el-GR" sz="1100" dirty="0">
                <a:latin typeface="Arial"/>
                <a:cs typeface="Arial"/>
              </a:rPr>
              <a:t>β</a:t>
            </a:r>
            <a:endParaRPr lang="en-US" sz="1100" dirty="0">
              <a:latin typeface="Arial" panose="020B0604020202020204" pitchFamily="34" charset="0"/>
              <a:cs typeface="Arial" panose="020B0604020202020204" pitchFamily="34" charset="0"/>
            </a:endParaRPr>
          </a:p>
        </p:txBody>
      </p:sp>
      <p:pic>
        <p:nvPicPr>
          <p:cNvPr id="251" name="Picture 962">
            <a:extLst>
              <a:ext uri="{FF2B5EF4-FFF2-40B4-BE49-F238E27FC236}">
                <a16:creationId xmlns:a16="http://schemas.microsoft.com/office/drawing/2014/main" id="{AE6B2955-9426-4DE0-AA2A-360455AD3586}"/>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8000" contrast="3000"/>
                    </a14:imgEffect>
                  </a14:imgLayer>
                </a14:imgProps>
              </a:ext>
              <a:ext uri="{28A0092B-C50C-407E-A947-70E740481C1C}">
                <a14:useLocalDpi xmlns:a14="http://schemas.microsoft.com/office/drawing/2010/main" val="0"/>
              </a:ext>
            </a:extLst>
          </a:blip>
          <a:srcRect/>
          <a:stretch>
            <a:fillRect/>
          </a:stretch>
        </p:blipFill>
        <p:spPr bwMode="auto">
          <a:xfrm>
            <a:off x="4443967" y="3518382"/>
            <a:ext cx="1079486" cy="179881"/>
          </a:xfrm>
          <a:prstGeom prst="rect">
            <a:avLst/>
          </a:prstGeom>
          <a:solidFill>
            <a:srgbClr val="002060"/>
          </a:solidFill>
          <a:ln>
            <a:solidFill>
              <a:schemeClr val="tx1"/>
            </a:solidFill>
          </a:ln>
          <a:effectLst/>
        </p:spPr>
      </p:pic>
      <p:pic>
        <p:nvPicPr>
          <p:cNvPr id="252" name="Picture 965">
            <a:extLst>
              <a:ext uri="{FF2B5EF4-FFF2-40B4-BE49-F238E27FC236}">
                <a16:creationId xmlns:a16="http://schemas.microsoft.com/office/drawing/2014/main" id="{77C8DF65-3648-4AD1-8543-0255952F021A}"/>
              </a:ext>
            </a:extLst>
          </p:cNvPr>
          <p:cNvPicPr>
            <a:picLocks noChangeAspect="1" noChangeArrowheads="1"/>
          </p:cNvPicPr>
          <p:nvPr/>
        </p:nvPicPr>
        <p:blipFill>
          <a:blip r:embed="rId4">
            <a:extLst>
              <a:ext uri="{BEBA8EAE-BF5A-486C-A8C5-ECC9F3942E4B}">
                <a14:imgProps xmlns:a14="http://schemas.microsoft.com/office/drawing/2010/main">
                  <a14:imgLayer r:embed="rId5">
                    <a14:imgEffect>
                      <a14:brightnessContrast bright="6000"/>
                    </a14:imgEffect>
                  </a14:imgLayer>
                </a14:imgProps>
              </a:ext>
              <a:ext uri="{28A0092B-C50C-407E-A947-70E740481C1C}">
                <a14:useLocalDpi xmlns:a14="http://schemas.microsoft.com/office/drawing/2010/main" val="0"/>
              </a:ext>
            </a:extLst>
          </a:blip>
          <a:srcRect/>
          <a:stretch>
            <a:fillRect/>
          </a:stretch>
        </p:blipFill>
        <p:spPr bwMode="auto">
          <a:xfrm>
            <a:off x="4443967" y="3227822"/>
            <a:ext cx="1079486" cy="2028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3" name="Picture 971">
            <a:extLst>
              <a:ext uri="{FF2B5EF4-FFF2-40B4-BE49-F238E27FC236}">
                <a16:creationId xmlns:a16="http://schemas.microsoft.com/office/drawing/2014/main" id="{DA3FF9F4-087A-468C-ADD7-E32EA5F746E4}"/>
              </a:ext>
            </a:extLst>
          </p:cNvPr>
          <p:cNvPicPr>
            <a:picLocks noChangeAspect="1" noChangeArrowheads="1"/>
          </p:cNvPicPr>
          <p:nvPr/>
        </p:nvPicPr>
        <p:blipFill>
          <a:blip r:embed="rId6" cstate="print">
            <a:extLst>
              <a:ext uri="{BEBA8EAE-BF5A-486C-A8C5-ECC9F3942E4B}">
                <a14:imgProps xmlns:a14="http://schemas.microsoft.com/office/drawing/2010/main">
                  <a14:imgLayer r:embed="rId7">
                    <a14:imgEffect>
                      <a14:brightnessContrast bright="-1000" contrast="1000"/>
                    </a14:imgEffect>
                  </a14:imgLayer>
                </a14:imgProps>
              </a:ext>
              <a:ext uri="{28A0092B-C50C-407E-A947-70E740481C1C}">
                <a14:useLocalDpi xmlns:a14="http://schemas.microsoft.com/office/drawing/2010/main" val="0"/>
              </a:ext>
            </a:extLst>
          </a:blip>
          <a:srcRect/>
          <a:stretch>
            <a:fillRect/>
          </a:stretch>
        </p:blipFill>
        <p:spPr bwMode="auto">
          <a:xfrm>
            <a:off x="4446386" y="2988043"/>
            <a:ext cx="1077067" cy="195416"/>
          </a:xfrm>
          <a:prstGeom prst="rect">
            <a:avLst/>
          </a:prstGeom>
          <a:solidFill>
            <a:srgbClr val="002060"/>
          </a:solidFill>
          <a:ln>
            <a:solidFill>
              <a:schemeClr val="tx1"/>
            </a:solidFill>
          </a:ln>
          <a:effectLst/>
        </p:spPr>
      </p:pic>
      <p:sp>
        <p:nvSpPr>
          <p:cNvPr id="256" name="Rectangle 255">
            <a:extLst>
              <a:ext uri="{FF2B5EF4-FFF2-40B4-BE49-F238E27FC236}">
                <a16:creationId xmlns:a16="http://schemas.microsoft.com/office/drawing/2014/main" id="{3DAF334A-96DF-4051-A63C-359E1122B6D2}"/>
              </a:ext>
            </a:extLst>
          </p:cNvPr>
          <p:cNvSpPr/>
          <p:nvPr/>
        </p:nvSpPr>
        <p:spPr>
          <a:xfrm>
            <a:off x="120073" y="2400389"/>
            <a:ext cx="531005" cy="338554"/>
          </a:xfrm>
          <a:prstGeom prst="rect">
            <a:avLst/>
          </a:prstGeom>
        </p:spPr>
        <p:txBody>
          <a:bodyPr wrap="square">
            <a:spAutoFit/>
          </a:bodyPr>
          <a:lstStyle/>
          <a:p>
            <a:r>
              <a:rPr lang="en-US" sz="1600" dirty="0">
                <a:latin typeface="Arial" panose="020B0604020202020204" pitchFamily="34" charset="0"/>
                <a:ea typeface="Calibri"/>
                <a:cs typeface="Arial" panose="020B0604020202020204" pitchFamily="34" charset="0"/>
              </a:rPr>
              <a:t> B.</a:t>
            </a:r>
            <a:endParaRPr lang="en-US" sz="1600" dirty="0"/>
          </a:p>
        </p:txBody>
      </p:sp>
      <p:grpSp>
        <p:nvGrpSpPr>
          <p:cNvPr id="257" name="Group 256">
            <a:extLst>
              <a:ext uri="{FF2B5EF4-FFF2-40B4-BE49-F238E27FC236}">
                <a16:creationId xmlns:a16="http://schemas.microsoft.com/office/drawing/2014/main" id="{C9F3B763-4B9F-4634-9A0F-201C30DF145F}"/>
              </a:ext>
            </a:extLst>
          </p:cNvPr>
          <p:cNvGrpSpPr/>
          <p:nvPr/>
        </p:nvGrpSpPr>
        <p:grpSpPr>
          <a:xfrm>
            <a:off x="383771" y="754505"/>
            <a:ext cx="3310415" cy="1449193"/>
            <a:chOff x="5494017" y="3064126"/>
            <a:chExt cx="3098744" cy="1297894"/>
          </a:xfrm>
        </p:grpSpPr>
        <p:sp>
          <p:nvSpPr>
            <p:cNvPr id="258" name="TextBox 257">
              <a:extLst>
                <a:ext uri="{FF2B5EF4-FFF2-40B4-BE49-F238E27FC236}">
                  <a16:creationId xmlns:a16="http://schemas.microsoft.com/office/drawing/2014/main" id="{B7F4ABB3-B88C-46AB-8B6F-92C252296ABC}"/>
                </a:ext>
              </a:extLst>
            </p:cNvPr>
            <p:cNvSpPr txBox="1"/>
            <p:nvPr/>
          </p:nvSpPr>
          <p:spPr>
            <a:xfrm>
              <a:off x="6364397" y="3064126"/>
              <a:ext cx="613658" cy="289415"/>
            </a:xfrm>
            <a:prstGeom prst="rect">
              <a:avLst/>
            </a:prstGeom>
            <a:noFill/>
          </p:spPr>
          <p:txBody>
            <a:bodyPr wrap="none" rtlCol="0">
              <a:spAutoFit/>
            </a:bodyPr>
            <a:lstStyle/>
            <a:p>
              <a:r>
                <a:rPr lang="en-US" sz="1200" dirty="0" err="1">
                  <a:latin typeface="Arial" panose="020B0604020202020204" pitchFamily="34" charset="0"/>
                  <a:cs typeface="Arial" panose="020B0604020202020204" pitchFamily="34" charset="0"/>
                </a:rPr>
                <a:t>eWAT</a:t>
              </a:r>
              <a:endParaRPr lang="en-US" sz="1200" dirty="0">
                <a:latin typeface="Arial" panose="020B0604020202020204" pitchFamily="34" charset="0"/>
                <a:cs typeface="Arial" panose="020B0604020202020204" pitchFamily="34" charset="0"/>
              </a:endParaRPr>
            </a:p>
          </p:txBody>
        </p:sp>
        <p:grpSp>
          <p:nvGrpSpPr>
            <p:cNvPr id="259" name="Group 258">
              <a:extLst>
                <a:ext uri="{FF2B5EF4-FFF2-40B4-BE49-F238E27FC236}">
                  <a16:creationId xmlns:a16="http://schemas.microsoft.com/office/drawing/2014/main" id="{7D89C963-DFE3-40C6-A04D-4932E3305191}"/>
                </a:ext>
              </a:extLst>
            </p:cNvPr>
            <p:cNvGrpSpPr/>
            <p:nvPr/>
          </p:nvGrpSpPr>
          <p:grpSpPr>
            <a:xfrm>
              <a:off x="5494017" y="3320090"/>
              <a:ext cx="3098744" cy="1041930"/>
              <a:chOff x="1048375" y="996778"/>
              <a:chExt cx="2683366" cy="1135450"/>
            </a:xfrm>
          </p:grpSpPr>
          <p:sp>
            <p:nvSpPr>
              <p:cNvPr id="260" name="Rectangle 259">
                <a:extLst>
                  <a:ext uri="{FF2B5EF4-FFF2-40B4-BE49-F238E27FC236}">
                    <a16:creationId xmlns:a16="http://schemas.microsoft.com/office/drawing/2014/main" id="{D13B9A0D-0F01-4CEC-814C-82B458BE0768}"/>
                  </a:ext>
                </a:extLst>
              </p:cNvPr>
              <p:cNvSpPr>
                <a:spLocks noChangeArrowheads="1"/>
              </p:cNvSpPr>
              <p:nvPr/>
            </p:nvSpPr>
            <p:spPr bwMode="auto">
              <a:xfrm rot="16200000">
                <a:off x="663614" y="1398738"/>
                <a:ext cx="887137" cy="117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anose="020B0604020202020204" pitchFamily="34" charset="0"/>
                  </a:rPr>
                  <a:t>Rel. mRNA Exp.</a:t>
                </a:r>
                <a:endParaRPr kumimoji="0" lang="en-US" altLang="en-US" sz="900" b="0" i="0" u="none" strike="noStrike" cap="none" normalizeH="0" baseline="0" dirty="0">
                  <a:ln>
                    <a:noFill/>
                  </a:ln>
                  <a:solidFill>
                    <a:schemeClr val="tx1"/>
                  </a:solidFill>
                  <a:effectLst/>
                  <a:latin typeface="Arial" panose="020B0604020202020204" pitchFamily="34" charset="0"/>
                </a:endParaRPr>
              </a:p>
            </p:txBody>
          </p:sp>
          <p:grpSp>
            <p:nvGrpSpPr>
              <p:cNvPr id="261" name="Group 260">
                <a:extLst>
                  <a:ext uri="{FF2B5EF4-FFF2-40B4-BE49-F238E27FC236}">
                    <a16:creationId xmlns:a16="http://schemas.microsoft.com/office/drawing/2014/main" id="{E240047D-A3D5-4587-B829-D9DEC5C99784}"/>
                  </a:ext>
                </a:extLst>
              </p:cNvPr>
              <p:cNvGrpSpPr/>
              <p:nvPr/>
            </p:nvGrpSpPr>
            <p:grpSpPr>
              <a:xfrm>
                <a:off x="1271587" y="996778"/>
                <a:ext cx="2460154" cy="1135450"/>
                <a:chOff x="1271587" y="994534"/>
                <a:chExt cx="2460154" cy="1137784"/>
              </a:xfrm>
            </p:grpSpPr>
            <p:grpSp>
              <p:nvGrpSpPr>
                <p:cNvPr id="262" name="Group 261">
                  <a:extLst>
                    <a:ext uri="{FF2B5EF4-FFF2-40B4-BE49-F238E27FC236}">
                      <a16:creationId xmlns:a16="http://schemas.microsoft.com/office/drawing/2014/main" id="{6A9E1125-8416-487D-81F1-62742363992B}"/>
                    </a:ext>
                  </a:extLst>
                </p:cNvPr>
                <p:cNvGrpSpPr/>
                <p:nvPr/>
              </p:nvGrpSpPr>
              <p:grpSpPr>
                <a:xfrm>
                  <a:off x="1271587" y="1070919"/>
                  <a:ext cx="2460154" cy="1061399"/>
                  <a:chOff x="1271587" y="1070919"/>
                  <a:chExt cx="2451915" cy="1061399"/>
                </a:xfrm>
              </p:grpSpPr>
              <p:grpSp>
                <p:nvGrpSpPr>
                  <p:cNvPr id="266" name="Group 265">
                    <a:extLst>
                      <a:ext uri="{FF2B5EF4-FFF2-40B4-BE49-F238E27FC236}">
                        <a16:creationId xmlns:a16="http://schemas.microsoft.com/office/drawing/2014/main" id="{712AC870-FC43-4755-BEE1-C0DCA57894C0}"/>
                      </a:ext>
                    </a:extLst>
                  </p:cNvPr>
                  <p:cNvGrpSpPr/>
                  <p:nvPr/>
                </p:nvGrpSpPr>
                <p:grpSpPr>
                  <a:xfrm>
                    <a:off x="1271587" y="1070919"/>
                    <a:ext cx="2451915" cy="873212"/>
                    <a:chOff x="1271588" y="654050"/>
                    <a:chExt cx="4883150" cy="1232774"/>
                  </a:xfrm>
                </p:grpSpPr>
                <p:sp>
                  <p:nvSpPr>
                    <p:cNvPr id="273" name="Rectangle 272">
                      <a:extLst>
                        <a:ext uri="{FF2B5EF4-FFF2-40B4-BE49-F238E27FC236}">
                          <a16:creationId xmlns:a16="http://schemas.microsoft.com/office/drawing/2014/main" id="{3C82245C-200C-4B22-97C8-363BA6A1274D}"/>
                        </a:ext>
                      </a:extLst>
                    </p:cNvPr>
                    <p:cNvSpPr>
                      <a:spLocks noChangeArrowheads="1"/>
                    </p:cNvSpPr>
                    <p:nvPr/>
                  </p:nvSpPr>
                  <p:spPr bwMode="auto">
                    <a:xfrm>
                      <a:off x="1581150" y="1282700"/>
                      <a:ext cx="173038" cy="5540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4" name="Freeform 654">
                      <a:extLst>
                        <a:ext uri="{FF2B5EF4-FFF2-40B4-BE49-F238E27FC236}">
                          <a16:creationId xmlns:a16="http://schemas.microsoft.com/office/drawing/2014/main" id="{E8DA4CD4-CA3A-4D40-AD37-290722E29D5F}"/>
                        </a:ext>
                      </a:extLst>
                    </p:cNvPr>
                    <p:cNvSpPr>
                      <a:spLocks noEditPoints="1"/>
                    </p:cNvSpPr>
                    <p:nvPr/>
                  </p:nvSpPr>
                  <p:spPr bwMode="auto">
                    <a:xfrm>
                      <a:off x="1576388" y="1277938"/>
                      <a:ext cx="182563" cy="563563"/>
                    </a:xfrm>
                    <a:custGeom>
                      <a:avLst/>
                      <a:gdLst>
                        <a:gd name="T0" fmla="*/ 0 w 1920"/>
                        <a:gd name="T1" fmla="*/ 48 h 5920"/>
                        <a:gd name="T2" fmla="*/ 48 w 1920"/>
                        <a:gd name="T3" fmla="*/ 0 h 5920"/>
                        <a:gd name="T4" fmla="*/ 1872 w 1920"/>
                        <a:gd name="T5" fmla="*/ 0 h 5920"/>
                        <a:gd name="T6" fmla="*/ 1920 w 1920"/>
                        <a:gd name="T7" fmla="*/ 48 h 5920"/>
                        <a:gd name="T8" fmla="*/ 1920 w 1920"/>
                        <a:gd name="T9" fmla="*/ 5872 h 5920"/>
                        <a:gd name="T10" fmla="*/ 1872 w 1920"/>
                        <a:gd name="T11" fmla="*/ 5920 h 5920"/>
                        <a:gd name="T12" fmla="*/ 48 w 1920"/>
                        <a:gd name="T13" fmla="*/ 5920 h 5920"/>
                        <a:gd name="T14" fmla="*/ 0 w 1920"/>
                        <a:gd name="T15" fmla="*/ 5872 h 5920"/>
                        <a:gd name="T16" fmla="*/ 0 w 1920"/>
                        <a:gd name="T17" fmla="*/ 48 h 5920"/>
                        <a:gd name="T18" fmla="*/ 96 w 1920"/>
                        <a:gd name="T19" fmla="*/ 5872 h 5920"/>
                        <a:gd name="T20" fmla="*/ 48 w 1920"/>
                        <a:gd name="T21" fmla="*/ 5824 h 5920"/>
                        <a:gd name="T22" fmla="*/ 1872 w 1920"/>
                        <a:gd name="T23" fmla="*/ 5824 h 5920"/>
                        <a:gd name="T24" fmla="*/ 1824 w 1920"/>
                        <a:gd name="T25" fmla="*/ 5872 h 5920"/>
                        <a:gd name="T26" fmla="*/ 1824 w 1920"/>
                        <a:gd name="T27" fmla="*/ 48 h 5920"/>
                        <a:gd name="T28" fmla="*/ 1872 w 1920"/>
                        <a:gd name="T29" fmla="*/ 96 h 5920"/>
                        <a:gd name="T30" fmla="*/ 48 w 1920"/>
                        <a:gd name="T31" fmla="*/ 96 h 5920"/>
                        <a:gd name="T32" fmla="*/ 96 w 1920"/>
                        <a:gd name="T33" fmla="*/ 48 h 5920"/>
                        <a:gd name="T34" fmla="*/ 96 w 1920"/>
                        <a:gd name="T35" fmla="*/ 5872 h 5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20" h="5920">
                          <a:moveTo>
                            <a:pt x="0" y="48"/>
                          </a:moveTo>
                          <a:cubicBezTo>
                            <a:pt x="0" y="22"/>
                            <a:pt x="22" y="0"/>
                            <a:pt x="48" y="0"/>
                          </a:cubicBezTo>
                          <a:lnTo>
                            <a:pt x="1872" y="0"/>
                          </a:lnTo>
                          <a:cubicBezTo>
                            <a:pt x="1899" y="0"/>
                            <a:pt x="1920" y="22"/>
                            <a:pt x="1920" y="48"/>
                          </a:cubicBezTo>
                          <a:lnTo>
                            <a:pt x="1920" y="5872"/>
                          </a:lnTo>
                          <a:cubicBezTo>
                            <a:pt x="1920" y="5899"/>
                            <a:pt x="1899" y="5920"/>
                            <a:pt x="1872" y="5920"/>
                          </a:cubicBezTo>
                          <a:lnTo>
                            <a:pt x="48" y="5920"/>
                          </a:lnTo>
                          <a:cubicBezTo>
                            <a:pt x="22" y="5920"/>
                            <a:pt x="0" y="5899"/>
                            <a:pt x="0" y="5872"/>
                          </a:cubicBezTo>
                          <a:lnTo>
                            <a:pt x="0" y="48"/>
                          </a:lnTo>
                          <a:close/>
                          <a:moveTo>
                            <a:pt x="96" y="5872"/>
                          </a:moveTo>
                          <a:lnTo>
                            <a:pt x="48" y="5824"/>
                          </a:lnTo>
                          <a:lnTo>
                            <a:pt x="1872" y="5824"/>
                          </a:lnTo>
                          <a:lnTo>
                            <a:pt x="1824" y="5872"/>
                          </a:lnTo>
                          <a:lnTo>
                            <a:pt x="1824" y="48"/>
                          </a:lnTo>
                          <a:lnTo>
                            <a:pt x="1872" y="96"/>
                          </a:lnTo>
                          <a:lnTo>
                            <a:pt x="48" y="96"/>
                          </a:lnTo>
                          <a:lnTo>
                            <a:pt x="96" y="48"/>
                          </a:lnTo>
                          <a:lnTo>
                            <a:pt x="96" y="5872"/>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75" name="Rectangle 274">
                      <a:extLst>
                        <a:ext uri="{FF2B5EF4-FFF2-40B4-BE49-F238E27FC236}">
                          <a16:creationId xmlns:a16="http://schemas.microsoft.com/office/drawing/2014/main" id="{A3F8AC20-C056-423C-82F2-511E3360EDC1}"/>
                        </a:ext>
                      </a:extLst>
                    </p:cNvPr>
                    <p:cNvSpPr>
                      <a:spLocks noChangeArrowheads="1"/>
                    </p:cNvSpPr>
                    <p:nvPr/>
                  </p:nvSpPr>
                  <p:spPr bwMode="auto">
                    <a:xfrm>
                      <a:off x="2363788" y="1282700"/>
                      <a:ext cx="174625" cy="5540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6" name="Freeform 656">
                      <a:extLst>
                        <a:ext uri="{FF2B5EF4-FFF2-40B4-BE49-F238E27FC236}">
                          <a16:creationId xmlns:a16="http://schemas.microsoft.com/office/drawing/2014/main" id="{92EBA8AD-1AC6-434E-98FF-390B11EB1A66}"/>
                        </a:ext>
                      </a:extLst>
                    </p:cNvPr>
                    <p:cNvSpPr>
                      <a:spLocks noEditPoints="1"/>
                    </p:cNvSpPr>
                    <p:nvPr/>
                  </p:nvSpPr>
                  <p:spPr bwMode="auto">
                    <a:xfrm>
                      <a:off x="2359025" y="1277938"/>
                      <a:ext cx="184150" cy="563563"/>
                    </a:xfrm>
                    <a:custGeom>
                      <a:avLst/>
                      <a:gdLst>
                        <a:gd name="T0" fmla="*/ 0 w 1920"/>
                        <a:gd name="T1" fmla="*/ 48 h 5920"/>
                        <a:gd name="T2" fmla="*/ 48 w 1920"/>
                        <a:gd name="T3" fmla="*/ 0 h 5920"/>
                        <a:gd name="T4" fmla="*/ 1872 w 1920"/>
                        <a:gd name="T5" fmla="*/ 0 h 5920"/>
                        <a:gd name="T6" fmla="*/ 1920 w 1920"/>
                        <a:gd name="T7" fmla="*/ 48 h 5920"/>
                        <a:gd name="T8" fmla="*/ 1920 w 1920"/>
                        <a:gd name="T9" fmla="*/ 5872 h 5920"/>
                        <a:gd name="T10" fmla="*/ 1872 w 1920"/>
                        <a:gd name="T11" fmla="*/ 5920 h 5920"/>
                        <a:gd name="T12" fmla="*/ 48 w 1920"/>
                        <a:gd name="T13" fmla="*/ 5920 h 5920"/>
                        <a:gd name="T14" fmla="*/ 0 w 1920"/>
                        <a:gd name="T15" fmla="*/ 5872 h 5920"/>
                        <a:gd name="T16" fmla="*/ 0 w 1920"/>
                        <a:gd name="T17" fmla="*/ 48 h 5920"/>
                        <a:gd name="T18" fmla="*/ 96 w 1920"/>
                        <a:gd name="T19" fmla="*/ 5872 h 5920"/>
                        <a:gd name="T20" fmla="*/ 48 w 1920"/>
                        <a:gd name="T21" fmla="*/ 5824 h 5920"/>
                        <a:gd name="T22" fmla="*/ 1872 w 1920"/>
                        <a:gd name="T23" fmla="*/ 5824 h 5920"/>
                        <a:gd name="T24" fmla="*/ 1824 w 1920"/>
                        <a:gd name="T25" fmla="*/ 5872 h 5920"/>
                        <a:gd name="T26" fmla="*/ 1824 w 1920"/>
                        <a:gd name="T27" fmla="*/ 48 h 5920"/>
                        <a:gd name="T28" fmla="*/ 1872 w 1920"/>
                        <a:gd name="T29" fmla="*/ 96 h 5920"/>
                        <a:gd name="T30" fmla="*/ 48 w 1920"/>
                        <a:gd name="T31" fmla="*/ 96 h 5920"/>
                        <a:gd name="T32" fmla="*/ 96 w 1920"/>
                        <a:gd name="T33" fmla="*/ 48 h 5920"/>
                        <a:gd name="T34" fmla="*/ 96 w 1920"/>
                        <a:gd name="T35" fmla="*/ 5872 h 5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20" h="5920">
                          <a:moveTo>
                            <a:pt x="0" y="48"/>
                          </a:moveTo>
                          <a:cubicBezTo>
                            <a:pt x="0" y="22"/>
                            <a:pt x="22" y="0"/>
                            <a:pt x="48" y="0"/>
                          </a:cubicBezTo>
                          <a:lnTo>
                            <a:pt x="1872" y="0"/>
                          </a:lnTo>
                          <a:cubicBezTo>
                            <a:pt x="1899" y="0"/>
                            <a:pt x="1920" y="22"/>
                            <a:pt x="1920" y="48"/>
                          </a:cubicBezTo>
                          <a:lnTo>
                            <a:pt x="1920" y="5872"/>
                          </a:lnTo>
                          <a:cubicBezTo>
                            <a:pt x="1920" y="5899"/>
                            <a:pt x="1899" y="5920"/>
                            <a:pt x="1872" y="5920"/>
                          </a:cubicBezTo>
                          <a:lnTo>
                            <a:pt x="48" y="5920"/>
                          </a:lnTo>
                          <a:cubicBezTo>
                            <a:pt x="22" y="5920"/>
                            <a:pt x="0" y="5899"/>
                            <a:pt x="0" y="5872"/>
                          </a:cubicBezTo>
                          <a:lnTo>
                            <a:pt x="0" y="48"/>
                          </a:lnTo>
                          <a:close/>
                          <a:moveTo>
                            <a:pt x="96" y="5872"/>
                          </a:moveTo>
                          <a:lnTo>
                            <a:pt x="48" y="5824"/>
                          </a:lnTo>
                          <a:lnTo>
                            <a:pt x="1872" y="5824"/>
                          </a:lnTo>
                          <a:lnTo>
                            <a:pt x="1824" y="5872"/>
                          </a:lnTo>
                          <a:lnTo>
                            <a:pt x="1824" y="48"/>
                          </a:lnTo>
                          <a:lnTo>
                            <a:pt x="1872" y="96"/>
                          </a:lnTo>
                          <a:lnTo>
                            <a:pt x="48" y="96"/>
                          </a:lnTo>
                          <a:lnTo>
                            <a:pt x="96" y="48"/>
                          </a:lnTo>
                          <a:lnTo>
                            <a:pt x="96" y="5872"/>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77" name="Rectangle 276">
                      <a:extLst>
                        <a:ext uri="{FF2B5EF4-FFF2-40B4-BE49-F238E27FC236}">
                          <a16:creationId xmlns:a16="http://schemas.microsoft.com/office/drawing/2014/main" id="{51A98FF6-639F-480B-9A05-DABF1F709610}"/>
                        </a:ext>
                      </a:extLst>
                    </p:cNvPr>
                    <p:cNvSpPr>
                      <a:spLocks noChangeArrowheads="1"/>
                    </p:cNvSpPr>
                    <p:nvPr/>
                  </p:nvSpPr>
                  <p:spPr bwMode="auto">
                    <a:xfrm>
                      <a:off x="3148013" y="1282700"/>
                      <a:ext cx="174625" cy="5540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8" name="Freeform 658">
                      <a:extLst>
                        <a:ext uri="{FF2B5EF4-FFF2-40B4-BE49-F238E27FC236}">
                          <a16:creationId xmlns:a16="http://schemas.microsoft.com/office/drawing/2014/main" id="{2DCF130E-3C42-4136-8F15-545C66D08E3D}"/>
                        </a:ext>
                      </a:extLst>
                    </p:cNvPr>
                    <p:cNvSpPr>
                      <a:spLocks noEditPoints="1"/>
                    </p:cNvSpPr>
                    <p:nvPr/>
                  </p:nvSpPr>
                  <p:spPr bwMode="auto">
                    <a:xfrm>
                      <a:off x="3143250" y="1277938"/>
                      <a:ext cx="184150" cy="563563"/>
                    </a:xfrm>
                    <a:custGeom>
                      <a:avLst/>
                      <a:gdLst>
                        <a:gd name="T0" fmla="*/ 0 w 1920"/>
                        <a:gd name="T1" fmla="*/ 48 h 5920"/>
                        <a:gd name="T2" fmla="*/ 48 w 1920"/>
                        <a:gd name="T3" fmla="*/ 0 h 5920"/>
                        <a:gd name="T4" fmla="*/ 1872 w 1920"/>
                        <a:gd name="T5" fmla="*/ 0 h 5920"/>
                        <a:gd name="T6" fmla="*/ 1920 w 1920"/>
                        <a:gd name="T7" fmla="*/ 48 h 5920"/>
                        <a:gd name="T8" fmla="*/ 1920 w 1920"/>
                        <a:gd name="T9" fmla="*/ 5872 h 5920"/>
                        <a:gd name="T10" fmla="*/ 1872 w 1920"/>
                        <a:gd name="T11" fmla="*/ 5920 h 5920"/>
                        <a:gd name="T12" fmla="*/ 48 w 1920"/>
                        <a:gd name="T13" fmla="*/ 5920 h 5920"/>
                        <a:gd name="T14" fmla="*/ 0 w 1920"/>
                        <a:gd name="T15" fmla="*/ 5872 h 5920"/>
                        <a:gd name="T16" fmla="*/ 0 w 1920"/>
                        <a:gd name="T17" fmla="*/ 48 h 5920"/>
                        <a:gd name="T18" fmla="*/ 96 w 1920"/>
                        <a:gd name="T19" fmla="*/ 5872 h 5920"/>
                        <a:gd name="T20" fmla="*/ 48 w 1920"/>
                        <a:gd name="T21" fmla="*/ 5824 h 5920"/>
                        <a:gd name="T22" fmla="*/ 1872 w 1920"/>
                        <a:gd name="T23" fmla="*/ 5824 h 5920"/>
                        <a:gd name="T24" fmla="*/ 1824 w 1920"/>
                        <a:gd name="T25" fmla="*/ 5872 h 5920"/>
                        <a:gd name="T26" fmla="*/ 1824 w 1920"/>
                        <a:gd name="T27" fmla="*/ 48 h 5920"/>
                        <a:gd name="T28" fmla="*/ 1872 w 1920"/>
                        <a:gd name="T29" fmla="*/ 96 h 5920"/>
                        <a:gd name="T30" fmla="*/ 48 w 1920"/>
                        <a:gd name="T31" fmla="*/ 96 h 5920"/>
                        <a:gd name="T32" fmla="*/ 96 w 1920"/>
                        <a:gd name="T33" fmla="*/ 48 h 5920"/>
                        <a:gd name="T34" fmla="*/ 96 w 1920"/>
                        <a:gd name="T35" fmla="*/ 5872 h 5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20" h="5920">
                          <a:moveTo>
                            <a:pt x="0" y="48"/>
                          </a:moveTo>
                          <a:cubicBezTo>
                            <a:pt x="0" y="22"/>
                            <a:pt x="22" y="0"/>
                            <a:pt x="48" y="0"/>
                          </a:cubicBezTo>
                          <a:lnTo>
                            <a:pt x="1872" y="0"/>
                          </a:lnTo>
                          <a:cubicBezTo>
                            <a:pt x="1899" y="0"/>
                            <a:pt x="1920" y="22"/>
                            <a:pt x="1920" y="48"/>
                          </a:cubicBezTo>
                          <a:lnTo>
                            <a:pt x="1920" y="5872"/>
                          </a:lnTo>
                          <a:cubicBezTo>
                            <a:pt x="1920" y="5899"/>
                            <a:pt x="1899" y="5920"/>
                            <a:pt x="1872" y="5920"/>
                          </a:cubicBezTo>
                          <a:lnTo>
                            <a:pt x="48" y="5920"/>
                          </a:lnTo>
                          <a:cubicBezTo>
                            <a:pt x="22" y="5920"/>
                            <a:pt x="0" y="5899"/>
                            <a:pt x="0" y="5872"/>
                          </a:cubicBezTo>
                          <a:lnTo>
                            <a:pt x="0" y="48"/>
                          </a:lnTo>
                          <a:close/>
                          <a:moveTo>
                            <a:pt x="96" y="5872"/>
                          </a:moveTo>
                          <a:lnTo>
                            <a:pt x="48" y="5824"/>
                          </a:lnTo>
                          <a:lnTo>
                            <a:pt x="1872" y="5824"/>
                          </a:lnTo>
                          <a:lnTo>
                            <a:pt x="1824" y="5872"/>
                          </a:lnTo>
                          <a:lnTo>
                            <a:pt x="1824" y="48"/>
                          </a:lnTo>
                          <a:lnTo>
                            <a:pt x="1872" y="96"/>
                          </a:lnTo>
                          <a:lnTo>
                            <a:pt x="48" y="96"/>
                          </a:lnTo>
                          <a:lnTo>
                            <a:pt x="96" y="48"/>
                          </a:lnTo>
                          <a:lnTo>
                            <a:pt x="96" y="5872"/>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79" name="Rectangle 278">
                      <a:extLst>
                        <a:ext uri="{FF2B5EF4-FFF2-40B4-BE49-F238E27FC236}">
                          <a16:creationId xmlns:a16="http://schemas.microsoft.com/office/drawing/2014/main" id="{ACAA955E-D6FE-4996-91AB-2C49D4076D3A}"/>
                        </a:ext>
                      </a:extLst>
                    </p:cNvPr>
                    <p:cNvSpPr>
                      <a:spLocks noChangeArrowheads="1"/>
                    </p:cNvSpPr>
                    <p:nvPr/>
                  </p:nvSpPr>
                  <p:spPr bwMode="auto">
                    <a:xfrm>
                      <a:off x="3932238" y="1282700"/>
                      <a:ext cx="173038" cy="5540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0" name="Freeform 660">
                      <a:extLst>
                        <a:ext uri="{FF2B5EF4-FFF2-40B4-BE49-F238E27FC236}">
                          <a16:creationId xmlns:a16="http://schemas.microsoft.com/office/drawing/2014/main" id="{AE4B2C15-BA6D-4E5E-957B-25A9F03EBE10}"/>
                        </a:ext>
                      </a:extLst>
                    </p:cNvPr>
                    <p:cNvSpPr>
                      <a:spLocks noEditPoints="1"/>
                    </p:cNvSpPr>
                    <p:nvPr/>
                  </p:nvSpPr>
                  <p:spPr bwMode="auto">
                    <a:xfrm>
                      <a:off x="3927475" y="1277938"/>
                      <a:ext cx="182563" cy="563563"/>
                    </a:xfrm>
                    <a:custGeom>
                      <a:avLst/>
                      <a:gdLst>
                        <a:gd name="T0" fmla="*/ 0 w 960"/>
                        <a:gd name="T1" fmla="*/ 24 h 2960"/>
                        <a:gd name="T2" fmla="*/ 24 w 960"/>
                        <a:gd name="T3" fmla="*/ 0 h 2960"/>
                        <a:gd name="T4" fmla="*/ 936 w 960"/>
                        <a:gd name="T5" fmla="*/ 0 h 2960"/>
                        <a:gd name="T6" fmla="*/ 960 w 960"/>
                        <a:gd name="T7" fmla="*/ 24 h 2960"/>
                        <a:gd name="T8" fmla="*/ 960 w 960"/>
                        <a:gd name="T9" fmla="*/ 2936 h 2960"/>
                        <a:gd name="T10" fmla="*/ 936 w 960"/>
                        <a:gd name="T11" fmla="*/ 2960 h 2960"/>
                        <a:gd name="T12" fmla="*/ 24 w 960"/>
                        <a:gd name="T13" fmla="*/ 2960 h 2960"/>
                        <a:gd name="T14" fmla="*/ 0 w 960"/>
                        <a:gd name="T15" fmla="*/ 2936 h 2960"/>
                        <a:gd name="T16" fmla="*/ 0 w 960"/>
                        <a:gd name="T17" fmla="*/ 24 h 2960"/>
                        <a:gd name="T18" fmla="*/ 48 w 960"/>
                        <a:gd name="T19" fmla="*/ 2936 h 2960"/>
                        <a:gd name="T20" fmla="*/ 24 w 960"/>
                        <a:gd name="T21" fmla="*/ 2912 h 2960"/>
                        <a:gd name="T22" fmla="*/ 936 w 960"/>
                        <a:gd name="T23" fmla="*/ 2912 h 2960"/>
                        <a:gd name="T24" fmla="*/ 912 w 960"/>
                        <a:gd name="T25" fmla="*/ 2936 h 2960"/>
                        <a:gd name="T26" fmla="*/ 912 w 960"/>
                        <a:gd name="T27" fmla="*/ 24 h 2960"/>
                        <a:gd name="T28" fmla="*/ 936 w 960"/>
                        <a:gd name="T29" fmla="*/ 48 h 2960"/>
                        <a:gd name="T30" fmla="*/ 24 w 960"/>
                        <a:gd name="T31" fmla="*/ 48 h 2960"/>
                        <a:gd name="T32" fmla="*/ 48 w 960"/>
                        <a:gd name="T33" fmla="*/ 24 h 2960"/>
                        <a:gd name="T34" fmla="*/ 48 w 960"/>
                        <a:gd name="T35" fmla="*/ 2936 h 2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60" h="2960">
                          <a:moveTo>
                            <a:pt x="0" y="24"/>
                          </a:moveTo>
                          <a:cubicBezTo>
                            <a:pt x="0" y="11"/>
                            <a:pt x="11" y="0"/>
                            <a:pt x="24" y="0"/>
                          </a:cubicBezTo>
                          <a:lnTo>
                            <a:pt x="936" y="0"/>
                          </a:lnTo>
                          <a:cubicBezTo>
                            <a:pt x="950" y="0"/>
                            <a:pt x="960" y="11"/>
                            <a:pt x="960" y="24"/>
                          </a:cubicBezTo>
                          <a:lnTo>
                            <a:pt x="960" y="2936"/>
                          </a:lnTo>
                          <a:cubicBezTo>
                            <a:pt x="960" y="2950"/>
                            <a:pt x="950" y="2960"/>
                            <a:pt x="936" y="2960"/>
                          </a:cubicBezTo>
                          <a:lnTo>
                            <a:pt x="24" y="2960"/>
                          </a:lnTo>
                          <a:cubicBezTo>
                            <a:pt x="11" y="2960"/>
                            <a:pt x="0" y="2950"/>
                            <a:pt x="0" y="2936"/>
                          </a:cubicBezTo>
                          <a:lnTo>
                            <a:pt x="0" y="24"/>
                          </a:lnTo>
                          <a:close/>
                          <a:moveTo>
                            <a:pt x="48" y="2936"/>
                          </a:moveTo>
                          <a:lnTo>
                            <a:pt x="24" y="2912"/>
                          </a:lnTo>
                          <a:lnTo>
                            <a:pt x="936" y="2912"/>
                          </a:lnTo>
                          <a:lnTo>
                            <a:pt x="912" y="2936"/>
                          </a:lnTo>
                          <a:lnTo>
                            <a:pt x="912" y="24"/>
                          </a:lnTo>
                          <a:lnTo>
                            <a:pt x="936" y="48"/>
                          </a:lnTo>
                          <a:lnTo>
                            <a:pt x="24" y="48"/>
                          </a:lnTo>
                          <a:lnTo>
                            <a:pt x="48" y="24"/>
                          </a:lnTo>
                          <a:lnTo>
                            <a:pt x="48" y="2936"/>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81" name="Rectangle 280">
                      <a:extLst>
                        <a:ext uri="{FF2B5EF4-FFF2-40B4-BE49-F238E27FC236}">
                          <a16:creationId xmlns:a16="http://schemas.microsoft.com/office/drawing/2014/main" id="{9A81165F-8B67-4B64-BB8F-46D4A945EBFC}"/>
                        </a:ext>
                      </a:extLst>
                    </p:cNvPr>
                    <p:cNvSpPr>
                      <a:spLocks noChangeArrowheads="1"/>
                    </p:cNvSpPr>
                    <p:nvPr/>
                  </p:nvSpPr>
                  <p:spPr bwMode="auto">
                    <a:xfrm>
                      <a:off x="4716463" y="1282700"/>
                      <a:ext cx="173038" cy="5540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2" name="Freeform 662">
                      <a:extLst>
                        <a:ext uri="{FF2B5EF4-FFF2-40B4-BE49-F238E27FC236}">
                          <a16:creationId xmlns:a16="http://schemas.microsoft.com/office/drawing/2014/main" id="{066E5DDC-707A-488E-B2DB-1B52E71D9460}"/>
                        </a:ext>
                      </a:extLst>
                    </p:cNvPr>
                    <p:cNvSpPr>
                      <a:spLocks noEditPoints="1"/>
                    </p:cNvSpPr>
                    <p:nvPr/>
                  </p:nvSpPr>
                  <p:spPr bwMode="auto">
                    <a:xfrm>
                      <a:off x="4711700" y="1277938"/>
                      <a:ext cx="182563" cy="563563"/>
                    </a:xfrm>
                    <a:custGeom>
                      <a:avLst/>
                      <a:gdLst>
                        <a:gd name="T0" fmla="*/ 0 w 960"/>
                        <a:gd name="T1" fmla="*/ 24 h 2960"/>
                        <a:gd name="T2" fmla="*/ 24 w 960"/>
                        <a:gd name="T3" fmla="*/ 0 h 2960"/>
                        <a:gd name="T4" fmla="*/ 936 w 960"/>
                        <a:gd name="T5" fmla="*/ 0 h 2960"/>
                        <a:gd name="T6" fmla="*/ 960 w 960"/>
                        <a:gd name="T7" fmla="*/ 24 h 2960"/>
                        <a:gd name="T8" fmla="*/ 960 w 960"/>
                        <a:gd name="T9" fmla="*/ 2936 h 2960"/>
                        <a:gd name="T10" fmla="*/ 936 w 960"/>
                        <a:gd name="T11" fmla="*/ 2960 h 2960"/>
                        <a:gd name="T12" fmla="*/ 24 w 960"/>
                        <a:gd name="T13" fmla="*/ 2960 h 2960"/>
                        <a:gd name="T14" fmla="*/ 0 w 960"/>
                        <a:gd name="T15" fmla="*/ 2936 h 2960"/>
                        <a:gd name="T16" fmla="*/ 0 w 960"/>
                        <a:gd name="T17" fmla="*/ 24 h 2960"/>
                        <a:gd name="T18" fmla="*/ 48 w 960"/>
                        <a:gd name="T19" fmla="*/ 2936 h 2960"/>
                        <a:gd name="T20" fmla="*/ 24 w 960"/>
                        <a:gd name="T21" fmla="*/ 2912 h 2960"/>
                        <a:gd name="T22" fmla="*/ 936 w 960"/>
                        <a:gd name="T23" fmla="*/ 2912 h 2960"/>
                        <a:gd name="T24" fmla="*/ 912 w 960"/>
                        <a:gd name="T25" fmla="*/ 2936 h 2960"/>
                        <a:gd name="T26" fmla="*/ 912 w 960"/>
                        <a:gd name="T27" fmla="*/ 24 h 2960"/>
                        <a:gd name="T28" fmla="*/ 936 w 960"/>
                        <a:gd name="T29" fmla="*/ 48 h 2960"/>
                        <a:gd name="T30" fmla="*/ 24 w 960"/>
                        <a:gd name="T31" fmla="*/ 48 h 2960"/>
                        <a:gd name="T32" fmla="*/ 48 w 960"/>
                        <a:gd name="T33" fmla="*/ 24 h 2960"/>
                        <a:gd name="T34" fmla="*/ 48 w 960"/>
                        <a:gd name="T35" fmla="*/ 2936 h 2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60" h="2960">
                          <a:moveTo>
                            <a:pt x="0" y="24"/>
                          </a:moveTo>
                          <a:cubicBezTo>
                            <a:pt x="0" y="11"/>
                            <a:pt x="11" y="0"/>
                            <a:pt x="24" y="0"/>
                          </a:cubicBezTo>
                          <a:lnTo>
                            <a:pt x="936" y="0"/>
                          </a:lnTo>
                          <a:cubicBezTo>
                            <a:pt x="950" y="0"/>
                            <a:pt x="960" y="11"/>
                            <a:pt x="960" y="24"/>
                          </a:cubicBezTo>
                          <a:lnTo>
                            <a:pt x="960" y="2936"/>
                          </a:lnTo>
                          <a:cubicBezTo>
                            <a:pt x="960" y="2950"/>
                            <a:pt x="950" y="2960"/>
                            <a:pt x="936" y="2960"/>
                          </a:cubicBezTo>
                          <a:lnTo>
                            <a:pt x="24" y="2960"/>
                          </a:lnTo>
                          <a:cubicBezTo>
                            <a:pt x="11" y="2960"/>
                            <a:pt x="0" y="2950"/>
                            <a:pt x="0" y="2936"/>
                          </a:cubicBezTo>
                          <a:lnTo>
                            <a:pt x="0" y="24"/>
                          </a:lnTo>
                          <a:close/>
                          <a:moveTo>
                            <a:pt x="48" y="2936"/>
                          </a:moveTo>
                          <a:lnTo>
                            <a:pt x="24" y="2912"/>
                          </a:lnTo>
                          <a:lnTo>
                            <a:pt x="936" y="2912"/>
                          </a:lnTo>
                          <a:lnTo>
                            <a:pt x="912" y="2936"/>
                          </a:lnTo>
                          <a:lnTo>
                            <a:pt x="912" y="24"/>
                          </a:lnTo>
                          <a:lnTo>
                            <a:pt x="936" y="48"/>
                          </a:lnTo>
                          <a:lnTo>
                            <a:pt x="24" y="48"/>
                          </a:lnTo>
                          <a:lnTo>
                            <a:pt x="48" y="24"/>
                          </a:lnTo>
                          <a:lnTo>
                            <a:pt x="48" y="2936"/>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83" name="Rectangle 282">
                      <a:extLst>
                        <a:ext uri="{FF2B5EF4-FFF2-40B4-BE49-F238E27FC236}">
                          <a16:creationId xmlns:a16="http://schemas.microsoft.com/office/drawing/2014/main" id="{A4AC7944-5EC5-4B71-A923-5A21F621375E}"/>
                        </a:ext>
                      </a:extLst>
                    </p:cNvPr>
                    <p:cNvSpPr>
                      <a:spLocks noChangeArrowheads="1"/>
                    </p:cNvSpPr>
                    <p:nvPr/>
                  </p:nvSpPr>
                  <p:spPr bwMode="auto">
                    <a:xfrm>
                      <a:off x="5497513" y="1282700"/>
                      <a:ext cx="176213" cy="5540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4" name="Freeform 664">
                      <a:extLst>
                        <a:ext uri="{FF2B5EF4-FFF2-40B4-BE49-F238E27FC236}">
                          <a16:creationId xmlns:a16="http://schemas.microsoft.com/office/drawing/2014/main" id="{AC9D27AF-DD73-41D5-B058-DB787ABCD443}"/>
                        </a:ext>
                      </a:extLst>
                    </p:cNvPr>
                    <p:cNvSpPr>
                      <a:spLocks noEditPoints="1"/>
                    </p:cNvSpPr>
                    <p:nvPr/>
                  </p:nvSpPr>
                  <p:spPr bwMode="auto">
                    <a:xfrm>
                      <a:off x="5494338" y="1277938"/>
                      <a:ext cx="184150" cy="563563"/>
                    </a:xfrm>
                    <a:custGeom>
                      <a:avLst/>
                      <a:gdLst>
                        <a:gd name="T0" fmla="*/ 0 w 968"/>
                        <a:gd name="T1" fmla="*/ 24 h 2960"/>
                        <a:gd name="T2" fmla="*/ 24 w 968"/>
                        <a:gd name="T3" fmla="*/ 0 h 2960"/>
                        <a:gd name="T4" fmla="*/ 944 w 968"/>
                        <a:gd name="T5" fmla="*/ 0 h 2960"/>
                        <a:gd name="T6" fmla="*/ 968 w 968"/>
                        <a:gd name="T7" fmla="*/ 24 h 2960"/>
                        <a:gd name="T8" fmla="*/ 968 w 968"/>
                        <a:gd name="T9" fmla="*/ 2936 h 2960"/>
                        <a:gd name="T10" fmla="*/ 944 w 968"/>
                        <a:gd name="T11" fmla="*/ 2960 h 2960"/>
                        <a:gd name="T12" fmla="*/ 24 w 968"/>
                        <a:gd name="T13" fmla="*/ 2960 h 2960"/>
                        <a:gd name="T14" fmla="*/ 0 w 968"/>
                        <a:gd name="T15" fmla="*/ 2936 h 2960"/>
                        <a:gd name="T16" fmla="*/ 0 w 968"/>
                        <a:gd name="T17" fmla="*/ 24 h 2960"/>
                        <a:gd name="T18" fmla="*/ 48 w 968"/>
                        <a:gd name="T19" fmla="*/ 2936 h 2960"/>
                        <a:gd name="T20" fmla="*/ 24 w 968"/>
                        <a:gd name="T21" fmla="*/ 2912 h 2960"/>
                        <a:gd name="T22" fmla="*/ 944 w 968"/>
                        <a:gd name="T23" fmla="*/ 2912 h 2960"/>
                        <a:gd name="T24" fmla="*/ 920 w 968"/>
                        <a:gd name="T25" fmla="*/ 2936 h 2960"/>
                        <a:gd name="T26" fmla="*/ 920 w 968"/>
                        <a:gd name="T27" fmla="*/ 24 h 2960"/>
                        <a:gd name="T28" fmla="*/ 944 w 968"/>
                        <a:gd name="T29" fmla="*/ 48 h 2960"/>
                        <a:gd name="T30" fmla="*/ 24 w 968"/>
                        <a:gd name="T31" fmla="*/ 48 h 2960"/>
                        <a:gd name="T32" fmla="*/ 48 w 968"/>
                        <a:gd name="T33" fmla="*/ 24 h 2960"/>
                        <a:gd name="T34" fmla="*/ 48 w 968"/>
                        <a:gd name="T35" fmla="*/ 2936 h 2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68" h="2960">
                          <a:moveTo>
                            <a:pt x="0" y="24"/>
                          </a:moveTo>
                          <a:cubicBezTo>
                            <a:pt x="0" y="11"/>
                            <a:pt x="11" y="0"/>
                            <a:pt x="24" y="0"/>
                          </a:cubicBezTo>
                          <a:lnTo>
                            <a:pt x="944" y="0"/>
                          </a:lnTo>
                          <a:cubicBezTo>
                            <a:pt x="958" y="0"/>
                            <a:pt x="968" y="11"/>
                            <a:pt x="968" y="24"/>
                          </a:cubicBezTo>
                          <a:lnTo>
                            <a:pt x="968" y="2936"/>
                          </a:lnTo>
                          <a:cubicBezTo>
                            <a:pt x="968" y="2950"/>
                            <a:pt x="958" y="2960"/>
                            <a:pt x="944" y="2960"/>
                          </a:cubicBezTo>
                          <a:lnTo>
                            <a:pt x="24" y="2960"/>
                          </a:lnTo>
                          <a:cubicBezTo>
                            <a:pt x="11" y="2960"/>
                            <a:pt x="0" y="2950"/>
                            <a:pt x="0" y="2936"/>
                          </a:cubicBezTo>
                          <a:lnTo>
                            <a:pt x="0" y="24"/>
                          </a:lnTo>
                          <a:close/>
                          <a:moveTo>
                            <a:pt x="48" y="2936"/>
                          </a:moveTo>
                          <a:lnTo>
                            <a:pt x="24" y="2912"/>
                          </a:lnTo>
                          <a:lnTo>
                            <a:pt x="944" y="2912"/>
                          </a:lnTo>
                          <a:lnTo>
                            <a:pt x="920" y="2936"/>
                          </a:lnTo>
                          <a:lnTo>
                            <a:pt x="920" y="24"/>
                          </a:lnTo>
                          <a:lnTo>
                            <a:pt x="944" y="48"/>
                          </a:lnTo>
                          <a:lnTo>
                            <a:pt x="24" y="48"/>
                          </a:lnTo>
                          <a:lnTo>
                            <a:pt x="48" y="24"/>
                          </a:lnTo>
                          <a:lnTo>
                            <a:pt x="48" y="2936"/>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85" name="Rectangle 284">
                      <a:extLst>
                        <a:ext uri="{FF2B5EF4-FFF2-40B4-BE49-F238E27FC236}">
                          <a16:creationId xmlns:a16="http://schemas.microsoft.com/office/drawing/2014/main" id="{280619A4-D6CC-450C-857A-C2887E96D8B9}"/>
                        </a:ext>
                      </a:extLst>
                    </p:cNvPr>
                    <p:cNvSpPr>
                      <a:spLocks noChangeArrowheads="1"/>
                    </p:cNvSpPr>
                    <p:nvPr/>
                  </p:nvSpPr>
                  <p:spPr bwMode="auto">
                    <a:xfrm>
                      <a:off x="1754188" y="1390650"/>
                      <a:ext cx="176213" cy="446088"/>
                    </a:xfrm>
                    <a:prstGeom prst="rect">
                      <a:avLst/>
                    </a:prstGeom>
                    <a:solidFill>
                      <a:srgbClr val="9DC3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6" name="Freeform 666">
                      <a:extLst>
                        <a:ext uri="{FF2B5EF4-FFF2-40B4-BE49-F238E27FC236}">
                          <a16:creationId xmlns:a16="http://schemas.microsoft.com/office/drawing/2014/main" id="{78ED2D24-8CC5-4F9B-A138-206218160DDD}"/>
                        </a:ext>
                      </a:extLst>
                    </p:cNvPr>
                    <p:cNvSpPr>
                      <a:spLocks noEditPoints="1"/>
                    </p:cNvSpPr>
                    <p:nvPr/>
                  </p:nvSpPr>
                  <p:spPr bwMode="auto">
                    <a:xfrm>
                      <a:off x="1749425" y="1385888"/>
                      <a:ext cx="184150" cy="455613"/>
                    </a:xfrm>
                    <a:custGeom>
                      <a:avLst/>
                      <a:gdLst>
                        <a:gd name="T0" fmla="*/ 0 w 1936"/>
                        <a:gd name="T1" fmla="*/ 48 h 4784"/>
                        <a:gd name="T2" fmla="*/ 48 w 1936"/>
                        <a:gd name="T3" fmla="*/ 0 h 4784"/>
                        <a:gd name="T4" fmla="*/ 1888 w 1936"/>
                        <a:gd name="T5" fmla="*/ 0 h 4784"/>
                        <a:gd name="T6" fmla="*/ 1936 w 1936"/>
                        <a:gd name="T7" fmla="*/ 48 h 4784"/>
                        <a:gd name="T8" fmla="*/ 1936 w 1936"/>
                        <a:gd name="T9" fmla="*/ 4736 h 4784"/>
                        <a:gd name="T10" fmla="*/ 1888 w 1936"/>
                        <a:gd name="T11" fmla="*/ 4784 h 4784"/>
                        <a:gd name="T12" fmla="*/ 48 w 1936"/>
                        <a:gd name="T13" fmla="*/ 4784 h 4784"/>
                        <a:gd name="T14" fmla="*/ 0 w 1936"/>
                        <a:gd name="T15" fmla="*/ 4736 h 4784"/>
                        <a:gd name="T16" fmla="*/ 0 w 1936"/>
                        <a:gd name="T17" fmla="*/ 48 h 4784"/>
                        <a:gd name="T18" fmla="*/ 96 w 1936"/>
                        <a:gd name="T19" fmla="*/ 4736 h 4784"/>
                        <a:gd name="T20" fmla="*/ 48 w 1936"/>
                        <a:gd name="T21" fmla="*/ 4688 h 4784"/>
                        <a:gd name="T22" fmla="*/ 1888 w 1936"/>
                        <a:gd name="T23" fmla="*/ 4688 h 4784"/>
                        <a:gd name="T24" fmla="*/ 1840 w 1936"/>
                        <a:gd name="T25" fmla="*/ 4736 h 4784"/>
                        <a:gd name="T26" fmla="*/ 1840 w 1936"/>
                        <a:gd name="T27" fmla="*/ 48 h 4784"/>
                        <a:gd name="T28" fmla="*/ 1888 w 1936"/>
                        <a:gd name="T29" fmla="*/ 96 h 4784"/>
                        <a:gd name="T30" fmla="*/ 48 w 1936"/>
                        <a:gd name="T31" fmla="*/ 96 h 4784"/>
                        <a:gd name="T32" fmla="*/ 96 w 1936"/>
                        <a:gd name="T33" fmla="*/ 48 h 4784"/>
                        <a:gd name="T34" fmla="*/ 96 w 1936"/>
                        <a:gd name="T35" fmla="*/ 4736 h 47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36" h="4784">
                          <a:moveTo>
                            <a:pt x="0" y="48"/>
                          </a:moveTo>
                          <a:cubicBezTo>
                            <a:pt x="0" y="22"/>
                            <a:pt x="22" y="0"/>
                            <a:pt x="48" y="0"/>
                          </a:cubicBezTo>
                          <a:lnTo>
                            <a:pt x="1888" y="0"/>
                          </a:lnTo>
                          <a:cubicBezTo>
                            <a:pt x="1915" y="0"/>
                            <a:pt x="1936" y="22"/>
                            <a:pt x="1936" y="48"/>
                          </a:cubicBezTo>
                          <a:lnTo>
                            <a:pt x="1936" y="4736"/>
                          </a:lnTo>
                          <a:cubicBezTo>
                            <a:pt x="1936" y="4763"/>
                            <a:pt x="1915" y="4784"/>
                            <a:pt x="1888" y="4784"/>
                          </a:cubicBezTo>
                          <a:lnTo>
                            <a:pt x="48" y="4784"/>
                          </a:lnTo>
                          <a:cubicBezTo>
                            <a:pt x="22" y="4784"/>
                            <a:pt x="0" y="4763"/>
                            <a:pt x="0" y="4736"/>
                          </a:cubicBezTo>
                          <a:lnTo>
                            <a:pt x="0" y="48"/>
                          </a:lnTo>
                          <a:close/>
                          <a:moveTo>
                            <a:pt x="96" y="4736"/>
                          </a:moveTo>
                          <a:lnTo>
                            <a:pt x="48" y="4688"/>
                          </a:lnTo>
                          <a:lnTo>
                            <a:pt x="1888" y="4688"/>
                          </a:lnTo>
                          <a:lnTo>
                            <a:pt x="1840" y="4736"/>
                          </a:lnTo>
                          <a:lnTo>
                            <a:pt x="1840" y="48"/>
                          </a:lnTo>
                          <a:lnTo>
                            <a:pt x="1888" y="96"/>
                          </a:lnTo>
                          <a:lnTo>
                            <a:pt x="48" y="96"/>
                          </a:lnTo>
                          <a:lnTo>
                            <a:pt x="96" y="48"/>
                          </a:lnTo>
                          <a:lnTo>
                            <a:pt x="96" y="4736"/>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87" name="Rectangle 286">
                      <a:extLst>
                        <a:ext uri="{FF2B5EF4-FFF2-40B4-BE49-F238E27FC236}">
                          <a16:creationId xmlns:a16="http://schemas.microsoft.com/office/drawing/2014/main" id="{BB41D63E-5720-42EC-9174-FE9F4EB05AE6}"/>
                        </a:ext>
                      </a:extLst>
                    </p:cNvPr>
                    <p:cNvSpPr>
                      <a:spLocks noChangeArrowheads="1"/>
                    </p:cNvSpPr>
                    <p:nvPr/>
                  </p:nvSpPr>
                  <p:spPr bwMode="auto">
                    <a:xfrm>
                      <a:off x="2538413" y="1366838"/>
                      <a:ext cx="173038" cy="469900"/>
                    </a:xfrm>
                    <a:prstGeom prst="rect">
                      <a:avLst/>
                    </a:prstGeom>
                    <a:solidFill>
                      <a:srgbClr val="9DC3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8" name="Freeform 668">
                      <a:extLst>
                        <a:ext uri="{FF2B5EF4-FFF2-40B4-BE49-F238E27FC236}">
                          <a16:creationId xmlns:a16="http://schemas.microsoft.com/office/drawing/2014/main" id="{2231B4CA-293D-4F6B-8B35-44B1E84FBDB1}"/>
                        </a:ext>
                      </a:extLst>
                    </p:cNvPr>
                    <p:cNvSpPr>
                      <a:spLocks noEditPoints="1"/>
                    </p:cNvSpPr>
                    <p:nvPr/>
                  </p:nvSpPr>
                  <p:spPr bwMode="auto">
                    <a:xfrm>
                      <a:off x="2533650" y="1362075"/>
                      <a:ext cx="182563" cy="479425"/>
                    </a:xfrm>
                    <a:custGeom>
                      <a:avLst/>
                      <a:gdLst>
                        <a:gd name="T0" fmla="*/ 0 w 1920"/>
                        <a:gd name="T1" fmla="*/ 48 h 5040"/>
                        <a:gd name="T2" fmla="*/ 48 w 1920"/>
                        <a:gd name="T3" fmla="*/ 0 h 5040"/>
                        <a:gd name="T4" fmla="*/ 1872 w 1920"/>
                        <a:gd name="T5" fmla="*/ 0 h 5040"/>
                        <a:gd name="T6" fmla="*/ 1920 w 1920"/>
                        <a:gd name="T7" fmla="*/ 48 h 5040"/>
                        <a:gd name="T8" fmla="*/ 1920 w 1920"/>
                        <a:gd name="T9" fmla="*/ 4992 h 5040"/>
                        <a:gd name="T10" fmla="*/ 1872 w 1920"/>
                        <a:gd name="T11" fmla="*/ 5040 h 5040"/>
                        <a:gd name="T12" fmla="*/ 48 w 1920"/>
                        <a:gd name="T13" fmla="*/ 5040 h 5040"/>
                        <a:gd name="T14" fmla="*/ 0 w 1920"/>
                        <a:gd name="T15" fmla="*/ 4992 h 5040"/>
                        <a:gd name="T16" fmla="*/ 0 w 1920"/>
                        <a:gd name="T17" fmla="*/ 48 h 5040"/>
                        <a:gd name="T18" fmla="*/ 96 w 1920"/>
                        <a:gd name="T19" fmla="*/ 4992 h 5040"/>
                        <a:gd name="T20" fmla="*/ 48 w 1920"/>
                        <a:gd name="T21" fmla="*/ 4944 h 5040"/>
                        <a:gd name="T22" fmla="*/ 1872 w 1920"/>
                        <a:gd name="T23" fmla="*/ 4944 h 5040"/>
                        <a:gd name="T24" fmla="*/ 1824 w 1920"/>
                        <a:gd name="T25" fmla="*/ 4992 h 5040"/>
                        <a:gd name="T26" fmla="*/ 1824 w 1920"/>
                        <a:gd name="T27" fmla="*/ 48 h 5040"/>
                        <a:gd name="T28" fmla="*/ 1872 w 1920"/>
                        <a:gd name="T29" fmla="*/ 96 h 5040"/>
                        <a:gd name="T30" fmla="*/ 48 w 1920"/>
                        <a:gd name="T31" fmla="*/ 96 h 5040"/>
                        <a:gd name="T32" fmla="*/ 96 w 1920"/>
                        <a:gd name="T33" fmla="*/ 48 h 5040"/>
                        <a:gd name="T34" fmla="*/ 96 w 1920"/>
                        <a:gd name="T35" fmla="*/ 4992 h 50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20" h="5040">
                          <a:moveTo>
                            <a:pt x="0" y="48"/>
                          </a:moveTo>
                          <a:cubicBezTo>
                            <a:pt x="0" y="22"/>
                            <a:pt x="22" y="0"/>
                            <a:pt x="48" y="0"/>
                          </a:cubicBezTo>
                          <a:lnTo>
                            <a:pt x="1872" y="0"/>
                          </a:lnTo>
                          <a:cubicBezTo>
                            <a:pt x="1899" y="0"/>
                            <a:pt x="1920" y="22"/>
                            <a:pt x="1920" y="48"/>
                          </a:cubicBezTo>
                          <a:lnTo>
                            <a:pt x="1920" y="4992"/>
                          </a:lnTo>
                          <a:cubicBezTo>
                            <a:pt x="1920" y="5019"/>
                            <a:pt x="1899" y="5040"/>
                            <a:pt x="1872" y="5040"/>
                          </a:cubicBezTo>
                          <a:lnTo>
                            <a:pt x="48" y="5040"/>
                          </a:lnTo>
                          <a:cubicBezTo>
                            <a:pt x="22" y="5040"/>
                            <a:pt x="0" y="5019"/>
                            <a:pt x="0" y="4992"/>
                          </a:cubicBezTo>
                          <a:lnTo>
                            <a:pt x="0" y="48"/>
                          </a:lnTo>
                          <a:close/>
                          <a:moveTo>
                            <a:pt x="96" y="4992"/>
                          </a:moveTo>
                          <a:lnTo>
                            <a:pt x="48" y="4944"/>
                          </a:lnTo>
                          <a:lnTo>
                            <a:pt x="1872" y="4944"/>
                          </a:lnTo>
                          <a:lnTo>
                            <a:pt x="1824" y="4992"/>
                          </a:lnTo>
                          <a:lnTo>
                            <a:pt x="1824" y="48"/>
                          </a:lnTo>
                          <a:lnTo>
                            <a:pt x="1872" y="96"/>
                          </a:lnTo>
                          <a:lnTo>
                            <a:pt x="48" y="96"/>
                          </a:lnTo>
                          <a:lnTo>
                            <a:pt x="96" y="48"/>
                          </a:lnTo>
                          <a:lnTo>
                            <a:pt x="96" y="4992"/>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89" name="Rectangle 288">
                      <a:extLst>
                        <a:ext uri="{FF2B5EF4-FFF2-40B4-BE49-F238E27FC236}">
                          <a16:creationId xmlns:a16="http://schemas.microsoft.com/office/drawing/2014/main" id="{7FF39C6E-9A2A-4480-B4EE-3281469C1C14}"/>
                        </a:ext>
                      </a:extLst>
                    </p:cNvPr>
                    <p:cNvSpPr>
                      <a:spLocks noChangeArrowheads="1"/>
                    </p:cNvSpPr>
                    <p:nvPr/>
                  </p:nvSpPr>
                  <p:spPr bwMode="auto">
                    <a:xfrm>
                      <a:off x="3322638" y="1150938"/>
                      <a:ext cx="173038" cy="685800"/>
                    </a:xfrm>
                    <a:prstGeom prst="rect">
                      <a:avLst/>
                    </a:prstGeom>
                    <a:solidFill>
                      <a:srgbClr val="9DC3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0" name="Freeform 670">
                      <a:extLst>
                        <a:ext uri="{FF2B5EF4-FFF2-40B4-BE49-F238E27FC236}">
                          <a16:creationId xmlns:a16="http://schemas.microsoft.com/office/drawing/2014/main" id="{629CB88F-A6EB-417D-ACC8-AEE8F2E6B0CC}"/>
                        </a:ext>
                      </a:extLst>
                    </p:cNvPr>
                    <p:cNvSpPr>
                      <a:spLocks noEditPoints="1"/>
                    </p:cNvSpPr>
                    <p:nvPr/>
                  </p:nvSpPr>
                  <p:spPr bwMode="auto">
                    <a:xfrm>
                      <a:off x="3317875" y="1146175"/>
                      <a:ext cx="182563" cy="695325"/>
                    </a:xfrm>
                    <a:custGeom>
                      <a:avLst/>
                      <a:gdLst>
                        <a:gd name="T0" fmla="*/ 0 w 1920"/>
                        <a:gd name="T1" fmla="*/ 48 h 7312"/>
                        <a:gd name="T2" fmla="*/ 48 w 1920"/>
                        <a:gd name="T3" fmla="*/ 0 h 7312"/>
                        <a:gd name="T4" fmla="*/ 1872 w 1920"/>
                        <a:gd name="T5" fmla="*/ 0 h 7312"/>
                        <a:gd name="T6" fmla="*/ 1920 w 1920"/>
                        <a:gd name="T7" fmla="*/ 48 h 7312"/>
                        <a:gd name="T8" fmla="*/ 1920 w 1920"/>
                        <a:gd name="T9" fmla="*/ 7264 h 7312"/>
                        <a:gd name="T10" fmla="*/ 1872 w 1920"/>
                        <a:gd name="T11" fmla="*/ 7312 h 7312"/>
                        <a:gd name="T12" fmla="*/ 48 w 1920"/>
                        <a:gd name="T13" fmla="*/ 7312 h 7312"/>
                        <a:gd name="T14" fmla="*/ 0 w 1920"/>
                        <a:gd name="T15" fmla="*/ 7264 h 7312"/>
                        <a:gd name="T16" fmla="*/ 0 w 1920"/>
                        <a:gd name="T17" fmla="*/ 48 h 7312"/>
                        <a:gd name="T18" fmla="*/ 96 w 1920"/>
                        <a:gd name="T19" fmla="*/ 7264 h 7312"/>
                        <a:gd name="T20" fmla="*/ 48 w 1920"/>
                        <a:gd name="T21" fmla="*/ 7216 h 7312"/>
                        <a:gd name="T22" fmla="*/ 1872 w 1920"/>
                        <a:gd name="T23" fmla="*/ 7216 h 7312"/>
                        <a:gd name="T24" fmla="*/ 1824 w 1920"/>
                        <a:gd name="T25" fmla="*/ 7264 h 7312"/>
                        <a:gd name="T26" fmla="*/ 1824 w 1920"/>
                        <a:gd name="T27" fmla="*/ 48 h 7312"/>
                        <a:gd name="T28" fmla="*/ 1872 w 1920"/>
                        <a:gd name="T29" fmla="*/ 96 h 7312"/>
                        <a:gd name="T30" fmla="*/ 48 w 1920"/>
                        <a:gd name="T31" fmla="*/ 96 h 7312"/>
                        <a:gd name="T32" fmla="*/ 96 w 1920"/>
                        <a:gd name="T33" fmla="*/ 48 h 7312"/>
                        <a:gd name="T34" fmla="*/ 96 w 1920"/>
                        <a:gd name="T35" fmla="*/ 7264 h 7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20" h="7312">
                          <a:moveTo>
                            <a:pt x="0" y="48"/>
                          </a:moveTo>
                          <a:cubicBezTo>
                            <a:pt x="0" y="22"/>
                            <a:pt x="22" y="0"/>
                            <a:pt x="48" y="0"/>
                          </a:cubicBezTo>
                          <a:lnTo>
                            <a:pt x="1872" y="0"/>
                          </a:lnTo>
                          <a:cubicBezTo>
                            <a:pt x="1899" y="0"/>
                            <a:pt x="1920" y="22"/>
                            <a:pt x="1920" y="48"/>
                          </a:cubicBezTo>
                          <a:lnTo>
                            <a:pt x="1920" y="7264"/>
                          </a:lnTo>
                          <a:cubicBezTo>
                            <a:pt x="1920" y="7291"/>
                            <a:pt x="1899" y="7312"/>
                            <a:pt x="1872" y="7312"/>
                          </a:cubicBezTo>
                          <a:lnTo>
                            <a:pt x="48" y="7312"/>
                          </a:lnTo>
                          <a:cubicBezTo>
                            <a:pt x="22" y="7312"/>
                            <a:pt x="0" y="7291"/>
                            <a:pt x="0" y="7264"/>
                          </a:cubicBezTo>
                          <a:lnTo>
                            <a:pt x="0" y="48"/>
                          </a:lnTo>
                          <a:close/>
                          <a:moveTo>
                            <a:pt x="96" y="7264"/>
                          </a:moveTo>
                          <a:lnTo>
                            <a:pt x="48" y="7216"/>
                          </a:lnTo>
                          <a:lnTo>
                            <a:pt x="1872" y="7216"/>
                          </a:lnTo>
                          <a:lnTo>
                            <a:pt x="1824" y="7264"/>
                          </a:lnTo>
                          <a:lnTo>
                            <a:pt x="1824" y="48"/>
                          </a:lnTo>
                          <a:lnTo>
                            <a:pt x="1872" y="96"/>
                          </a:lnTo>
                          <a:lnTo>
                            <a:pt x="48" y="96"/>
                          </a:lnTo>
                          <a:lnTo>
                            <a:pt x="96" y="48"/>
                          </a:lnTo>
                          <a:lnTo>
                            <a:pt x="96" y="7264"/>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91" name="Rectangle 290">
                      <a:extLst>
                        <a:ext uri="{FF2B5EF4-FFF2-40B4-BE49-F238E27FC236}">
                          <a16:creationId xmlns:a16="http://schemas.microsoft.com/office/drawing/2014/main" id="{74CA8EC9-D878-41C6-BDAB-0316A4FFEC6B}"/>
                        </a:ext>
                      </a:extLst>
                    </p:cNvPr>
                    <p:cNvSpPr>
                      <a:spLocks noChangeArrowheads="1"/>
                    </p:cNvSpPr>
                    <p:nvPr/>
                  </p:nvSpPr>
                  <p:spPr bwMode="auto">
                    <a:xfrm>
                      <a:off x="4105275" y="1395413"/>
                      <a:ext cx="174625" cy="441325"/>
                    </a:xfrm>
                    <a:prstGeom prst="rect">
                      <a:avLst/>
                    </a:prstGeom>
                    <a:solidFill>
                      <a:srgbClr val="9DC3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2" name="Freeform 672">
                      <a:extLst>
                        <a:ext uri="{FF2B5EF4-FFF2-40B4-BE49-F238E27FC236}">
                          <a16:creationId xmlns:a16="http://schemas.microsoft.com/office/drawing/2014/main" id="{7E11D5FD-65E7-4714-B818-C345FD849CB7}"/>
                        </a:ext>
                      </a:extLst>
                    </p:cNvPr>
                    <p:cNvSpPr>
                      <a:spLocks noEditPoints="1"/>
                    </p:cNvSpPr>
                    <p:nvPr/>
                  </p:nvSpPr>
                  <p:spPr bwMode="auto">
                    <a:xfrm>
                      <a:off x="4102100" y="1390650"/>
                      <a:ext cx="182563" cy="450850"/>
                    </a:xfrm>
                    <a:custGeom>
                      <a:avLst/>
                      <a:gdLst>
                        <a:gd name="T0" fmla="*/ 0 w 960"/>
                        <a:gd name="T1" fmla="*/ 24 h 2368"/>
                        <a:gd name="T2" fmla="*/ 24 w 960"/>
                        <a:gd name="T3" fmla="*/ 0 h 2368"/>
                        <a:gd name="T4" fmla="*/ 936 w 960"/>
                        <a:gd name="T5" fmla="*/ 0 h 2368"/>
                        <a:gd name="T6" fmla="*/ 960 w 960"/>
                        <a:gd name="T7" fmla="*/ 24 h 2368"/>
                        <a:gd name="T8" fmla="*/ 960 w 960"/>
                        <a:gd name="T9" fmla="*/ 2344 h 2368"/>
                        <a:gd name="T10" fmla="*/ 936 w 960"/>
                        <a:gd name="T11" fmla="*/ 2368 h 2368"/>
                        <a:gd name="T12" fmla="*/ 24 w 960"/>
                        <a:gd name="T13" fmla="*/ 2368 h 2368"/>
                        <a:gd name="T14" fmla="*/ 0 w 960"/>
                        <a:gd name="T15" fmla="*/ 2344 h 2368"/>
                        <a:gd name="T16" fmla="*/ 0 w 960"/>
                        <a:gd name="T17" fmla="*/ 24 h 2368"/>
                        <a:gd name="T18" fmla="*/ 48 w 960"/>
                        <a:gd name="T19" fmla="*/ 2344 h 2368"/>
                        <a:gd name="T20" fmla="*/ 24 w 960"/>
                        <a:gd name="T21" fmla="*/ 2320 h 2368"/>
                        <a:gd name="T22" fmla="*/ 936 w 960"/>
                        <a:gd name="T23" fmla="*/ 2320 h 2368"/>
                        <a:gd name="T24" fmla="*/ 912 w 960"/>
                        <a:gd name="T25" fmla="*/ 2344 h 2368"/>
                        <a:gd name="T26" fmla="*/ 912 w 960"/>
                        <a:gd name="T27" fmla="*/ 24 h 2368"/>
                        <a:gd name="T28" fmla="*/ 936 w 960"/>
                        <a:gd name="T29" fmla="*/ 48 h 2368"/>
                        <a:gd name="T30" fmla="*/ 24 w 960"/>
                        <a:gd name="T31" fmla="*/ 48 h 2368"/>
                        <a:gd name="T32" fmla="*/ 48 w 960"/>
                        <a:gd name="T33" fmla="*/ 24 h 2368"/>
                        <a:gd name="T34" fmla="*/ 48 w 960"/>
                        <a:gd name="T35" fmla="*/ 2344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60" h="2368">
                          <a:moveTo>
                            <a:pt x="0" y="24"/>
                          </a:moveTo>
                          <a:cubicBezTo>
                            <a:pt x="0" y="11"/>
                            <a:pt x="11" y="0"/>
                            <a:pt x="24" y="0"/>
                          </a:cubicBezTo>
                          <a:lnTo>
                            <a:pt x="936" y="0"/>
                          </a:lnTo>
                          <a:cubicBezTo>
                            <a:pt x="950" y="0"/>
                            <a:pt x="960" y="11"/>
                            <a:pt x="960" y="24"/>
                          </a:cubicBezTo>
                          <a:lnTo>
                            <a:pt x="960" y="2344"/>
                          </a:lnTo>
                          <a:cubicBezTo>
                            <a:pt x="960" y="2358"/>
                            <a:pt x="950" y="2368"/>
                            <a:pt x="936" y="2368"/>
                          </a:cubicBezTo>
                          <a:lnTo>
                            <a:pt x="24" y="2368"/>
                          </a:lnTo>
                          <a:cubicBezTo>
                            <a:pt x="11" y="2368"/>
                            <a:pt x="0" y="2358"/>
                            <a:pt x="0" y="2344"/>
                          </a:cubicBezTo>
                          <a:lnTo>
                            <a:pt x="0" y="24"/>
                          </a:lnTo>
                          <a:close/>
                          <a:moveTo>
                            <a:pt x="48" y="2344"/>
                          </a:moveTo>
                          <a:lnTo>
                            <a:pt x="24" y="2320"/>
                          </a:lnTo>
                          <a:lnTo>
                            <a:pt x="936" y="2320"/>
                          </a:lnTo>
                          <a:lnTo>
                            <a:pt x="912" y="2344"/>
                          </a:lnTo>
                          <a:lnTo>
                            <a:pt x="912" y="24"/>
                          </a:lnTo>
                          <a:lnTo>
                            <a:pt x="936" y="48"/>
                          </a:lnTo>
                          <a:lnTo>
                            <a:pt x="24" y="48"/>
                          </a:lnTo>
                          <a:lnTo>
                            <a:pt x="48" y="24"/>
                          </a:lnTo>
                          <a:lnTo>
                            <a:pt x="48" y="2344"/>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93" name="Rectangle 292">
                      <a:extLst>
                        <a:ext uri="{FF2B5EF4-FFF2-40B4-BE49-F238E27FC236}">
                          <a16:creationId xmlns:a16="http://schemas.microsoft.com/office/drawing/2014/main" id="{C4B2287C-E36C-4356-85C0-7B9AA1F02279}"/>
                        </a:ext>
                      </a:extLst>
                    </p:cNvPr>
                    <p:cNvSpPr>
                      <a:spLocks noChangeArrowheads="1"/>
                    </p:cNvSpPr>
                    <p:nvPr/>
                  </p:nvSpPr>
                  <p:spPr bwMode="auto">
                    <a:xfrm>
                      <a:off x="4889500" y="1422400"/>
                      <a:ext cx="174625" cy="414338"/>
                    </a:xfrm>
                    <a:prstGeom prst="rect">
                      <a:avLst/>
                    </a:prstGeom>
                    <a:solidFill>
                      <a:srgbClr val="9DC3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4" name="Freeform 674">
                      <a:extLst>
                        <a:ext uri="{FF2B5EF4-FFF2-40B4-BE49-F238E27FC236}">
                          <a16:creationId xmlns:a16="http://schemas.microsoft.com/office/drawing/2014/main" id="{821FFFBE-6C99-47CA-BBB8-BBD1D940C6AA}"/>
                        </a:ext>
                      </a:extLst>
                    </p:cNvPr>
                    <p:cNvSpPr>
                      <a:spLocks noEditPoints="1"/>
                    </p:cNvSpPr>
                    <p:nvPr/>
                  </p:nvSpPr>
                  <p:spPr bwMode="auto">
                    <a:xfrm>
                      <a:off x="4884738" y="1417638"/>
                      <a:ext cx="184150" cy="423863"/>
                    </a:xfrm>
                    <a:custGeom>
                      <a:avLst/>
                      <a:gdLst>
                        <a:gd name="T0" fmla="*/ 0 w 960"/>
                        <a:gd name="T1" fmla="*/ 24 h 2224"/>
                        <a:gd name="T2" fmla="*/ 24 w 960"/>
                        <a:gd name="T3" fmla="*/ 0 h 2224"/>
                        <a:gd name="T4" fmla="*/ 936 w 960"/>
                        <a:gd name="T5" fmla="*/ 0 h 2224"/>
                        <a:gd name="T6" fmla="*/ 960 w 960"/>
                        <a:gd name="T7" fmla="*/ 24 h 2224"/>
                        <a:gd name="T8" fmla="*/ 960 w 960"/>
                        <a:gd name="T9" fmla="*/ 2200 h 2224"/>
                        <a:gd name="T10" fmla="*/ 936 w 960"/>
                        <a:gd name="T11" fmla="*/ 2224 h 2224"/>
                        <a:gd name="T12" fmla="*/ 24 w 960"/>
                        <a:gd name="T13" fmla="*/ 2224 h 2224"/>
                        <a:gd name="T14" fmla="*/ 0 w 960"/>
                        <a:gd name="T15" fmla="*/ 2200 h 2224"/>
                        <a:gd name="T16" fmla="*/ 0 w 960"/>
                        <a:gd name="T17" fmla="*/ 24 h 2224"/>
                        <a:gd name="T18" fmla="*/ 48 w 960"/>
                        <a:gd name="T19" fmla="*/ 2200 h 2224"/>
                        <a:gd name="T20" fmla="*/ 24 w 960"/>
                        <a:gd name="T21" fmla="*/ 2176 h 2224"/>
                        <a:gd name="T22" fmla="*/ 936 w 960"/>
                        <a:gd name="T23" fmla="*/ 2176 h 2224"/>
                        <a:gd name="T24" fmla="*/ 912 w 960"/>
                        <a:gd name="T25" fmla="*/ 2200 h 2224"/>
                        <a:gd name="T26" fmla="*/ 912 w 960"/>
                        <a:gd name="T27" fmla="*/ 24 h 2224"/>
                        <a:gd name="T28" fmla="*/ 936 w 960"/>
                        <a:gd name="T29" fmla="*/ 48 h 2224"/>
                        <a:gd name="T30" fmla="*/ 24 w 960"/>
                        <a:gd name="T31" fmla="*/ 48 h 2224"/>
                        <a:gd name="T32" fmla="*/ 48 w 960"/>
                        <a:gd name="T33" fmla="*/ 24 h 2224"/>
                        <a:gd name="T34" fmla="*/ 48 w 960"/>
                        <a:gd name="T35" fmla="*/ 2200 h 2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60" h="2224">
                          <a:moveTo>
                            <a:pt x="0" y="24"/>
                          </a:moveTo>
                          <a:cubicBezTo>
                            <a:pt x="0" y="11"/>
                            <a:pt x="11" y="0"/>
                            <a:pt x="24" y="0"/>
                          </a:cubicBezTo>
                          <a:lnTo>
                            <a:pt x="936" y="0"/>
                          </a:lnTo>
                          <a:cubicBezTo>
                            <a:pt x="950" y="0"/>
                            <a:pt x="960" y="11"/>
                            <a:pt x="960" y="24"/>
                          </a:cubicBezTo>
                          <a:lnTo>
                            <a:pt x="960" y="2200"/>
                          </a:lnTo>
                          <a:cubicBezTo>
                            <a:pt x="960" y="2214"/>
                            <a:pt x="950" y="2224"/>
                            <a:pt x="936" y="2224"/>
                          </a:cubicBezTo>
                          <a:lnTo>
                            <a:pt x="24" y="2224"/>
                          </a:lnTo>
                          <a:cubicBezTo>
                            <a:pt x="11" y="2224"/>
                            <a:pt x="0" y="2214"/>
                            <a:pt x="0" y="2200"/>
                          </a:cubicBezTo>
                          <a:lnTo>
                            <a:pt x="0" y="24"/>
                          </a:lnTo>
                          <a:close/>
                          <a:moveTo>
                            <a:pt x="48" y="2200"/>
                          </a:moveTo>
                          <a:lnTo>
                            <a:pt x="24" y="2176"/>
                          </a:lnTo>
                          <a:lnTo>
                            <a:pt x="936" y="2176"/>
                          </a:lnTo>
                          <a:lnTo>
                            <a:pt x="912" y="2200"/>
                          </a:lnTo>
                          <a:lnTo>
                            <a:pt x="912" y="24"/>
                          </a:lnTo>
                          <a:lnTo>
                            <a:pt x="936" y="48"/>
                          </a:lnTo>
                          <a:lnTo>
                            <a:pt x="24" y="48"/>
                          </a:lnTo>
                          <a:lnTo>
                            <a:pt x="48" y="24"/>
                          </a:lnTo>
                          <a:lnTo>
                            <a:pt x="48" y="2200"/>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95" name="Rectangle 294">
                      <a:extLst>
                        <a:ext uri="{FF2B5EF4-FFF2-40B4-BE49-F238E27FC236}">
                          <a16:creationId xmlns:a16="http://schemas.microsoft.com/office/drawing/2014/main" id="{AE628478-DEC7-4977-943A-8EC0C8BEE9F5}"/>
                        </a:ext>
                      </a:extLst>
                    </p:cNvPr>
                    <p:cNvSpPr>
                      <a:spLocks noChangeArrowheads="1"/>
                    </p:cNvSpPr>
                    <p:nvPr/>
                  </p:nvSpPr>
                  <p:spPr bwMode="auto">
                    <a:xfrm>
                      <a:off x="5673725" y="1165225"/>
                      <a:ext cx="173038" cy="671513"/>
                    </a:xfrm>
                    <a:prstGeom prst="rect">
                      <a:avLst/>
                    </a:prstGeom>
                    <a:solidFill>
                      <a:srgbClr val="9DC3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6" name="Freeform 676">
                      <a:extLst>
                        <a:ext uri="{FF2B5EF4-FFF2-40B4-BE49-F238E27FC236}">
                          <a16:creationId xmlns:a16="http://schemas.microsoft.com/office/drawing/2014/main" id="{15A06FC1-10EC-4BA1-818A-787997BF3B84}"/>
                        </a:ext>
                      </a:extLst>
                    </p:cNvPr>
                    <p:cNvSpPr>
                      <a:spLocks noEditPoints="1"/>
                    </p:cNvSpPr>
                    <p:nvPr/>
                  </p:nvSpPr>
                  <p:spPr bwMode="auto">
                    <a:xfrm>
                      <a:off x="5668963" y="1160463"/>
                      <a:ext cx="182563" cy="681038"/>
                    </a:xfrm>
                    <a:custGeom>
                      <a:avLst/>
                      <a:gdLst>
                        <a:gd name="T0" fmla="*/ 0 w 960"/>
                        <a:gd name="T1" fmla="*/ 24 h 3576"/>
                        <a:gd name="T2" fmla="*/ 24 w 960"/>
                        <a:gd name="T3" fmla="*/ 0 h 3576"/>
                        <a:gd name="T4" fmla="*/ 936 w 960"/>
                        <a:gd name="T5" fmla="*/ 0 h 3576"/>
                        <a:gd name="T6" fmla="*/ 960 w 960"/>
                        <a:gd name="T7" fmla="*/ 24 h 3576"/>
                        <a:gd name="T8" fmla="*/ 960 w 960"/>
                        <a:gd name="T9" fmla="*/ 3552 h 3576"/>
                        <a:gd name="T10" fmla="*/ 936 w 960"/>
                        <a:gd name="T11" fmla="*/ 3576 h 3576"/>
                        <a:gd name="T12" fmla="*/ 24 w 960"/>
                        <a:gd name="T13" fmla="*/ 3576 h 3576"/>
                        <a:gd name="T14" fmla="*/ 0 w 960"/>
                        <a:gd name="T15" fmla="*/ 3552 h 3576"/>
                        <a:gd name="T16" fmla="*/ 0 w 960"/>
                        <a:gd name="T17" fmla="*/ 24 h 3576"/>
                        <a:gd name="T18" fmla="*/ 48 w 960"/>
                        <a:gd name="T19" fmla="*/ 3552 h 3576"/>
                        <a:gd name="T20" fmla="*/ 24 w 960"/>
                        <a:gd name="T21" fmla="*/ 3528 h 3576"/>
                        <a:gd name="T22" fmla="*/ 936 w 960"/>
                        <a:gd name="T23" fmla="*/ 3528 h 3576"/>
                        <a:gd name="T24" fmla="*/ 912 w 960"/>
                        <a:gd name="T25" fmla="*/ 3552 h 3576"/>
                        <a:gd name="T26" fmla="*/ 912 w 960"/>
                        <a:gd name="T27" fmla="*/ 24 h 3576"/>
                        <a:gd name="T28" fmla="*/ 936 w 960"/>
                        <a:gd name="T29" fmla="*/ 48 h 3576"/>
                        <a:gd name="T30" fmla="*/ 24 w 960"/>
                        <a:gd name="T31" fmla="*/ 48 h 3576"/>
                        <a:gd name="T32" fmla="*/ 48 w 960"/>
                        <a:gd name="T33" fmla="*/ 24 h 3576"/>
                        <a:gd name="T34" fmla="*/ 48 w 960"/>
                        <a:gd name="T35" fmla="*/ 3552 h 3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60" h="3576">
                          <a:moveTo>
                            <a:pt x="0" y="24"/>
                          </a:moveTo>
                          <a:cubicBezTo>
                            <a:pt x="0" y="11"/>
                            <a:pt x="11" y="0"/>
                            <a:pt x="24" y="0"/>
                          </a:cubicBezTo>
                          <a:lnTo>
                            <a:pt x="936" y="0"/>
                          </a:lnTo>
                          <a:cubicBezTo>
                            <a:pt x="950" y="0"/>
                            <a:pt x="960" y="11"/>
                            <a:pt x="960" y="24"/>
                          </a:cubicBezTo>
                          <a:lnTo>
                            <a:pt x="960" y="3552"/>
                          </a:lnTo>
                          <a:cubicBezTo>
                            <a:pt x="960" y="3566"/>
                            <a:pt x="950" y="3576"/>
                            <a:pt x="936" y="3576"/>
                          </a:cubicBezTo>
                          <a:lnTo>
                            <a:pt x="24" y="3576"/>
                          </a:lnTo>
                          <a:cubicBezTo>
                            <a:pt x="11" y="3576"/>
                            <a:pt x="0" y="3566"/>
                            <a:pt x="0" y="3552"/>
                          </a:cubicBezTo>
                          <a:lnTo>
                            <a:pt x="0" y="24"/>
                          </a:lnTo>
                          <a:close/>
                          <a:moveTo>
                            <a:pt x="48" y="3552"/>
                          </a:moveTo>
                          <a:lnTo>
                            <a:pt x="24" y="3528"/>
                          </a:lnTo>
                          <a:lnTo>
                            <a:pt x="936" y="3528"/>
                          </a:lnTo>
                          <a:lnTo>
                            <a:pt x="912" y="3552"/>
                          </a:lnTo>
                          <a:lnTo>
                            <a:pt x="912" y="24"/>
                          </a:lnTo>
                          <a:lnTo>
                            <a:pt x="936" y="48"/>
                          </a:lnTo>
                          <a:lnTo>
                            <a:pt x="24" y="48"/>
                          </a:lnTo>
                          <a:lnTo>
                            <a:pt x="48" y="24"/>
                          </a:lnTo>
                          <a:lnTo>
                            <a:pt x="48" y="3552"/>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97" name="Rectangle 296">
                      <a:extLst>
                        <a:ext uri="{FF2B5EF4-FFF2-40B4-BE49-F238E27FC236}">
                          <a16:creationId xmlns:a16="http://schemas.microsoft.com/office/drawing/2014/main" id="{7292F2C5-2C82-4C59-9FF8-BD75D1C898B9}"/>
                        </a:ext>
                      </a:extLst>
                    </p:cNvPr>
                    <p:cNvSpPr>
                      <a:spLocks noChangeArrowheads="1"/>
                    </p:cNvSpPr>
                    <p:nvPr/>
                  </p:nvSpPr>
                  <p:spPr bwMode="auto">
                    <a:xfrm>
                      <a:off x="1930400" y="1406525"/>
                      <a:ext cx="173038" cy="430213"/>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8" name="Freeform 678">
                      <a:extLst>
                        <a:ext uri="{FF2B5EF4-FFF2-40B4-BE49-F238E27FC236}">
                          <a16:creationId xmlns:a16="http://schemas.microsoft.com/office/drawing/2014/main" id="{F212D9F7-2219-4596-9879-C3474A5217F2}"/>
                        </a:ext>
                      </a:extLst>
                    </p:cNvPr>
                    <p:cNvSpPr>
                      <a:spLocks noEditPoints="1"/>
                    </p:cNvSpPr>
                    <p:nvPr/>
                  </p:nvSpPr>
                  <p:spPr bwMode="auto">
                    <a:xfrm>
                      <a:off x="1925638" y="1401763"/>
                      <a:ext cx="182563" cy="439738"/>
                    </a:xfrm>
                    <a:custGeom>
                      <a:avLst/>
                      <a:gdLst>
                        <a:gd name="T0" fmla="*/ 0 w 1920"/>
                        <a:gd name="T1" fmla="*/ 48 h 4624"/>
                        <a:gd name="T2" fmla="*/ 48 w 1920"/>
                        <a:gd name="T3" fmla="*/ 0 h 4624"/>
                        <a:gd name="T4" fmla="*/ 1872 w 1920"/>
                        <a:gd name="T5" fmla="*/ 0 h 4624"/>
                        <a:gd name="T6" fmla="*/ 1920 w 1920"/>
                        <a:gd name="T7" fmla="*/ 48 h 4624"/>
                        <a:gd name="T8" fmla="*/ 1920 w 1920"/>
                        <a:gd name="T9" fmla="*/ 4576 h 4624"/>
                        <a:gd name="T10" fmla="*/ 1872 w 1920"/>
                        <a:gd name="T11" fmla="*/ 4624 h 4624"/>
                        <a:gd name="T12" fmla="*/ 48 w 1920"/>
                        <a:gd name="T13" fmla="*/ 4624 h 4624"/>
                        <a:gd name="T14" fmla="*/ 0 w 1920"/>
                        <a:gd name="T15" fmla="*/ 4576 h 4624"/>
                        <a:gd name="T16" fmla="*/ 0 w 1920"/>
                        <a:gd name="T17" fmla="*/ 48 h 4624"/>
                        <a:gd name="T18" fmla="*/ 96 w 1920"/>
                        <a:gd name="T19" fmla="*/ 4576 h 4624"/>
                        <a:gd name="T20" fmla="*/ 48 w 1920"/>
                        <a:gd name="T21" fmla="*/ 4528 h 4624"/>
                        <a:gd name="T22" fmla="*/ 1872 w 1920"/>
                        <a:gd name="T23" fmla="*/ 4528 h 4624"/>
                        <a:gd name="T24" fmla="*/ 1824 w 1920"/>
                        <a:gd name="T25" fmla="*/ 4576 h 4624"/>
                        <a:gd name="T26" fmla="*/ 1824 w 1920"/>
                        <a:gd name="T27" fmla="*/ 48 h 4624"/>
                        <a:gd name="T28" fmla="*/ 1872 w 1920"/>
                        <a:gd name="T29" fmla="*/ 96 h 4624"/>
                        <a:gd name="T30" fmla="*/ 48 w 1920"/>
                        <a:gd name="T31" fmla="*/ 96 h 4624"/>
                        <a:gd name="T32" fmla="*/ 96 w 1920"/>
                        <a:gd name="T33" fmla="*/ 48 h 4624"/>
                        <a:gd name="T34" fmla="*/ 96 w 1920"/>
                        <a:gd name="T35" fmla="*/ 4576 h 4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20" h="4624">
                          <a:moveTo>
                            <a:pt x="0" y="48"/>
                          </a:moveTo>
                          <a:cubicBezTo>
                            <a:pt x="0" y="22"/>
                            <a:pt x="22" y="0"/>
                            <a:pt x="48" y="0"/>
                          </a:cubicBezTo>
                          <a:lnTo>
                            <a:pt x="1872" y="0"/>
                          </a:lnTo>
                          <a:cubicBezTo>
                            <a:pt x="1899" y="0"/>
                            <a:pt x="1920" y="22"/>
                            <a:pt x="1920" y="48"/>
                          </a:cubicBezTo>
                          <a:lnTo>
                            <a:pt x="1920" y="4576"/>
                          </a:lnTo>
                          <a:cubicBezTo>
                            <a:pt x="1920" y="4603"/>
                            <a:pt x="1899" y="4624"/>
                            <a:pt x="1872" y="4624"/>
                          </a:cubicBezTo>
                          <a:lnTo>
                            <a:pt x="48" y="4624"/>
                          </a:lnTo>
                          <a:cubicBezTo>
                            <a:pt x="22" y="4624"/>
                            <a:pt x="0" y="4603"/>
                            <a:pt x="0" y="4576"/>
                          </a:cubicBezTo>
                          <a:lnTo>
                            <a:pt x="0" y="48"/>
                          </a:lnTo>
                          <a:close/>
                          <a:moveTo>
                            <a:pt x="96" y="4576"/>
                          </a:moveTo>
                          <a:lnTo>
                            <a:pt x="48" y="4528"/>
                          </a:lnTo>
                          <a:lnTo>
                            <a:pt x="1872" y="4528"/>
                          </a:lnTo>
                          <a:lnTo>
                            <a:pt x="1824" y="4576"/>
                          </a:lnTo>
                          <a:lnTo>
                            <a:pt x="1824" y="48"/>
                          </a:lnTo>
                          <a:lnTo>
                            <a:pt x="1872" y="96"/>
                          </a:lnTo>
                          <a:lnTo>
                            <a:pt x="48" y="96"/>
                          </a:lnTo>
                          <a:lnTo>
                            <a:pt x="96" y="48"/>
                          </a:lnTo>
                          <a:lnTo>
                            <a:pt x="96" y="4576"/>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99" name="Rectangle 298">
                      <a:extLst>
                        <a:ext uri="{FF2B5EF4-FFF2-40B4-BE49-F238E27FC236}">
                          <a16:creationId xmlns:a16="http://schemas.microsoft.com/office/drawing/2014/main" id="{5B5F7CB6-0D08-4A95-94AC-E9EC62D6C67D}"/>
                        </a:ext>
                      </a:extLst>
                    </p:cNvPr>
                    <p:cNvSpPr>
                      <a:spLocks noChangeArrowheads="1"/>
                    </p:cNvSpPr>
                    <p:nvPr/>
                  </p:nvSpPr>
                  <p:spPr bwMode="auto">
                    <a:xfrm>
                      <a:off x="2711450" y="925513"/>
                      <a:ext cx="176213" cy="91122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0" name="Freeform 680">
                      <a:extLst>
                        <a:ext uri="{FF2B5EF4-FFF2-40B4-BE49-F238E27FC236}">
                          <a16:creationId xmlns:a16="http://schemas.microsoft.com/office/drawing/2014/main" id="{1963CFD5-34B1-433F-AA5D-A25F11060B6E}"/>
                        </a:ext>
                      </a:extLst>
                    </p:cNvPr>
                    <p:cNvSpPr>
                      <a:spLocks noEditPoints="1"/>
                    </p:cNvSpPr>
                    <p:nvPr/>
                  </p:nvSpPr>
                  <p:spPr bwMode="auto">
                    <a:xfrm>
                      <a:off x="2706688" y="920750"/>
                      <a:ext cx="185738" cy="920750"/>
                    </a:xfrm>
                    <a:custGeom>
                      <a:avLst/>
                      <a:gdLst>
                        <a:gd name="T0" fmla="*/ 0 w 1936"/>
                        <a:gd name="T1" fmla="*/ 48 h 9680"/>
                        <a:gd name="T2" fmla="*/ 48 w 1936"/>
                        <a:gd name="T3" fmla="*/ 0 h 9680"/>
                        <a:gd name="T4" fmla="*/ 1888 w 1936"/>
                        <a:gd name="T5" fmla="*/ 0 h 9680"/>
                        <a:gd name="T6" fmla="*/ 1936 w 1936"/>
                        <a:gd name="T7" fmla="*/ 48 h 9680"/>
                        <a:gd name="T8" fmla="*/ 1936 w 1936"/>
                        <a:gd name="T9" fmla="*/ 9632 h 9680"/>
                        <a:gd name="T10" fmla="*/ 1888 w 1936"/>
                        <a:gd name="T11" fmla="*/ 9680 h 9680"/>
                        <a:gd name="T12" fmla="*/ 48 w 1936"/>
                        <a:gd name="T13" fmla="*/ 9680 h 9680"/>
                        <a:gd name="T14" fmla="*/ 0 w 1936"/>
                        <a:gd name="T15" fmla="*/ 9632 h 9680"/>
                        <a:gd name="T16" fmla="*/ 0 w 1936"/>
                        <a:gd name="T17" fmla="*/ 48 h 9680"/>
                        <a:gd name="T18" fmla="*/ 96 w 1936"/>
                        <a:gd name="T19" fmla="*/ 9632 h 9680"/>
                        <a:gd name="T20" fmla="*/ 48 w 1936"/>
                        <a:gd name="T21" fmla="*/ 9584 h 9680"/>
                        <a:gd name="T22" fmla="*/ 1888 w 1936"/>
                        <a:gd name="T23" fmla="*/ 9584 h 9680"/>
                        <a:gd name="T24" fmla="*/ 1840 w 1936"/>
                        <a:gd name="T25" fmla="*/ 9632 h 9680"/>
                        <a:gd name="T26" fmla="*/ 1840 w 1936"/>
                        <a:gd name="T27" fmla="*/ 48 h 9680"/>
                        <a:gd name="T28" fmla="*/ 1888 w 1936"/>
                        <a:gd name="T29" fmla="*/ 96 h 9680"/>
                        <a:gd name="T30" fmla="*/ 48 w 1936"/>
                        <a:gd name="T31" fmla="*/ 96 h 9680"/>
                        <a:gd name="T32" fmla="*/ 96 w 1936"/>
                        <a:gd name="T33" fmla="*/ 48 h 9680"/>
                        <a:gd name="T34" fmla="*/ 96 w 1936"/>
                        <a:gd name="T35" fmla="*/ 9632 h 9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36" h="9680">
                          <a:moveTo>
                            <a:pt x="0" y="48"/>
                          </a:moveTo>
                          <a:cubicBezTo>
                            <a:pt x="0" y="22"/>
                            <a:pt x="22" y="0"/>
                            <a:pt x="48" y="0"/>
                          </a:cubicBezTo>
                          <a:lnTo>
                            <a:pt x="1888" y="0"/>
                          </a:lnTo>
                          <a:cubicBezTo>
                            <a:pt x="1915" y="0"/>
                            <a:pt x="1936" y="22"/>
                            <a:pt x="1936" y="48"/>
                          </a:cubicBezTo>
                          <a:lnTo>
                            <a:pt x="1936" y="9632"/>
                          </a:lnTo>
                          <a:cubicBezTo>
                            <a:pt x="1936" y="9659"/>
                            <a:pt x="1915" y="9680"/>
                            <a:pt x="1888" y="9680"/>
                          </a:cubicBezTo>
                          <a:lnTo>
                            <a:pt x="48" y="9680"/>
                          </a:lnTo>
                          <a:cubicBezTo>
                            <a:pt x="22" y="9680"/>
                            <a:pt x="0" y="9659"/>
                            <a:pt x="0" y="9632"/>
                          </a:cubicBezTo>
                          <a:lnTo>
                            <a:pt x="0" y="48"/>
                          </a:lnTo>
                          <a:close/>
                          <a:moveTo>
                            <a:pt x="96" y="9632"/>
                          </a:moveTo>
                          <a:lnTo>
                            <a:pt x="48" y="9584"/>
                          </a:lnTo>
                          <a:lnTo>
                            <a:pt x="1888" y="9584"/>
                          </a:lnTo>
                          <a:lnTo>
                            <a:pt x="1840" y="9632"/>
                          </a:lnTo>
                          <a:lnTo>
                            <a:pt x="1840" y="48"/>
                          </a:lnTo>
                          <a:lnTo>
                            <a:pt x="1888" y="96"/>
                          </a:lnTo>
                          <a:lnTo>
                            <a:pt x="48" y="96"/>
                          </a:lnTo>
                          <a:lnTo>
                            <a:pt x="96" y="48"/>
                          </a:lnTo>
                          <a:lnTo>
                            <a:pt x="96" y="9632"/>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01" name="Rectangle 300">
                      <a:extLst>
                        <a:ext uri="{FF2B5EF4-FFF2-40B4-BE49-F238E27FC236}">
                          <a16:creationId xmlns:a16="http://schemas.microsoft.com/office/drawing/2014/main" id="{F02BCF5D-AE99-428F-AF79-86AD938CB878}"/>
                        </a:ext>
                      </a:extLst>
                    </p:cNvPr>
                    <p:cNvSpPr>
                      <a:spLocks noChangeArrowheads="1"/>
                    </p:cNvSpPr>
                    <p:nvPr/>
                  </p:nvSpPr>
                  <p:spPr bwMode="auto">
                    <a:xfrm>
                      <a:off x="3495675" y="838200"/>
                      <a:ext cx="174625" cy="998538"/>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2" name="Freeform 682">
                      <a:extLst>
                        <a:ext uri="{FF2B5EF4-FFF2-40B4-BE49-F238E27FC236}">
                          <a16:creationId xmlns:a16="http://schemas.microsoft.com/office/drawing/2014/main" id="{0BED7B47-71B7-408A-89BA-CF9B86B126D1}"/>
                        </a:ext>
                      </a:extLst>
                    </p:cNvPr>
                    <p:cNvSpPr>
                      <a:spLocks noEditPoints="1"/>
                    </p:cNvSpPr>
                    <p:nvPr/>
                  </p:nvSpPr>
                  <p:spPr bwMode="auto">
                    <a:xfrm>
                      <a:off x="3490913" y="833438"/>
                      <a:ext cx="184150" cy="1008063"/>
                    </a:xfrm>
                    <a:custGeom>
                      <a:avLst/>
                      <a:gdLst>
                        <a:gd name="T0" fmla="*/ 0 w 1920"/>
                        <a:gd name="T1" fmla="*/ 48 h 10592"/>
                        <a:gd name="T2" fmla="*/ 48 w 1920"/>
                        <a:gd name="T3" fmla="*/ 0 h 10592"/>
                        <a:gd name="T4" fmla="*/ 1872 w 1920"/>
                        <a:gd name="T5" fmla="*/ 0 h 10592"/>
                        <a:gd name="T6" fmla="*/ 1920 w 1920"/>
                        <a:gd name="T7" fmla="*/ 48 h 10592"/>
                        <a:gd name="T8" fmla="*/ 1920 w 1920"/>
                        <a:gd name="T9" fmla="*/ 10544 h 10592"/>
                        <a:gd name="T10" fmla="*/ 1872 w 1920"/>
                        <a:gd name="T11" fmla="*/ 10592 h 10592"/>
                        <a:gd name="T12" fmla="*/ 48 w 1920"/>
                        <a:gd name="T13" fmla="*/ 10592 h 10592"/>
                        <a:gd name="T14" fmla="*/ 0 w 1920"/>
                        <a:gd name="T15" fmla="*/ 10544 h 10592"/>
                        <a:gd name="T16" fmla="*/ 0 w 1920"/>
                        <a:gd name="T17" fmla="*/ 48 h 10592"/>
                        <a:gd name="T18" fmla="*/ 96 w 1920"/>
                        <a:gd name="T19" fmla="*/ 10544 h 10592"/>
                        <a:gd name="T20" fmla="*/ 48 w 1920"/>
                        <a:gd name="T21" fmla="*/ 10496 h 10592"/>
                        <a:gd name="T22" fmla="*/ 1872 w 1920"/>
                        <a:gd name="T23" fmla="*/ 10496 h 10592"/>
                        <a:gd name="T24" fmla="*/ 1824 w 1920"/>
                        <a:gd name="T25" fmla="*/ 10544 h 10592"/>
                        <a:gd name="T26" fmla="*/ 1824 w 1920"/>
                        <a:gd name="T27" fmla="*/ 48 h 10592"/>
                        <a:gd name="T28" fmla="*/ 1872 w 1920"/>
                        <a:gd name="T29" fmla="*/ 96 h 10592"/>
                        <a:gd name="T30" fmla="*/ 48 w 1920"/>
                        <a:gd name="T31" fmla="*/ 96 h 10592"/>
                        <a:gd name="T32" fmla="*/ 96 w 1920"/>
                        <a:gd name="T33" fmla="*/ 48 h 10592"/>
                        <a:gd name="T34" fmla="*/ 96 w 1920"/>
                        <a:gd name="T35" fmla="*/ 10544 h 10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20" h="10592">
                          <a:moveTo>
                            <a:pt x="0" y="48"/>
                          </a:moveTo>
                          <a:cubicBezTo>
                            <a:pt x="0" y="22"/>
                            <a:pt x="22" y="0"/>
                            <a:pt x="48" y="0"/>
                          </a:cubicBezTo>
                          <a:lnTo>
                            <a:pt x="1872" y="0"/>
                          </a:lnTo>
                          <a:cubicBezTo>
                            <a:pt x="1899" y="0"/>
                            <a:pt x="1920" y="22"/>
                            <a:pt x="1920" y="48"/>
                          </a:cubicBezTo>
                          <a:lnTo>
                            <a:pt x="1920" y="10544"/>
                          </a:lnTo>
                          <a:cubicBezTo>
                            <a:pt x="1920" y="10571"/>
                            <a:pt x="1899" y="10592"/>
                            <a:pt x="1872" y="10592"/>
                          </a:cubicBezTo>
                          <a:lnTo>
                            <a:pt x="48" y="10592"/>
                          </a:lnTo>
                          <a:cubicBezTo>
                            <a:pt x="22" y="10592"/>
                            <a:pt x="0" y="10571"/>
                            <a:pt x="0" y="10544"/>
                          </a:cubicBezTo>
                          <a:lnTo>
                            <a:pt x="0" y="48"/>
                          </a:lnTo>
                          <a:close/>
                          <a:moveTo>
                            <a:pt x="96" y="10544"/>
                          </a:moveTo>
                          <a:lnTo>
                            <a:pt x="48" y="10496"/>
                          </a:lnTo>
                          <a:lnTo>
                            <a:pt x="1872" y="10496"/>
                          </a:lnTo>
                          <a:lnTo>
                            <a:pt x="1824" y="10544"/>
                          </a:lnTo>
                          <a:lnTo>
                            <a:pt x="1824" y="48"/>
                          </a:lnTo>
                          <a:lnTo>
                            <a:pt x="1872" y="96"/>
                          </a:lnTo>
                          <a:lnTo>
                            <a:pt x="48" y="96"/>
                          </a:lnTo>
                          <a:lnTo>
                            <a:pt x="96" y="48"/>
                          </a:lnTo>
                          <a:lnTo>
                            <a:pt x="96" y="10544"/>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03" name="Rectangle 302">
                      <a:extLst>
                        <a:ext uri="{FF2B5EF4-FFF2-40B4-BE49-F238E27FC236}">
                          <a16:creationId xmlns:a16="http://schemas.microsoft.com/office/drawing/2014/main" id="{BDD9B336-24C2-4E7E-A4F1-92597B3B08A2}"/>
                        </a:ext>
                      </a:extLst>
                    </p:cNvPr>
                    <p:cNvSpPr>
                      <a:spLocks noChangeArrowheads="1"/>
                    </p:cNvSpPr>
                    <p:nvPr/>
                  </p:nvSpPr>
                  <p:spPr bwMode="auto">
                    <a:xfrm>
                      <a:off x="4279900" y="939800"/>
                      <a:ext cx="173038" cy="896938"/>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4" name="Freeform 684">
                      <a:extLst>
                        <a:ext uri="{FF2B5EF4-FFF2-40B4-BE49-F238E27FC236}">
                          <a16:creationId xmlns:a16="http://schemas.microsoft.com/office/drawing/2014/main" id="{30D35158-D37A-4E54-8A51-BEF452EEA85A}"/>
                        </a:ext>
                      </a:extLst>
                    </p:cNvPr>
                    <p:cNvSpPr>
                      <a:spLocks noEditPoints="1"/>
                    </p:cNvSpPr>
                    <p:nvPr/>
                  </p:nvSpPr>
                  <p:spPr bwMode="auto">
                    <a:xfrm>
                      <a:off x="4275138" y="935038"/>
                      <a:ext cx="182563" cy="906463"/>
                    </a:xfrm>
                    <a:custGeom>
                      <a:avLst/>
                      <a:gdLst>
                        <a:gd name="T0" fmla="*/ 0 w 960"/>
                        <a:gd name="T1" fmla="*/ 24 h 4760"/>
                        <a:gd name="T2" fmla="*/ 24 w 960"/>
                        <a:gd name="T3" fmla="*/ 0 h 4760"/>
                        <a:gd name="T4" fmla="*/ 936 w 960"/>
                        <a:gd name="T5" fmla="*/ 0 h 4760"/>
                        <a:gd name="T6" fmla="*/ 960 w 960"/>
                        <a:gd name="T7" fmla="*/ 24 h 4760"/>
                        <a:gd name="T8" fmla="*/ 960 w 960"/>
                        <a:gd name="T9" fmla="*/ 4736 h 4760"/>
                        <a:gd name="T10" fmla="*/ 936 w 960"/>
                        <a:gd name="T11" fmla="*/ 4760 h 4760"/>
                        <a:gd name="T12" fmla="*/ 24 w 960"/>
                        <a:gd name="T13" fmla="*/ 4760 h 4760"/>
                        <a:gd name="T14" fmla="*/ 0 w 960"/>
                        <a:gd name="T15" fmla="*/ 4736 h 4760"/>
                        <a:gd name="T16" fmla="*/ 0 w 960"/>
                        <a:gd name="T17" fmla="*/ 24 h 4760"/>
                        <a:gd name="T18" fmla="*/ 48 w 960"/>
                        <a:gd name="T19" fmla="*/ 4736 h 4760"/>
                        <a:gd name="T20" fmla="*/ 24 w 960"/>
                        <a:gd name="T21" fmla="*/ 4712 h 4760"/>
                        <a:gd name="T22" fmla="*/ 936 w 960"/>
                        <a:gd name="T23" fmla="*/ 4712 h 4760"/>
                        <a:gd name="T24" fmla="*/ 912 w 960"/>
                        <a:gd name="T25" fmla="*/ 4736 h 4760"/>
                        <a:gd name="T26" fmla="*/ 912 w 960"/>
                        <a:gd name="T27" fmla="*/ 24 h 4760"/>
                        <a:gd name="T28" fmla="*/ 936 w 960"/>
                        <a:gd name="T29" fmla="*/ 48 h 4760"/>
                        <a:gd name="T30" fmla="*/ 24 w 960"/>
                        <a:gd name="T31" fmla="*/ 48 h 4760"/>
                        <a:gd name="T32" fmla="*/ 48 w 960"/>
                        <a:gd name="T33" fmla="*/ 24 h 4760"/>
                        <a:gd name="T34" fmla="*/ 48 w 960"/>
                        <a:gd name="T35" fmla="*/ 4736 h 4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60" h="4760">
                          <a:moveTo>
                            <a:pt x="0" y="24"/>
                          </a:moveTo>
                          <a:cubicBezTo>
                            <a:pt x="0" y="11"/>
                            <a:pt x="11" y="0"/>
                            <a:pt x="24" y="0"/>
                          </a:cubicBezTo>
                          <a:lnTo>
                            <a:pt x="936" y="0"/>
                          </a:lnTo>
                          <a:cubicBezTo>
                            <a:pt x="950" y="0"/>
                            <a:pt x="960" y="11"/>
                            <a:pt x="960" y="24"/>
                          </a:cubicBezTo>
                          <a:lnTo>
                            <a:pt x="960" y="4736"/>
                          </a:lnTo>
                          <a:cubicBezTo>
                            <a:pt x="960" y="4750"/>
                            <a:pt x="950" y="4760"/>
                            <a:pt x="936" y="4760"/>
                          </a:cubicBezTo>
                          <a:lnTo>
                            <a:pt x="24" y="4760"/>
                          </a:lnTo>
                          <a:cubicBezTo>
                            <a:pt x="11" y="4760"/>
                            <a:pt x="0" y="4750"/>
                            <a:pt x="0" y="4736"/>
                          </a:cubicBezTo>
                          <a:lnTo>
                            <a:pt x="0" y="24"/>
                          </a:lnTo>
                          <a:close/>
                          <a:moveTo>
                            <a:pt x="48" y="4736"/>
                          </a:moveTo>
                          <a:lnTo>
                            <a:pt x="24" y="4712"/>
                          </a:lnTo>
                          <a:lnTo>
                            <a:pt x="936" y="4712"/>
                          </a:lnTo>
                          <a:lnTo>
                            <a:pt x="912" y="4736"/>
                          </a:lnTo>
                          <a:lnTo>
                            <a:pt x="912" y="24"/>
                          </a:lnTo>
                          <a:lnTo>
                            <a:pt x="936" y="48"/>
                          </a:lnTo>
                          <a:lnTo>
                            <a:pt x="24" y="48"/>
                          </a:lnTo>
                          <a:lnTo>
                            <a:pt x="48" y="24"/>
                          </a:lnTo>
                          <a:lnTo>
                            <a:pt x="48" y="4736"/>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05" name="Rectangle 304">
                      <a:extLst>
                        <a:ext uri="{FF2B5EF4-FFF2-40B4-BE49-F238E27FC236}">
                          <a16:creationId xmlns:a16="http://schemas.microsoft.com/office/drawing/2014/main" id="{FEEFCF29-C631-456A-B6EA-506CA93C1FBB}"/>
                        </a:ext>
                      </a:extLst>
                    </p:cNvPr>
                    <p:cNvSpPr>
                      <a:spLocks noChangeArrowheads="1"/>
                    </p:cNvSpPr>
                    <p:nvPr/>
                  </p:nvSpPr>
                  <p:spPr bwMode="auto">
                    <a:xfrm>
                      <a:off x="5064125" y="1362075"/>
                      <a:ext cx="173038" cy="474663"/>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6" name="Freeform 686">
                      <a:extLst>
                        <a:ext uri="{FF2B5EF4-FFF2-40B4-BE49-F238E27FC236}">
                          <a16:creationId xmlns:a16="http://schemas.microsoft.com/office/drawing/2014/main" id="{CFA032A5-586B-4E55-AD1F-AD741349450F}"/>
                        </a:ext>
                      </a:extLst>
                    </p:cNvPr>
                    <p:cNvSpPr>
                      <a:spLocks noEditPoints="1"/>
                    </p:cNvSpPr>
                    <p:nvPr/>
                  </p:nvSpPr>
                  <p:spPr bwMode="auto">
                    <a:xfrm>
                      <a:off x="5059363" y="1357313"/>
                      <a:ext cx="182563" cy="484188"/>
                    </a:xfrm>
                    <a:custGeom>
                      <a:avLst/>
                      <a:gdLst>
                        <a:gd name="T0" fmla="*/ 0 w 960"/>
                        <a:gd name="T1" fmla="*/ 24 h 2544"/>
                        <a:gd name="T2" fmla="*/ 24 w 960"/>
                        <a:gd name="T3" fmla="*/ 0 h 2544"/>
                        <a:gd name="T4" fmla="*/ 936 w 960"/>
                        <a:gd name="T5" fmla="*/ 0 h 2544"/>
                        <a:gd name="T6" fmla="*/ 960 w 960"/>
                        <a:gd name="T7" fmla="*/ 24 h 2544"/>
                        <a:gd name="T8" fmla="*/ 960 w 960"/>
                        <a:gd name="T9" fmla="*/ 2520 h 2544"/>
                        <a:gd name="T10" fmla="*/ 936 w 960"/>
                        <a:gd name="T11" fmla="*/ 2544 h 2544"/>
                        <a:gd name="T12" fmla="*/ 24 w 960"/>
                        <a:gd name="T13" fmla="*/ 2544 h 2544"/>
                        <a:gd name="T14" fmla="*/ 0 w 960"/>
                        <a:gd name="T15" fmla="*/ 2520 h 2544"/>
                        <a:gd name="T16" fmla="*/ 0 w 960"/>
                        <a:gd name="T17" fmla="*/ 24 h 2544"/>
                        <a:gd name="T18" fmla="*/ 48 w 960"/>
                        <a:gd name="T19" fmla="*/ 2520 h 2544"/>
                        <a:gd name="T20" fmla="*/ 24 w 960"/>
                        <a:gd name="T21" fmla="*/ 2496 h 2544"/>
                        <a:gd name="T22" fmla="*/ 936 w 960"/>
                        <a:gd name="T23" fmla="*/ 2496 h 2544"/>
                        <a:gd name="T24" fmla="*/ 912 w 960"/>
                        <a:gd name="T25" fmla="*/ 2520 h 2544"/>
                        <a:gd name="T26" fmla="*/ 912 w 960"/>
                        <a:gd name="T27" fmla="*/ 24 h 2544"/>
                        <a:gd name="T28" fmla="*/ 936 w 960"/>
                        <a:gd name="T29" fmla="*/ 48 h 2544"/>
                        <a:gd name="T30" fmla="*/ 24 w 960"/>
                        <a:gd name="T31" fmla="*/ 48 h 2544"/>
                        <a:gd name="T32" fmla="*/ 48 w 960"/>
                        <a:gd name="T33" fmla="*/ 24 h 2544"/>
                        <a:gd name="T34" fmla="*/ 48 w 960"/>
                        <a:gd name="T35" fmla="*/ 2520 h 2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60" h="2544">
                          <a:moveTo>
                            <a:pt x="0" y="24"/>
                          </a:moveTo>
                          <a:cubicBezTo>
                            <a:pt x="0" y="11"/>
                            <a:pt x="11" y="0"/>
                            <a:pt x="24" y="0"/>
                          </a:cubicBezTo>
                          <a:lnTo>
                            <a:pt x="936" y="0"/>
                          </a:lnTo>
                          <a:cubicBezTo>
                            <a:pt x="950" y="0"/>
                            <a:pt x="960" y="11"/>
                            <a:pt x="960" y="24"/>
                          </a:cubicBezTo>
                          <a:lnTo>
                            <a:pt x="960" y="2520"/>
                          </a:lnTo>
                          <a:cubicBezTo>
                            <a:pt x="960" y="2534"/>
                            <a:pt x="950" y="2544"/>
                            <a:pt x="936" y="2544"/>
                          </a:cubicBezTo>
                          <a:lnTo>
                            <a:pt x="24" y="2544"/>
                          </a:lnTo>
                          <a:cubicBezTo>
                            <a:pt x="11" y="2544"/>
                            <a:pt x="0" y="2534"/>
                            <a:pt x="0" y="2520"/>
                          </a:cubicBezTo>
                          <a:lnTo>
                            <a:pt x="0" y="24"/>
                          </a:lnTo>
                          <a:close/>
                          <a:moveTo>
                            <a:pt x="48" y="2520"/>
                          </a:moveTo>
                          <a:lnTo>
                            <a:pt x="24" y="2496"/>
                          </a:lnTo>
                          <a:lnTo>
                            <a:pt x="936" y="2496"/>
                          </a:lnTo>
                          <a:lnTo>
                            <a:pt x="912" y="2520"/>
                          </a:lnTo>
                          <a:lnTo>
                            <a:pt x="912" y="24"/>
                          </a:lnTo>
                          <a:lnTo>
                            <a:pt x="936" y="48"/>
                          </a:lnTo>
                          <a:lnTo>
                            <a:pt x="24" y="48"/>
                          </a:lnTo>
                          <a:lnTo>
                            <a:pt x="48" y="24"/>
                          </a:lnTo>
                          <a:lnTo>
                            <a:pt x="48" y="2520"/>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07" name="Rectangle 306">
                      <a:extLst>
                        <a:ext uri="{FF2B5EF4-FFF2-40B4-BE49-F238E27FC236}">
                          <a16:creationId xmlns:a16="http://schemas.microsoft.com/office/drawing/2014/main" id="{581004BA-52EA-4C00-B3F0-48AF23019097}"/>
                        </a:ext>
                      </a:extLst>
                    </p:cNvPr>
                    <p:cNvSpPr>
                      <a:spLocks noChangeArrowheads="1"/>
                    </p:cNvSpPr>
                    <p:nvPr/>
                  </p:nvSpPr>
                  <p:spPr bwMode="auto">
                    <a:xfrm>
                      <a:off x="5846763" y="1168400"/>
                      <a:ext cx="174625" cy="668338"/>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8" name="Freeform 688">
                      <a:extLst>
                        <a:ext uri="{FF2B5EF4-FFF2-40B4-BE49-F238E27FC236}">
                          <a16:creationId xmlns:a16="http://schemas.microsoft.com/office/drawing/2014/main" id="{7A2FD58D-ACFB-4A90-936F-7B228AECDBB3}"/>
                        </a:ext>
                      </a:extLst>
                    </p:cNvPr>
                    <p:cNvSpPr>
                      <a:spLocks noEditPoints="1"/>
                    </p:cNvSpPr>
                    <p:nvPr/>
                  </p:nvSpPr>
                  <p:spPr bwMode="auto">
                    <a:xfrm>
                      <a:off x="5843588" y="1163638"/>
                      <a:ext cx="182563" cy="677863"/>
                    </a:xfrm>
                    <a:custGeom>
                      <a:avLst/>
                      <a:gdLst>
                        <a:gd name="T0" fmla="*/ 0 w 960"/>
                        <a:gd name="T1" fmla="*/ 24 h 3560"/>
                        <a:gd name="T2" fmla="*/ 24 w 960"/>
                        <a:gd name="T3" fmla="*/ 0 h 3560"/>
                        <a:gd name="T4" fmla="*/ 936 w 960"/>
                        <a:gd name="T5" fmla="*/ 0 h 3560"/>
                        <a:gd name="T6" fmla="*/ 960 w 960"/>
                        <a:gd name="T7" fmla="*/ 24 h 3560"/>
                        <a:gd name="T8" fmla="*/ 960 w 960"/>
                        <a:gd name="T9" fmla="*/ 3536 h 3560"/>
                        <a:gd name="T10" fmla="*/ 936 w 960"/>
                        <a:gd name="T11" fmla="*/ 3560 h 3560"/>
                        <a:gd name="T12" fmla="*/ 24 w 960"/>
                        <a:gd name="T13" fmla="*/ 3560 h 3560"/>
                        <a:gd name="T14" fmla="*/ 0 w 960"/>
                        <a:gd name="T15" fmla="*/ 3536 h 3560"/>
                        <a:gd name="T16" fmla="*/ 0 w 960"/>
                        <a:gd name="T17" fmla="*/ 24 h 3560"/>
                        <a:gd name="T18" fmla="*/ 48 w 960"/>
                        <a:gd name="T19" fmla="*/ 3536 h 3560"/>
                        <a:gd name="T20" fmla="*/ 24 w 960"/>
                        <a:gd name="T21" fmla="*/ 3512 h 3560"/>
                        <a:gd name="T22" fmla="*/ 936 w 960"/>
                        <a:gd name="T23" fmla="*/ 3512 h 3560"/>
                        <a:gd name="T24" fmla="*/ 912 w 960"/>
                        <a:gd name="T25" fmla="*/ 3536 h 3560"/>
                        <a:gd name="T26" fmla="*/ 912 w 960"/>
                        <a:gd name="T27" fmla="*/ 24 h 3560"/>
                        <a:gd name="T28" fmla="*/ 936 w 960"/>
                        <a:gd name="T29" fmla="*/ 48 h 3560"/>
                        <a:gd name="T30" fmla="*/ 24 w 960"/>
                        <a:gd name="T31" fmla="*/ 48 h 3560"/>
                        <a:gd name="T32" fmla="*/ 48 w 960"/>
                        <a:gd name="T33" fmla="*/ 24 h 3560"/>
                        <a:gd name="T34" fmla="*/ 48 w 960"/>
                        <a:gd name="T35" fmla="*/ 3536 h 3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60" h="3560">
                          <a:moveTo>
                            <a:pt x="0" y="24"/>
                          </a:moveTo>
                          <a:cubicBezTo>
                            <a:pt x="0" y="11"/>
                            <a:pt x="11" y="0"/>
                            <a:pt x="24" y="0"/>
                          </a:cubicBezTo>
                          <a:lnTo>
                            <a:pt x="936" y="0"/>
                          </a:lnTo>
                          <a:cubicBezTo>
                            <a:pt x="950" y="0"/>
                            <a:pt x="960" y="11"/>
                            <a:pt x="960" y="24"/>
                          </a:cubicBezTo>
                          <a:lnTo>
                            <a:pt x="960" y="3536"/>
                          </a:lnTo>
                          <a:cubicBezTo>
                            <a:pt x="960" y="3550"/>
                            <a:pt x="950" y="3560"/>
                            <a:pt x="936" y="3560"/>
                          </a:cubicBezTo>
                          <a:lnTo>
                            <a:pt x="24" y="3560"/>
                          </a:lnTo>
                          <a:cubicBezTo>
                            <a:pt x="11" y="3560"/>
                            <a:pt x="0" y="3550"/>
                            <a:pt x="0" y="3536"/>
                          </a:cubicBezTo>
                          <a:lnTo>
                            <a:pt x="0" y="24"/>
                          </a:lnTo>
                          <a:close/>
                          <a:moveTo>
                            <a:pt x="48" y="3536"/>
                          </a:moveTo>
                          <a:lnTo>
                            <a:pt x="24" y="3512"/>
                          </a:lnTo>
                          <a:lnTo>
                            <a:pt x="936" y="3512"/>
                          </a:lnTo>
                          <a:lnTo>
                            <a:pt x="912" y="3536"/>
                          </a:lnTo>
                          <a:lnTo>
                            <a:pt x="912" y="24"/>
                          </a:lnTo>
                          <a:lnTo>
                            <a:pt x="936" y="48"/>
                          </a:lnTo>
                          <a:lnTo>
                            <a:pt x="24" y="48"/>
                          </a:lnTo>
                          <a:lnTo>
                            <a:pt x="48" y="24"/>
                          </a:lnTo>
                          <a:lnTo>
                            <a:pt x="48" y="3536"/>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09" name="Freeform 689">
                      <a:extLst>
                        <a:ext uri="{FF2B5EF4-FFF2-40B4-BE49-F238E27FC236}">
                          <a16:creationId xmlns:a16="http://schemas.microsoft.com/office/drawing/2014/main" id="{5CB67200-019D-405F-B187-F9427B6AC41E}"/>
                        </a:ext>
                      </a:extLst>
                    </p:cNvPr>
                    <p:cNvSpPr>
                      <a:spLocks noEditPoints="1"/>
                    </p:cNvSpPr>
                    <p:nvPr/>
                  </p:nvSpPr>
                  <p:spPr bwMode="auto">
                    <a:xfrm>
                      <a:off x="1639888" y="1255713"/>
                      <a:ext cx="57150" cy="26988"/>
                    </a:xfrm>
                    <a:custGeom>
                      <a:avLst/>
                      <a:gdLst>
                        <a:gd name="T0" fmla="*/ 15 w 36"/>
                        <a:gd name="T1" fmla="*/ 17 h 17"/>
                        <a:gd name="T2" fmla="*/ 15 w 36"/>
                        <a:gd name="T3" fmla="*/ 2 h 17"/>
                        <a:gd name="T4" fmla="*/ 19 w 36"/>
                        <a:gd name="T5" fmla="*/ 2 h 17"/>
                        <a:gd name="T6" fmla="*/ 19 w 36"/>
                        <a:gd name="T7" fmla="*/ 17 h 17"/>
                        <a:gd name="T8" fmla="*/ 15 w 36"/>
                        <a:gd name="T9" fmla="*/ 17 h 17"/>
                        <a:gd name="T10" fmla="*/ 0 w 36"/>
                        <a:gd name="T11" fmla="*/ 0 h 17"/>
                        <a:gd name="T12" fmla="*/ 36 w 36"/>
                        <a:gd name="T13" fmla="*/ 0 h 17"/>
                        <a:gd name="T14" fmla="*/ 36 w 36"/>
                        <a:gd name="T15" fmla="*/ 4 h 17"/>
                        <a:gd name="T16" fmla="*/ 0 w 36"/>
                        <a:gd name="T17" fmla="*/ 4 h 17"/>
                        <a:gd name="T18" fmla="*/ 0 w 36"/>
                        <a:gd name="T19"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17">
                          <a:moveTo>
                            <a:pt x="15" y="17"/>
                          </a:moveTo>
                          <a:lnTo>
                            <a:pt x="15" y="2"/>
                          </a:lnTo>
                          <a:lnTo>
                            <a:pt x="19" y="2"/>
                          </a:lnTo>
                          <a:lnTo>
                            <a:pt x="19" y="17"/>
                          </a:lnTo>
                          <a:lnTo>
                            <a:pt x="15" y="17"/>
                          </a:lnTo>
                          <a:close/>
                          <a:moveTo>
                            <a:pt x="0" y="0"/>
                          </a:moveTo>
                          <a:lnTo>
                            <a:pt x="36" y="0"/>
                          </a:lnTo>
                          <a:lnTo>
                            <a:pt x="36" y="4"/>
                          </a:lnTo>
                          <a:lnTo>
                            <a:pt x="0" y="4"/>
                          </a:lnTo>
                          <a:lnTo>
                            <a:pt x="0" y="0"/>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10" name="Freeform 690">
                      <a:extLst>
                        <a:ext uri="{FF2B5EF4-FFF2-40B4-BE49-F238E27FC236}">
                          <a16:creationId xmlns:a16="http://schemas.microsoft.com/office/drawing/2014/main" id="{D9469081-DBD6-4944-8B26-B31B36B1A733}"/>
                        </a:ext>
                      </a:extLst>
                    </p:cNvPr>
                    <p:cNvSpPr>
                      <a:spLocks noEditPoints="1"/>
                    </p:cNvSpPr>
                    <p:nvPr/>
                  </p:nvSpPr>
                  <p:spPr bwMode="auto">
                    <a:xfrm>
                      <a:off x="2422525" y="1270000"/>
                      <a:ext cx="57150" cy="12700"/>
                    </a:xfrm>
                    <a:custGeom>
                      <a:avLst/>
                      <a:gdLst>
                        <a:gd name="T0" fmla="*/ 16 w 36"/>
                        <a:gd name="T1" fmla="*/ 8 h 8"/>
                        <a:gd name="T2" fmla="*/ 16 w 36"/>
                        <a:gd name="T3" fmla="*/ 2 h 8"/>
                        <a:gd name="T4" fmla="*/ 20 w 36"/>
                        <a:gd name="T5" fmla="*/ 2 h 8"/>
                        <a:gd name="T6" fmla="*/ 20 w 36"/>
                        <a:gd name="T7" fmla="*/ 8 h 8"/>
                        <a:gd name="T8" fmla="*/ 16 w 36"/>
                        <a:gd name="T9" fmla="*/ 8 h 8"/>
                        <a:gd name="T10" fmla="*/ 0 w 36"/>
                        <a:gd name="T11" fmla="*/ 0 h 8"/>
                        <a:gd name="T12" fmla="*/ 36 w 36"/>
                        <a:gd name="T13" fmla="*/ 0 h 8"/>
                        <a:gd name="T14" fmla="*/ 36 w 36"/>
                        <a:gd name="T15" fmla="*/ 4 h 8"/>
                        <a:gd name="T16" fmla="*/ 0 w 36"/>
                        <a:gd name="T17" fmla="*/ 4 h 8"/>
                        <a:gd name="T18" fmla="*/ 0 w 36"/>
                        <a:gd name="T19"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8">
                          <a:moveTo>
                            <a:pt x="16" y="8"/>
                          </a:moveTo>
                          <a:lnTo>
                            <a:pt x="16" y="2"/>
                          </a:lnTo>
                          <a:lnTo>
                            <a:pt x="20" y="2"/>
                          </a:lnTo>
                          <a:lnTo>
                            <a:pt x="20" y="8"/>
                          </a:lnTo>
                          <a:lnTo>
                            <a:pt x="16" y="8"/>
                          </a:lnTo>
                          <a:close/>
                          <a:moveTo>
                            <a:pt x="0" y="0"/>
                          </a:moveTo>
                          <a:lnTo>
                            <a:pt x="36" y="0"/>
                          </a:lnTo>
                          <a:lnTo>
                            <a:pt x="36" y="4"/>
                          </a:lnTo>
                          <a:lnTo>
                            <a:pt x="0" y="4"/>
                          </a:lnTo>
                          <a:lnTo>
                            <a:pt x="0" y="0"/>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11" name="Freeform 691">
                      <a:extLst>
                        <a:ext uri="{FF2B5EF4-FFF2-40B4-BE49-F238E27FC236}">
                          <a16:creationId xmlns:a16="http://schemas.microsoft.com/office/drawing/2014/main" id="{B8E2964B-CBA7-4022-8D9F-44DE35608C86}"/>
                        </a:ext>
                      </a:extLst>
                    </p:cNvPr>
                    <p:cNvSpPr>
                      <a:spLocks noEditPoints="1"/>
                    </p:cNvSpPr>
                    <p:nvPr/>
                  </p:nvSpPr>
                  <p:spPr bwMode="auto">
                    <a:xfrm>
                      <a:off x="3206750" y="1252538"/>
                      <a:ext cx="57150" cy="30163"/>
                    </a:xfrm>
                    <a:custGeom>
                      <a:avLst/>
                      <a:gdLst>
                        <a:gd name="T0" fmla="*/ 16 w 36"/>
                        <a:gd name="T1" fmla="*/ 19 h 19"/>
                        <a:gd name="T2" fmla="*/ 16 w 36"/>
                        <a:gd name="T3" fmla="*/ 2 h 19"/>
                        <a:gd name="T4" fmla="*/ 20 w 36"/>
                        <a:gd name="T5" fmla="*/ 2 h 19"/>
                        <a:gd name="T6" fmla="*/ 20 w 36"/>
                        <a:gd name="T7" fmla="*/ 19 h 19"/>
                        <a:gd name="T8" fmla="*/ 16 w 36"/>
                        <a:gd name="T9" fmla="*/ 19 h 19"/>
                        <a:gd name="T10" fmla="*/ 0 w 36"/>
                        <a:gd name="T11" fmla="*/ 0 h 19"/>
                        <a:gd name="T12" fmla="*/ 36 w 36"/>
                        <a:gd name="T13" fmla="*/ 0 h 19"/>
                        <a:gd name="T14" fmla="*/ 36 w 36"/>
                        <a:gd name="T15" fmla="*/ 4 h 19"/>
                        <a:gd name="T16" fmla="*/ 0 w 36"/>
                        <a:gd name="T17" fmla="*/ 4 h 19"/>
                        <a:gd name="T18" fmla="*/ 0 w 36"/>
                        <a:gd name="T19"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19">
                          <a:moveTo>
                            <a:pt x="16" y="19"/>
                          </a:moveTo>
                          <a:lnTo>
                            <a:pt x="16" y="2"/>
                          </a:lnTo>
                          <a:lnTo>
                            <a:pt x="20" y="2"/>
                          </a:lnTo>
                          <a:lnTo>
                            <a:pt x="20" y="19"/>
                          </a:lnTo>
                          <a:lnTo>
                            <a:pt x="16" y="19"/>
                          </a:lnTo>
                          <a:close/>
                          <a:moveTo>
                            <a:pt x="0" y="0"/>
                          </a:moveTo>
                          <a:lnTo>
                            <a:pt x="36" y="0"/>
                          </a:lnTo>
                          <a:lnTo>
                            <a:pt x="36" y="4"/>
                          </a:lnTo>
                          <a:lnTo>
                            <a:pt x="0" y="4"/>
                          </a:lnTo>
                          <a:lnTo>
                            <a:pt x="0" y="0"/>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12" name="Freeform 692">
                      <a:extLst>
                        <a:ext uri="{FF2B5EF4-FFF2-40B4-BE49-F238E27FC236}">
                          <a16:creationId xmlns:a16="http://schemas.microsoft.com/office/drawing/2014/main" id="{5CC4EB26-1FB4-441A-BA81-E247A0E93663}"/>
                        </a:ext>
                      </a:extLst>
                    </p:cNvPr>
                    <p:cNvSpPr>
                      <a:spLocks noEditPoints="1"/>
                    </p:cNvSpPr>
                    <p:nvPr/>
                  </p:nvSpPr>
                  <p:spPr bwMode="auto">
                    <a:xfrm>
                      <a:off x="3989388" y="1231900"/>
                      <a:ext cx="58738" cy="50800"/>
                    </a:xfrm>
                    <a:custGeom>
                      <a:avLst/>
                      <a:gdLst>
                        <a:gd name="T0" fmla="*/ 17 w 37"/>
                        <a:gd name="T1" fmla="*/ 32 h 32"/>
                        <a:gd name="T2" fmla="*/ 17 w 37"/>
                        <a:gd name="T3" fmla="*/ 2 h 32"/>
                        <a:gd name="T4" fmla="*/ 21 w 37"/>
                        <a:gd name="T5" fmla="*/ 2 h 32"/>
                        <a:gd name="T6" fmla="*/ 21 w 37"/>
                        <a:gd name="T7" fmla="*/ 32 h 32"/>
                        <a:gd name="T8" fmla="*/ 17 w 37"/>
                        <a:gd name="T9" fmla="*/ 32 h 32"/>
                        <a:gd name="T10" fmla="*/ 0 w 37"/>
                        <a:gd name="T11" fmla="*/ 0 h 32"/>
                        <a:gd name="T12" fmla="*/ 37 w 37"/>
                        <a:gd name="T13" fmla="*/ 0 h 32"/>
                        <a:gd name="T14" fmla="*/ 37 w 37"/>
                        <a:gd name="T15" fmla="*/ 4 h 32"/>
                        <a:gd name="T16" fmla="*/ 0 w 37"/>
                        <a:gd name="T17" fmla="*/ 4 h 32"/>
                        <a:gd name="T18" fmla="*/ 0 w 37"/>
                        <a:gd name="T19"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32">
                          <a:moveTo>
                            <a:pt x="17" y="32"/>
                          </a:moveTo>
                          <a:lnTo>
                            <a:pt x="17" y="2"/>
                          </a:lnTo>
                          <a:lnTo>
                            <a:pt x="21" y="2"/>
                          </a:lnTo>
                          <a:lnTo>
                            <a:pt x="21" y="32"/>
                          </a:lnTo>
                          <a:lnTo>
                            <a:pt x="17" y="32"/>
                          </a:lnTo>
                          <a:close/>
                          <a:moveTo>
                            <a:pt x="0" y="0"/>
                          </a:moveTo>
                          <a:lnTo>
                            <a:pt x="37" y="0"/>
                          </a:lnTo>
                          <a:lnTo>
                            <a:pt x="37" y="4"/>
                          </a:lnTo>
                          <a:lnTo>
                            <a:pt x="0" y="4"/>
                          </a:lnTo>
                          <a:lnTo>
                            <a:pt x="0" y="0"/>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13" name="Freeform 693">
                      <a:extLst>
                        <a:ext uri="{FF2B5EF4-FFF2-40B4-BE49-F238E27FC236}">
                          <a16:creationId xmlns:a16="http://schemas.microsoft.com/office/drawing/2014/main" id="{6F055F0A-CD43-4C64-970E-FBE56AEB671E}"/>
                        </a:ext>
                      </a:extLst>
                    </p:cNvPr>
                    <p:cNvSpPr>
                      <a:spLocks noEditPoints="1"/>
                    </p:cNvSpPr>
                    <p:nvPr/>
                  </p:nvSpPr>
                  <p:spPr bwMode="auto">
                    <a:xfrm>
                      <a:off x="4773613" y="1266825"/>
                      <a:ext cx="57150" cy="15875"/>
                    </a:xfrm>
                    <a:custGeom>
                      <a:avLst/>
                      <a:gdLst>
                        <a:gd name="T0" fmla="*/ 16 w 36"/>
                        <a:gd name="T1" fmla="*/ 10 h 10"/>
                        <a:gd name="T2" fmla="*/ 16 w 36"/>
                        <a:gd name="T3" fmla="*/ 2 h 10"/>
                        <a:gd name="T4" fmla="*/ 20 w 36"/>
                        <a:gd name="T5" fmla="*/ 2 h 10"/>
                        <a:gd name="T6" fmla="*/ 20 w 36"/>
                        <a:gd name="T7" fmla="*/ 10 h 10"/>
                        <a:gd name="T8" fmla="*/ 16 w 36"/>
                        <a:gd name="T9" fmla="*/ 10 h 10"/>
                        <a:gd name="T10" fmla="*/ 0 w 36"/>
                        <a:gd name="T11" fmla="*/ 0 h 10"/>
                        <a:gd name="T12" fmla="*/ 36 w 36"/>
                        <a:gd name="T13" fmla="*/ 0 h 10"/>
                        <a:gd name="T14" fmla="*/ 36 w 36"/>
                        <a:gd name="T15" fmla="*/ 4 h 10"/>
                        <a:gd name="T16" fmla="*/ 0 w 36"/>
                        <a:gd name="T17" fmla="*/ 4 h 10"/>
                        <a:gd name="T18" fmla="*/ 0 w 36"/>
                        <a:gd name="T19"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10">
                          <a:moveTo>
                            <a:pt x="16" y="10"/>
                          </a:moveTo>
                          <a:lnTo>
                            <a:pt x="16" y="2"/>
                          </a:lnTo>
                          <a:lnTo>
                            <a:pt x="20" y="2"/>
                          </a:lnTo>
                          <a:lnTo>
                            <a:pt x="20" y="10"/>
                          </a:lnTo>
                          <a:lnTo>
                            <a:pt x="16" y="10"/>
                          </a:lnTo>
                          <a:close/>
                          <a:moveTo>
                            <a:pt x="0" y="0"/>
                          </a:moveTo>
                          <a:lnTo>
                            <a:pt x="36" y="0"/>
                          </a:lnTo>
                          <a:lnTo>
                            <a:pt x="36" y="4"/>
                          </a:lnTo>
                          <a:lnTo>
                            <a:pt x="0" y="4"/>
                          </a:lnTo>
                          <a:lnTo>
                            <a:pt x="0" y="0"/>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14" name="Freeform 694">
                      <a:extLst>
                        <a:ext uri="{FF2B5EF4-FFF2-40B4-BE49-F238E27FC236}">
                          <a16:creationId xmlns:a16="http://schemas.microsoft.com/office/drawing/2014/main" id="{29A4EEED-FA2A-4A1A-BA31-8B3FED022EE1}"/>
                        </a:ext>
                      </a:extLst>
                    </p:cNvPr>
                    <p:cNvSpPr>
                      <a:spLocks noEditPoints="1"/>
                    </p:cNvSpPr>
                    <p:nvPr/>
                  </p:nvSpPr>
                  <p:spPr bwMode="auto">
                    <a:xfrm>
                      <a:off x="5557838" y="1230313"/>
                      <a:ext cx="55563" cy="52388"/>
                    </a:xfrm>
                    <a:custGeom>
                      <a:avLst/>
                      <a:gdLst>
                        <a:gd name="T0" fmla="*/ 15 w 35"/>
                        <a:gd name="T1" fmla="*/ 33 h 33"/>
                        <a:gd name="T2" fmla="*/ 15 w 35"/>
                        <a:gd name="T3" fmla="*/ 2 h 33"/>
                        <a:gd name="T4" fmla="*/ 19 w 35"/>
                        <a:gd name="T5" fmla="*/ 2 h 33"/>
                        <a:gd name="T6" fmla="*/ 19 w 35"/>
                        <a:gd name="T7" fmla="*/ 33 h 33"/>
                        <a:gd name="T8" fmla="*/ 15 w 35"/>
                        <a:gd name="T9" fmla="*/ 33 h 33"/>
                        <a:gd name="T10" fmla="*/ 0 w 35"/>
                        <a:gd name="T11" fmla="*/ 0 h 33"/>
                        <a:gd name="T12" fmla="*/ 35 w 35"/>
                        <a:gd name="T13" fmla="*/ 0 h 33"/>
                        <a:gd name="T14" fmla="*/ 35 w 35"/>
                        <a:gd name="T15" fmla="*/ 4 h 33"/>
                        <a:gd name="T16" fmla="*/ 0 w 35"/>
                        <a:gd name="T17" fmla="*/ 4 h 33"/>
                        <a:gd name="T18" fmla="*/ 0 w 35"/>
                        <a:gd name="T19"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 h="33">
                          <a:moveTo>
                            <a:pt x="15" y="33"/>
                          </a:moveTo>
                          <a:lnTo>
                            <a:pt x="15" y="2"/>
                          </a:lnTo>
                          <a:lnTo>
                            <a:pt x="19" y="2"/>
                          </a:lnTo>
                          <a:lnTo>
                            <a:pt x="19" y="33"/>
                          </a:lnTo>
                          <a:lnTo>
                            <a:pt x="15" y="33"/>
                          </a:lnTo>
                          <a:close/>
                          <a:moveTo>
                            <a:pt x="0" y="0"/>
                          </a:moveTo>
                          <a:lnTo>
                            <a:pt x="35" y="0"/>
                          </a:lnTo>
                          <a:lnTo>
                            <a:pt x="35" y="4"/>
                          </a:lnTo>
                          <a:lnTo>
                            <a:pt x="0" y="4"/>
                          </a:lnTo>
                          <a:lnTo>
                            <a:pt x="0" y="0"/>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15" name="Freeform 695">
                      <a:extLst>
                        <a:ext uri="{FF2B5EF4-FFF2-40B4-BE49-F238E27FC236}">
                          <a16:creationId xmlns:a16="http://schemas.microsoft.com/office/drawing/2014/main" id="{96ACA673-9168-4921-B63D-4AD28D224CF6}"/>
                        </a:ext>
                      </a:extLst>
                    </p:cNvPr>
                    <p:cNvSpPr>
                      <a:spLocks noEditPoints="1"/>
                    </p:cNvSpPr>
                    <p:nvPr/>
                  </p:nvSpPr>
                  <p:spPr bwMode="auto">
                    <a:xfrm>
                      <a:off x="1814513" y="1325563"/>
                      <a:ext cx="55563" cy="65088"/>
                    </a:xfrm>
                    <a:custGeom>
                      <a:avLst/>
                      <a:gdLst>
                        <a:gd name="T0" fmla="*/ 16 w 35"/>
                        <a:gd name="T1" fmla="*/ 41 h 41"/>
                        <a:gd name="T2" fmla="*/ 16 w 35"/>
                        <a:gd name="T3" fmla="*/ 2 h 41"/>
                        <a:gd name="T4" fmla="*/ 20 w 35"/>
                        <a:gd name="T5" fmla="*/ 2 h 41"/>
                        <a:gd name="T6" fmla="*/ 20 w 35"/>
                        <a:gd name="T7" fmla="*/ 41 h 41"/>
                        <a:gd name="T8" fmla="*/ 16 w 35"/>
                        <a:gd name="T9" fmla="*/ 41 h 41"/>
                        <a:gd name="T10" fmla="*/ 0 w 35"/>
                        <a:gd name="T11" fmla="*/ 0 h 41"/>
                        <a:gd name="T12" fmla="*/ 35 w 35"/>
                        <a:gd name="T13" fmla="*/ 0 h 41"/>
                        <a:gd name="T14" fmla="*/ 35 w 35"/>
                        <a:gd name="T15" fmla="*/ 4 h 41"/>
                        <a:gd name="T16" fmla="*/ 0 w 35"/>
                        <a:gd name="T17" fmla="*/ 4 h 41"/>
                        <a:gd name="T18" fmla="*/ 0 w 35"/>
                        <a:gd name="T19"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 h="41">
                          <a:moveTo>
                            <a:pt x="16" y="41"/>
                          </a:moveTo>
                          <a:lnTo>
                            <a:pt x="16" y="2"/>
                          </a:lnTo>
                          <a:lnTo>
                            <a:pt x="20" y="2"/>
                          </a:lnTo>
                          <a:lnTo>
                            <a:pt x="20" y="41"/>
                          </a:lnTo>
                          <a:lnTo>
                            <a:pt x="16" y="41"/>
                          </a:lnTo>
                          <a:close/>
                          <a:moveTo>
                            <a:pt x="0" y="0"/>
                          </a:moveTo>
                          <a:lnTo>
                            <a:pt x="35" y="0"/>
                          </a:lnTo>
                          <a:lnTo>
                            <a:pt x="35" y="4"/>
                          </a:lnTo>
                          <a:lnTo>
                            <a:pt x="0" y="4"/>
                          </a:lnTo>
                          <a:lnTo>
                            <a:pt x="0" y="0"/>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16" name="Freeform 696">
                      <a:extLst>
                        <a:ext uri="{FF2B5EF4-FFF2-40B4-BE49-F238E27FC236}">
                          <a16:creationId xmlns:a16="http://schemas.microsoft.com/office/drawing/2014/main" id="{680724BE-C533-4C96-BEE2-87EA39940782}"/>
                        </a:ext>
                      </a:extLst>
                    </p:cNvPr>
                    <p:cNvSpPr>
                      <a:spLocks noEditPoints="1"/>
                    </p:cNvSpPr>
                    <p:nvPr/>
                  </p:nvSpPr>
                  <p:spPr bwMode="auto">
                    <a:xfrm>
                      <a:off x="2597150" y="1330325"/>
                      <a:ext cx="57150" cy="36513"/>
                    </a:xfrm>
                    <a:custGeom>
                      <a:avLst/>
                      <a:gdLst>
                        <a:gd name="T0" fmla="*/ 16 w 36"/>
                        <a:gd name="T1" fmla="*/ 23 h 23"/>
                        <a:gd name="T2" fmla="*/ 16 w 36"/>
                        <a:gd name="T3" fmla="*/ 2 h 23"/>
                        <a:gd name="T4" fmla="*/ 20 w 36"/>
                        <a:gd name="T5" fmla="*/ 2 h 23"/>
                        <a:gd name="T6" fmla="*/ 20 w 36"/>
                        <a:gd name="T7" fmla="*/ 23 h 23"/>
                        <a:gd name="T8" fmla="*/ 16 w 36"/>
                        <a:gd name="T9" fmla="*/ 23 h 23"/>
                        <a:gd name="T10" fmla="*/ 0 w 36"/>
                        <a:gd name="T11" fmla="*/ 0 h 23"/>
                        <a:gd name="T12" fmla="*/ 36 w 36"/>
                        <a:gd name="T13" fmla="*/ 0 h 23"/>
                        <a:gd name="T14" fmla="*/ 36 w 36"/>
                        <a:gd name="T15" fmla="*/ 4 h 23"/>
                        <a:gd name="T16" fmla="*/ 0 w 36"/>
                        <a:gd name="T17" fmla="*/ 4 h 23"/>
                        <a:gd name="T18" fmla="*/ 0 w 36"/>
                        <a:gd name="T1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23">
                          <a:moveTo>
                            <a:pt x="16" y="23"/>
                          </a:moveTo>
                          <a:lnTo>
                            <a:pt x="16" y="2"/>
                          </a:lnTo>
                          <a:lnTo>
                            <a:pt x="20" y="2"/>
                          </a:lnTo>
                          <a:lnTo>
                            <a:pt x="20" y="23"/>
                          </a:lnTo>
                          <a:lnTo>
                            <a:pt x="16" y="23"/>
                          </a:lnTo>
                          <a:close/>
                          <a:moveTo>
                            <a:pt x="0" y="0"/>
                          </a:moveTo>
                          <a:lnTo>
                            <a:pt x="36" y="0"/>
                          </a:lnTo>
                          <a:lnTo>
                            <a:pt x="36" y="4"/>
                          </a:lnTo>
                          <a:lnTo>
                            <a:pt x="0" y="4"/>
                          </a:lnTo>
                          <a:lnTo>
                            <a:pt x="0" y="0"/>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17" name="Freeform 697">
                      <a:extLst>
                        <a:ext uri="{FF2B5EF4-FFF2-40B4-BE49-F238E27FC236}">
                          <a16:creationId xmlns:a16="http://schemas.microsoft.com/office/drawing/2014/main" id="{044F07B6-74F5-44F6-BE34-C31BFB410D3B}"/>
                        </a:ext>
                      </a:extLst>
                    </p:cNvPr>
                    <p:cNvSpPr>
                      <a:spLocks noEditPoints="1"/>
                    </p:cNvSpPr>
                    <p:nvPr/>
                  </p:nvSpPr>
                  <p:spPr bwMode="auto">
                    <a:xfrm>
                      <a:off x="3379788" y="1104900"/>
                      <a:ext cx="58738" cy="46038"/>
                    </a:xfrm>
                    <a:custGeom>
                      <a:avLst/>
                      <a:gdLst>
                        <a:gd name="T0" fmla="*/ 16 w 37"/>
                        <a:gd name="T1" fmla="*/ 29 h 29"/>
                        <a:gd name="T2" fmla="*/ 16 w 37"/>
                        <a:gd name="T3" fmla="*/ 2 h 29"/>
                        <a:gd name="T4" fmla="*/ 20 w 37"/>
                        <a:gd name="T5" fmla="*/ 2 h 29"/>
                        <a:gd name="T6" fmla="*/ 20 w 37"/>
                        <a:gd name="T7" fmla="*/ 29 h 29"/>
                        <a:gd name="T8" fmla="*/ 16 w 37"/>
                        <a:gd name="T9" fmla="*/ 29 h 29"/>
                        <a:gd name="T10" fmla="*/ 0 w 37"/>
                        <a:gd name="T11" fmla="*/ 0 h 29"/>
                        <a:gd name="T12" fmla="*/ 37 w 37"/>
                        <a:gd name="T13" fmla="*/ 0 h 29"/>
                        <a:gd name="T14" fmla="*/ 37 w 37"/>
                        <a:gd name="T15" fmla="*/ 4 h 29"/>
                        <a:gd name="T16" fmla="*/ 0 w 37"/>
                        <a:gd name="T17" fmla="*/ 4 h 29"/>
                        <a:gd name="T18" fmla="*/ 0 w 37"/>
                        <a:gd name="T19"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29">
                          <a:moveTo>
                            <a:pt x="16" y="29"/>
                          </a:moveTo>
                          <a:lnTo>
                            <a:pt x="16" y="2"/>
                          </a:lnTo>
                          <a:lnTo>
                            <a:pt x="20" y="2"/>
                          </a:lnTo>
                          <a:lnTo>
                            <a:pt x="20" y="29"/>
                          </a:lnTo>
                          <a:lnTo>
                            <a:pt x="16" y="29"/>
                          </a:lnTo>
                          <a:close/>
                          <a:moveTo>
                            <a:pt x="0" y="0"/>
                          </a:moveTo>
                          <a:lnTo>
                            <a:pt x="37" y="0"/>
                          </a:lnTo>
                          <a:lnTo>
                            <a:pt x="37" y="4"/>
                          </a:lnTo>
                          <a:lnTo>
                            <a:pt x="0" y="4"/>
                          </a:lnTo>
                          <a:lnTo>
                            <a:pt x="0" y="0"/>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18" name="Freeform 698">
                      <a:extLst>
                        <a:ext uri="{FF2B5EF4-FFF2-40B4-BE49-F238E27FC236}">
                          <a16:creationId xmlns:a16="http://schemas.microsoft.com/office/drawing/2014/main" id="{4ECB7988-B528-4228-B54B-2AB02F1E4150}"/>
                        </a:ext>
                      </a:extLst>
                    </p:cNvPr>
                    <p:cNvSpPr>
                      <a:spLocks noEditPoints="1"/>
                    </p:cNvSpPr>
                    <p:nvPr/>
                  </p:nvSpPr>
                  <p:spPr bwMode="auto">
                    <a:xfrm>
                      <a:off x="4164013" y="1344613"/>
                      <a:ext cx="57150" cy="50800"/>
                    </a:xfrm>
                    <a:custGeom>
                      <a:avLst/>
                      <a:gdLst>
                        <a:gd name="T0" fmla="*/ 16 w 36"/>
                        <a:gd name="T1" fmla="*/ 32 h 32"/>
                        <a:gd name="T2" fmla="*/ 16 w 36"/>
                        <a:gd name="T3" fmla="*/ 2 h 32"/>
                        <a:gd name="T4" fmla="*/ 20 w 36"/>
                        <a:gd name="T5" fmla="*/ 2 h 32"/>
                        <a:gd name="T6" fmla="*/ 20 w 36"/>
                        <a:gd name="T7" fmla="*/ 32 h 32"/>
                        <a:gd name="T8" fmla="*/ 16 w 36"/>
                        <a:gd name="T9" fmla="*/ 32 h 32"/>
                        <a:gd name="T10" fmla="*/ 0 w 36"/>
                        <a:gd name="T11" fmla="*/ 0 h 32"/>
                        <a:gd name="T12" fmla="*/ 36 w 36"/>
                        <a:gd name="T13" fmla="*/ 0 h 32"/>
                        <a:gd name="T14" fmla="*/ 36 w 36"/>
                        <a:gd name="T15" fmla="*/ 4 h 32"/>
                        <a:gd name="T16" fmla="*/ 0 w 36"/>
                        <a:gd name="T17" fmla="*/ 4 h 32"/>
                        <a:gd name="T18" fmla="*/ 0 w 36"/>
                        <a:gd name="T19"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32">
                          <a:moveTo>
                            <a:pt x="16" y="32"/>
                          </a:moveTo>
                          <a:lnTo>
                            <a:pt x="16" y="2"/>
                          </a:lnTo>
                          <a:lnTo>
                            <a:pt x="20" y="2"/>
                          </a:lnTo>
                          <a:lnTo>
                            <a:pt x="20" y="32"/>
                          </a:lnTo>
                          <a:lnTo>
                            <a:pt x="16" y="32"/>
                          </a:lnTo>
                          <a:close/>
                          <a:moveTo>
                            <a:pt x="0" y="0"/>
                          </a:moveTo>
                          <a:lnTo>
                            <a:pt x="36" y="0"/>
                          </a:lnTo>
                          <a:lnTo>
                            <a:pt x="36" y="4"/>
                          </a:lnTo>
                          <a:lnTo>
                            <a:pt x="0" y="4"/>
                          </a:lnTo>
                          <a:lnTo>
                            <a:pt x="0" y="0"/>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19" name="Freeform 699">
                      <a:extLst>
                        <a:ext uri="{FF2B5EF4-FFF2-40B4-BE49-F238E27FC236}">
                          <a16:creationId xmlns:a16="http://schemas.microsoft.com/office/drawing/2014/main" id="{4E2AD278-C8A4-4985-8F6D-E9D9D87342EA}"/>
                        </a:ext>
                      </a:extLst>
                    </p:cNvPr>
                    <p:cNvSpPr>
                      <a:spLocks noEditPoints="1"/>
                    </p:cNvSpPr>
                    <p:nvPr/>
                  </p:nvSpPr>
                  <p:spPr bwMode="auto">
                    <a:xfrm>
                      <a:off x="4948238" y="1397000"/>
                      <a:ext cx="57150" cy="25400"/>
                    </a:xfrm>
                    <a:custGeom>
                      <a:avLst/>
                      <a:gdLst>
                        <a:gd name="T0" fmla="*/ 16 w 36"/>
                        <a:gd name="T1" fmla="*/ 16 h 16"/>
                        <a:gd name="T2" fmla="*/ 16 w 36"/>
                        <a:gd name="T3" fmla="*/ 2 h 16"/>
                        <a:gd name="T4" fmla="*/ 20 w 36"/>
                        <a:gd name="T5" fmla="*/ 2 h 16"/>
                        <a:gd name="T6" fmla="*/ 20 w 36"/>
                        <a:gd name="T7" fmla="*/ 16 h 16"/>
                        <a:gd name="T8" fmla="*/ 16 w 36"/>
                        <a:gd name="T9" fmla="*/ 16 h 16"/>
                        <a:gd name="T10" fmla="*/ 0 w 36"/>
                        <a:gd name="T11" fmla="*/ 0 h 16"/>
                        <a:gd name="T12" fmla="*/ 36 w 36"/>
                        <a:gd name="T13" fmla="*/ 0 h 16"/>
                        <a:gd name="T14" fmla="*/ 36 w 36"/>
                        <a:gd name="T15" fmla="*/ 4 h 16"/>
                        <a:gd name="T16" fmla="*/ 0 w 36"/>
                        <a:gd name="T17" fmla="*/ 4 h 16"/>
                        <a:gd name="T18" fmla="*/ 0 w 36"/>
                        <a:gd name="T19"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16">
                          <a:moveTo>
                            <a:pt x="16" y="16"/>
                          </a:moveTo>
                          <a:lnTo>
                            <a:pt x="16" y="2"/>
                          </a:lnTo>
                          <a:lnTo>
                            <a:pt x="20" y="2"/>
                          </a:lnTo>
                          <a:lnTo>
                            <a:pt x="20" y="16"/>
                          </a:lnTo>
                          <a:lnTo>
                            <a:pt x="16" y="16"/>
                          </a:lnTo>
                          <a:close/>
                          <a:moveTo>
                            <a:pt x="0" y="0"/>
                          </a:moveTo>
                          <a:lnTo>
                            <a:pt x="36" y="0"/>
                          </a:lnTo>
                          <a:lnTo>
                            <a:pt x="36" y="4"/>
                          </a:lnTo>
                          <a:lnTo>
                            <a:pt x="0" y="4"/>
                          </a:lnTo>
                          <a:lnTo>
                            <a:pt x="0" y="0"/>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20" name="Freeform 700">
                      <a:extLst>
                        <a:ext uri="{FF2B5EF4-FFF2-40B4-BE49-F238E27FC236}">
                          <a16:creationId xmlns:a16="http://schemas.microsoft.com/office/drawing/2014/main" id="{134CE46A-A178-4E6C-A1C7-EC1E7F9F7B92}"/>
                        </a:ext>
                      </a:extLst>
                    </p:cNvPr>
                    <p:cNvSpPr>
                      <a:spLocks noEditPoints="1"/>
                    </p:cNvSpPr>
                    <p:nvPr/>
                  </p:nvSpPr>
                  <p:spPr bwMode="auto">
                    <a:xfrm>
                      <a:off x="5730875" y="1055688"/>
                      <a:ext cx="57150" cy="109538"/>
                    </a:xfrm>
                    <a:custGeom>
                      <a:avLst/>
                      <a:gdLst>
                        <a:gd name="T0" fmla="*/ 17 w 36"/>
                        <a:gd name="T1" fmla="*/ 69 h 69"/>
                        <a:gd name="T2" fmla="*/ 17 w 36"/>
                        <a:gd name="T3" fmla="*/ 2 h 69"/>
                        <a:gd name="T4" fmla="*/ 21 w 36"/>
                        <a:gd name="T5" fmla="*/ 2 h 69"/>
                        <a:gd name="T6" fmla="*/ 21 w 36"/>
                        <a:gd name="T7" fmla="*/ 69 h 69"/>
                        <a:gd name="T8" fmla="*/ 17 w 36"/>
                        <a:gd name="T9" fmla="*/ 69 h 69"/>
                        <a:gd name="T10" fmla="*/ 0 w 36"/>
                        <a:gd name="T11" fmla="*/ 0 h 69"/>
                        <a:gd name="T12" fmla="*/ 36 w 36"/>
                        <a:gd name="T13" fmla="*/ 0 h 69"/>
                        <a:gd name="T14" fmla="*/ 36 w 36"/>
                        <a:gd name="T15" fmla="*/ 4 h 69"/>
                        <a:gd name="T16" fmla="*/ 0 w 36"/>
                        <a:gd name="T17" fmla="*/ 4 h 69"/>
                        <a:gd name="T18" fmla="*/ 0 w 36"/>
                        <a:gd name="T19"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69">
                          <a:moveTo>
                            <a:pt x="17" y="69"/>
                          </a:moveTo>
                          <a:lnTo>
                            <a:pt x="17" y="2"/>
                          </a:lnTo>
                          <a:lnTo>
                            <a:pt x="21" y="2"/>
                          </a:lnTo>
                          <a:lnTo>
                            <a:pt x="21" y="69"/>
                          </a:lnTo>
                          <a:lnTo>
                            <a:pt x="17" y="69"/>
                          </a:lnTo>
                          <a:close/>
                          <a:moveTo>
                            <a:pt x="0" y="0"/>
                          </a:moveTo>
                          <a:lnTo>
                            <a:pt x="36" y="0"/>
                          </a:lnTo>
                          <a:lnTo>
                            <a:pt x="36" y="4"/>
                          </a:lnTo>
                          <a:lnTo>
                            <a:pt x="0" y="4"/>
                          </a:lnTo>
                          <a:lnTo>
                            <a:pt x="0" y="0"/>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21" name="Freeform 701">
                      <a:extLst>
                        <a:ext uri="{FF2B5EF4-FFF2-40B4-BE49-F238E27FC236}">
                          <a16:creationId xmlns:a16="http://schemas.microsoft.com/office/drawing/2014/main" id="{A40ED774-D3FB-4880-932A-EB82A4E6AFA0}"/>
                        </a:ext>
                      </a:extLst>
                    </p:cNvPr>
                    <p:cNvSpPr>
                      <a:spLocks noEditPoints="1"/>
                    </p:cNvSpPr>
                    <p:nvPr/>
                  </p:nvSpPr>
                  <p:spPr bwMode="auto">
                    <a:xfrm>
                      <a:off x="1987550" y="1316038"/>
                      <a:ext cx="57150" cy="90488"/>
                    </a:xfrm>
                    <a:custGeom>
                      <a:avLst/>
                      <a:gdLst>
                        <a:gd name="T0" fmla="*/ 16 w 36"/>
                        <a:gd name="T1" fmla="*/ 57 h 57"/>
                        <a:gd name="T2" fmla="*/ 16 w 36"/>
                        <a:gd name="T3" fmla="*/ 2 h 57"/>
                        <a:gd name="T4" fmla="*/ 20 w 36"/>
                        <a:gd name="T5" fmla="*/ 2 h 57"/>
                        <a:gd name="T6" fmla="*/ 20 w 36"/>
                        <a:gd name="T7" fmla="*/ 57 h 57"/>
                        <a:gd name="T8" fmla="*/ 16 w 36"/>
                        <a:gd name="T9" fmla="*/ 57 h 57"/>
                        <a:gd name="T10" fmla="*/ 0 w 36"/>
                        <a:gd name="T11" fmla="*/ 0 h 57"/>
                        <a:gd name="T12" fmla="*/ 36 w 36"/>
                        <a:gd name="T13" fmla="*/ 0 h 57"/>
                        <a:gd name="T14" fmla="*/ 36 w 36"/>
                        <a:gd name="T15" fmla="*/ 4 h 57"/>
                        <a:gd name="T16" fmla="*/ 0 w 36"/>
                        <a:gd name="T17" fmla="*/ 4 h 57"/>
                        <a:gd name="T18" fmla="*/ 0 w 36"/>
                        <a:gd name="T19"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57">
                          <a:moveTo>
                            <a:pt x="16" y="57"/>
                          </a:moveTo>
                          <a:lnTo>
                            <a:pt x="16" y="2"/>
                          </a:lnTo>
                          <a:lnTo>
                            <a:pt x="20" y="2"/>
                          </a:lnTo>
                          <a:lnTo>
                            <a:pt x="20" y="57"/>
                          </a:lnTo>
                          <a:lnTo>
                            <a:pt x="16" y="57"/>
                          </a:lnTo>
                          <a:close/>
                          <a:moveTo>
                            <a:pt x="0" y="0"/>
                          </a:moveTo>
                          <a:lnTo>
                            <a:pt x="36" y="0"/>
                          </a:lnTo>
                          <a:lnTo>
                            <a:pt x="36" y="4"/>
                          </a:lnTo>
                          <a:lnTo>
                            <a:pt x="0" y="4"/>
                          </a:lnTo>
                          <a:lnTo>
                            <a:pt x="0" y="0"/>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22" name="Freeform 702">
                      <a:extLst>
                        <a:ext uri="{FF2B5EF4-FFF2-40B4-BE49-F238E27FC236}">
                          <a16:creationId xmlns:a16="http://schemas.microsoft.com/office/drawing/2014/main" id="{C2BEC6A2-C941-4EDF-9E40-8CCD81BB9FAC}"/>
                        </a:ext>
                      </a:extLst>
                    </p:cNvPr>
                    <p:cNvSpPr>
                      <a:spLocks noEditPoints="1"/>
                    </p:cNvSpPr>
                    <p:nvPr/>
                  </p:nvSpPr>
                  <p:spPr bwMode="auto">
                    <a:xfrm>
                      <a:off x="2771775" y="850900"/>
                      <a:ext cx="55563" cy="74613"/>
                    </a:xfrm>
                    <a:custGeom>
                      <a:avLst/>
                      <a:gdLst>
                        <a:gd name="T0" fmla="*/ 16 w 35"/>
                        <a:gd name="T1" fmla="*/ 47 h 47"/>
                        <a:gd name="T2" fmla="*/ 16 w 35"/>
                        <a:gd name="T3" fmla="*/ 2 h 47"/>
                        <a:gd name="T4" fmla="*/ 20 w 35"/>
                        <a:gd name="T5" fmla="*/ 2 h 47"/>
                        <a:gd name="T6" fmla="*/ 20 w 35"/>
                        <a:gd name="T7" fmla="*/ 47 h 47"/>
                        <a:gd name="T8" fmla="*/ 16 w 35"/>
                        <a:gd name="T9" fmla="*/ 47 h 47"/>
                        <a:gd name="T10" fmla="*/ 0 w 35"/>
                        <a:gd name="T11" fmla="*/ 0 h 47"/>
                        <a:gd name="T12" fmla="*/ 35 w 35"/>
                        <a:gd name="T13" fmla="*/ 0 h 47"/>
                        <a:gd name="T14" fmla="*/ 35 w 35"/>
                        <a:gd name="T15" fmla="*/ 3 h 47"/>
                        <a:gd name="T16" fmla="*/ 0 w 35"/>
                        <a:gd name="T17" fmla="*/ 3 h 47"/>
                        <a:gd name="T18" fmla="*/ 0 w 35"/>
                        <a:gd name="T19"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 h="47">
                          <a:moveTo>
                            <a:pt x="16" y="47"/>
                          </a:moveTo>
                          <a:lnTo>
                            <a:pt x="16" y="2"/>
                          </a:lnTo>
                          <a:lnTo>
                            <a:pt x="20" y="2"/>
                          </a:lnTo>
                          <a:lnTo>
                            <a:pt x="20" y="47"/>
                          </a:lnTo>
                          <a:lnTo>
                            <a:pt x="16" y="47"/>
                          </a:lnTo>
                          <a:close/>
                          <a:moveTo>
                            <a:pt x="0" y="0"/>
                          </a:moveTo>
                          <a:lnTo>
                            <a:pt x="35" y="0"/>
                          </a:lnTo>
                          <a:lnTo>
                            <a:pt x="35" y="3"/>
                          </a:lnTo>
                          <a:lnTo>
                            <a:pt x="0" y="3"/>
                          </a:lnTo>
                          <a:lnTo>
                            <a:pt x="0" y="0"/>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23" name="Freeform 703">
                      <a:extLst>
                        <a:ext uri="{FF2B5EF4-FFF2-40B4-BE49-F238E27FC236}">
                          <a16:creationId xmlns:a16="http://schemas.microsoft.com/office/drawing/2014/main" id="{90ED85E3-3006-459B-9EA8-5A7B40884570}"/>
                        </a:ext>
                      </a:extLst>
                    </p:cNvPr>
                    <p:cNvSpPr>
                      <a:spLocks noEditPoints="1"/>
                    </p:cNvSpPr>
                    <p:nvPr/>
                  </p:nvSpPr>
                  <p:spPr bwMode="auto">
                    <a:xfrm>
                      <a:off x="3556000" y="808038"/>
                      <a:ext cx="55563" cy="30163"/>
                    </a:xfrm>
                    <a:custGeom>
                      <a:avLst/>
                      <a:gdLst>
                        <a:gd name="T0" fmla="*/ 15 w 35"/>
                        <a:gd name="T1" fmla="*/ 19 h 19"/>
                        <a:gd name="T2" fmla="*/ 15 w 35"/>
                        <a:gd name="T3" fmla="*/ 2 h 19"/>
                        <a:gd name="T4" fmla="*/ 19 w 35"/>
                        <a:gd name="T5" fmla="*/ 2 h 19"/>
                        <a:gd name="T6" fmla="*/ 19 w 35"/>
                        <a:gd name="T7" fmla="*/ 19 h 19"/>
                        <a:gd name="T8" fmla="*/ 15 w 35"/>
                        <a:gd name="T9" fmla="*/ 19 h 19"/>
                        <a:gd name="T10" fmla="*/ 0 w 35"/>
                        <a:gd name="T11" fmla="*/ 0 h 19"/>
                        <a:gd name="T12" fmla="*/ 35 w 35"/>
                        <a:gd name="T13" fmla="*/ 0 h 19"/>
                        <a:gd name="T14" fmla="*/ 35 w 35"/>
                        <a:gd name="T15" fmla="*/ 4 h 19"/>
                        <a:gd name="T16" fmla="*/ 0 w 35"/>
                        <a:gd name="T17" fmla="*/ 4 h 19"/>
                        <a:gd name="T18" fmla="*/ 0 w 35"/>
                        <a:gd name="T19"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 h="19">
                          <a:moveTo>
                            <a:pt x="15" y="19"/>
                          </a:moveTo>
                          <a:lnTo>
                            <a:pt x="15" y="2"/>
                          </a:lnTo>
                          <a:lnTo>
                            <a:pt x="19" y="2"/>
                          </a:lnTo>
                          <a:lnTo>
                            <a:pt x="19" y="19"/>
                          </a:lnTo>
                          <a:lnTo>
                            <a:pt x="15" y="19"/>
                          </a:lnTo>
                          <a:close/>
                          <a:moveTo>
                            <a:pt x="0" y="0"/>
                          </a:moveTo>
                          <a:lnTo>
                            <a:pt x="35" y="0"/>
                          </a:lnTo>
                          <a:lnTo>
                            <a:pt x="35" y="4"/>
                          </a:lnTo>
                          <a:lnTo>
                            <a:pt x="0" y="4"/>
                          </a:lnTo>
                          <a:lnTo>
                            <a:pt x="0" y="0"/>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24" name="Freeform 704">
                      <a:extLst>
                        <a:ext uri="{FF2B5EF4-FFF2-40B4-BE49-F238E27FC236}">
                          <a16:creationId xmlns:a16="http://schemas.microsoft.com/office/drawing/2014/main" id="{1880617B-A0CC-45DE-9F74-7BBB34CCD5EE}"/>
                        </a:ext>
                      </a:extLst>
                    </p:cNvPr>
                    <p:cNvSpPr>
                      <a:spLocks noEditPoints="1"/>
                    </p:cNvSpPr>
                    <p:nvPr/>
                  </p:nvSpPr>
                  <p:spPr bwMode="auto">
                    <a:xfrm>
                      <a:off x="4337050" y="911225"/>
                      <a:ext cx="58738" cy="28575"/>
                    </a:xfrm>
                    <a:custGeom>
                      <a:avLst/>
                      <a:gdLst>
                        <a:gd name="T0" fmla="*/ 17 w 37"/>
                        <a:gd name="T1" fmla="*/ 18 h 18"/>
                        <a:gd name="T2" fmla="*/ 17 w 37"/>
                        <a:gd name="T3" fmla="*/ 2 h 18"/>
                        <a:gd name="T4" fmla="*/ 21 w 37"/>
                        <a:gd name="T5" fmla="*/ 2 h 18"/>
                        <a:gd name="T6" fmla="*/ 21 w 37"/>
                        <a:gd name="T7" fmla="*/ 18 h 18"/>
                        <a:gd name="T8" fmla="*/ 17 w 37"/>
                        <a:gd name="T9" fmla="*/ 18 h 18"/>
                        <a:gd name="T10" fmla="*/ 0 w 37"/>
                        <a:gd name="T11" fmla="*/ 0 h 18"/>
                        <a:gd name="T12" fmla="*/ 37 w 37"/>
                        <a:gd name="T13" fmla="*/ 0 h 18"/>
                        <a:gd name="T14" fmla="*/ 37 w 37"/>
                        <a:gd name="T15" fmla="*/ 4 h 18"/>
                        <a:gd name="T16" fmla="*/ 0 w 37"/>
                        <a:gd name="T17" fmla="*/ 4 h 18"/>
                        <a:gd name="T18" fmla="*/ 0 w 37"/>
                        <a:gd name="T19"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18">
                          <a:moveTo>
                            <a:pt x="17" y="18"/>
                          </a:moveTo>
                          <a:lnTo>
                            <a:pt x="17" y="2"/>
                          </a:lnTo>
                          <a:lnTo>
                            <a:pt x="21" y="2"/>
                          </a:lnTo>
                          <a:lnTo>
                            <a:pt x="21" y="18"/>
                          </a:lnTo>
                          <a:lnTo>
                            <a:pt x="17" y="18"/>
                          </a:lnTo>
                          <a:close/>
                          <a:moveTo>
                            <a:pt x="0" y="0"/>
                          </a:moveTo>
                          <a:lnTo>
                            <a:pt x="37" y="0"/>
                          </a:lnTo>
                          <a:lnTo>
                            <a:pt x="37" y="4"/>
                          </a:lnTo>
                          <a:lnTo>
                            <a:pt x="0" y="4"/>
                          </a:lnTo>
                          <a:lnTo>
                            <a:pt x="0" y="0"/>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25" name="Freeform 705">
                      <a:extLst>
                        <a:ext uri="{FF2B5EF4-FFF2-40B4-BE49-F238E27FC236}">
                          <a16:creationId xmlns:a16="http://schemas.microsoft.com/office/drawing/2014/main" id="{12B726FF-E906-416C-8C5E-D2912840D76B}"/>
                        </a:ext>
                      </a:extLst>
                    </p:cNvPr>
                    <p:cNvSpPr>
                      <a:spLocks noEditPoints="1"/>
                    </p:cNvSpPr>
                    <p:nvPr/>
                  </p:nvSpPr>
                  <p:spPr bwMode="auto">
                    <a:xfrm>
                      <a:off x="5121275" y="1243013"/>
                      <a:ext cx="58738" cy="119063"/>
                    </a:xfrm>
                    <a:custGeom>
                      <a:avLst/>
                      <a:gdLst>
                        <a:gd name="T0" fmla="*/ 17 w 37"/>
                        <a:gd name="T1" fmla="*/ 75 h 75"/>
                        <a:gd name="T2" fmla="*/ 17 w 37"/>
                        <a:gd name="T3" fmla="*/ 2 h 75"/>
                        <a:gd name="T4" fmla="*/ 20 w 37"/>
                        <a:gd name="T5" fmla="*/ 2 h 75"/>
                        <a:gd name="T6" fmla="*/ 20 w 37"/>
                        <a:gd name="T7" fmla="*/ 75 h 75"/>
                        <a:gd name="T8" fmla="*/ 17 w 37"/>
                        <a:gd name="T9" fmla="*/ 75 h 75"/>
                        <a:gd name="T10" fmla="*/ 0 w 37"/>
                        <a:gd name="T11" fmla="*/ 0 h 75"/>
                        <a:gd name="T12" fmla="*/ 37 w 37"/>
                        <a:gd name="T13" fmla="*/ 0 h 75"/>
                        <a:gd name="T14" fmla="*/ 37 w 37"/>
                        <a:gd name="T15" fmla="*/ 4 h 75"/>
                        <a:gd name="T16" fmla="*/ 0 w 37"/>
                        <a:gd name="T17" fmla="*/ 4 h 75"/>
                        <a:gd name="T18" fmla="*/ 0 w 37"/>
                        <a:gd name="T19"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75">
                          <a:moveTo>
                            <a:pt x="17" y="75"/>
                          </a:moveTo>
                          <a:lnTo>
                            <a:pt x="17" y="2"/>
                          </a:lnTo>
                          <a:lnTo>
                            <a:pt x="20" y="2"/>
                          </a:lnTo>
                          <a:lnTo>
                            <a:pt x="20" y="75"/>
                          </a:lnTo>
                          <a:lnTo>
                            <a:pt x="17" y="75"/>
                          </a:lnTo>
                          <a:close/>
                          <a:moveTo>
                            <a:pt x="0" y="0"/>
                          </a:moveTo>
                          <a:lnTo>
                            <a:pt x="37" y="0"/>
                          </a:lnTo>
                          <a:lnTo>
                            <a:pt x="37" y="4"/>
                          </a:lnTo>
                          <a:lnTo>
                            <a:pt x="0" y="4"/>
                          </a:lnTo>
                          <a:lnTo>
                            <a:pt x="0" y="0"/>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26" name="Freeform 706">
                      <a:extLst>
                        <a:ext uri="{FF2B5EF4-FFF2-40B4-BE49-F238E27FC236}">
                          <a16:creationId xmlns:a16="http://schemas.microsoft.com/office/drawing/2014/main" id="{E1D10681-E823-4BAD-BF83-709C72AB6290}"/>
                        </a:ext>
                      </a:extLst>
                    </p:cNvPr>
                    <p:cNvSpPr>
                      <a:spLocks noEditPoints="1"/>
                    </p:cNvSpPr>
                    <p:nvPr/>
                  </p:nvSpPr>
                  <p:spPr bwMode="auto">
                    <a:xfrm>
                      <a:off x="5905500" y="1095375"/>
                      <a:ext cx="57150" cy="73025"/>
                    </a:xfrm>
                    <a:custGeom>
                      <a:avLst/>
                      <a:gdLst>
                        <a:gd name="T0" fmla="*/ 16 w 36"/>
                        <a:gd name="T1" fmla="*/ 46 h 46"/>
                        <a:gd name="T2" fmla="*/ 16 w 36"/>
                        <a:gd name="T3" fmla="*/ 2 h 46"/>
                        <a:gd name="T4" fmla="*/ 20 w 36"/>
                        <a:gd name="T5" fmla="*/ 2 h 46"/>
                        <a:gd name="T6" fmla="*/ 20 w 36"/>
                        <a:gd name="T7" fmla="*/ 46 h 46"/>
                        <a:gd name="T8" fmla="*/ 16 w 36"/>
                        <a:gd name="T9" fmla="*/ 46 h 46"/>
                        <a:gd name="T10" fmla="*/ 0 w 36"/>
                        <a:gd name="T11" fmla="*/ 0 h 46"/>
                        <a:gd name="T12" fmla="*/ 36 w 36"/>
                        <a:gd name="T13" fmla="*/ 0 h 46"/>
                        <a:gd name="T14" fmla="*/ 36 w 36"/>
                        <a:gd name="T15" fmla="*/ 4 h 46"/>
                        <a:gd name="T16" fmla="*/ 0 w 36"/>
                        <a:gd name="T17" fmla="*/ 4 h 46"/>
                        <a:gd name="T18" fmla="*/ 0 w 36"/>
                        <a:gd name="T19"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46">
                          <a:moveTo>
                            <a:pt x="16" y="46"/>
                          </a:moveTo>
                          <a:lnTo>
                            <a:pt x="16" y="2"/>
                          </a:lnTo>
                          <a:lnTo>
                            <a:pt x="20" y="2"/>
                          </a:lnTo>
                          <a:lnTo>
                            <a:pt x="20" y="46"/>
                          </a:lnTo>
                          <a:lnTo>
                            <a:pt x="16" y="46"/>
                          </a:lnTo>
                          <a:close/>
                          <a:moveTo>
                            <a:pt x="0" y="0"/>
                          </a:moveTo>
                          <a:lnTo>
                            <a:pt x="36" y="0"/>
                          </a:lnTo>
                          <a:lnTo>
                            <a:pt x="36" y="4"/>
                          </a:lnTo>
                          <a:lnTo>
                            <a:pt x="0" y="4"/>
                          </a:lnTo>
                          <a:lnTo>
                            <a:pt x="0" y="0"/>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27" name="Rectangle 326">
                      <a:extLst>
                        <a:ext uri="{FF2B5EF4-FFF2-40B4-BE49-F238E27FC236}">
                          <a16:creationId xmlns:a16="http://schemas.microsoft.com/office/drawing/2014/main" id="{17ABB9B1-321B-47F4-84DA-B105F58147D6}"/>
                        </a:ext>
                      </a:extLst>
                    </p:cNvPr>
                    <p:cNvSpPr>
                      <a:spLocks noChangeArrowheads="1"/>
                    </p:cNvSpPr>
                    <p:nvPr/>
                  </p:nvSpPr>
                  <p:spPr bwMode="auto">
                    <a:xfrm>
                      <a:off x="1447800" y="728663"/>
                      <a:ext cx="6350" cy="1108075"/>
                    </a:xfrm>
                    <a:prstGeom prst="rect">
                      <a:avLst/>
                    </a:prstGeom>
                    <a:solidFill>
                      <a:srgbClr val="898989"/>
                    </a:solidFill>
                    <a:ln w="1588" cap="flat">
                      <a:solidFill>
                        <a:srgbClr val="898989"/>
                      </a:solidFill>
                      <a:prstDash val="solid"/>
                      <a:bevel/>
                      <a:headEnd/>
                      <a:tailEnd/>
                    </a:ln>
                  </p:spPr>
                  <p:txBody>
                    <a:bodyPr vert="horz" wrap="square" lIns="91440" tIns="45720" rIns="91440" bIns="45720" numCol="1" anchor="t" anchorCtr="0" compatLnSpc="1">
                      <a:prstTxWarp prst="textNoShape">
                        <a:avLst/>
                      </a:prstTxWarp>
                    </a:bodyPr>
                    <a:lstStyle/>
                    <a:p>
                      <a:endParaRPr lang="en-US" sz="800"/>
                    </a:p>
                  </p:txBody>
                </p:sp>
                <p:sp>
                  <p:nvSpPr>
                    <p:cNvPr id="328" name="Freeform 708">
                      <a:extLst>
                        <a:ext uri="{FF2B5EF4-FFF2-40B4-BE49-F238E27FC236}">
                          <a16:creationId xmlns:a16="http://schemas.microsoft.com/office/drawing/2014/main" id="{9AC00D00-FE20-4626-9EB2-D705E4CFBBE2}"/>
                        </a:ext>
                      </a:extLst>
                    </p:cNvPr>
                    <p:cNvSpPr>
                      <a:spLocks noEditPoints="1"/>
                    </p:cNvSpPr>
                    <p:nvPr/>
                  </p:nvSpPr>
                  <p:spPr bwMode="auto">
                    <a:xfrm>
                      <a:off x="1411288" y="725488"/>
                      <a:ext cx="39688" cy="1114425"/>
                    </a:xfrm>
                    <a:custGeom>
                      <a:avLst/>
                      <a:gdLst>
                        <a:gd name="T0" fmla="*/ 0 w 25"/>
                        <a:gd name="T1" fmla="*/ 698 h 702"/>
                        <a:gd name="T2" fmla="*/ 25 w 25"/>
                        <a:gd name="T3" fmla="*/ 698 h 702"/>
                        <a:gd name="T4" fmla="*/ 25 w 25"/>
                        <a:gd name="T5" fmla="*/ 702 h 702"/>
                        <a:gd name="T6" fmla="*/ 0 w 25"/>
                        <a:gd name="T7" fmla="*/ 702 h 702"/>
                        <a:gd name="T8" fmla="*/ 0 w 25"/>
                        <a:gd name="T9" fmla="*/ 698 h 702"/>
                        <a:gd name="T10" fmla="*/ 0 w 25"/>
                        <a:gd name="T11" fmla="*/ 349 h 702"/>
                        <a:gd name="T12" fmla="*/ 25 w 25"/>
                        <a:gd name="T13" fmla="*/ 349 h 702"/>
                        <a:gd name="T14" fmla="*/ 25 w 25"/>
                        <a:gd name="T15" fmla="*/ 353 h 702"/>
                        <a:gd name="T16" fmla="*/ 0 w 25"/>
                        <a:gd name="T17" fmla="*/ 353 h 702"/>
                        <a:gd name="T18" fmla="*/ 0 w 25"/>
                        <a:gd name="T19" fmla="*/ 349 h 702"/>
                        <a:gd name="T20" fmla="*/ 0 w 25"/>
                        <a:gd name="T21" fmla="*/ 0 h 702"/>
                        <a:gd name="T22" fmla="*/ 25 w 25"/>
                        <a:gd name="T23" fmla="*/ 0 h 702"/>
                        <a:gd name="T24" fmla="*/ 25 w 25"/>
                        <a:gd name="T25" fmla="*/ 4 h 702"/>
                        <a:gd name="T26" fmla="*/ 0 w 25"/>
                        <a:gd name="T27" fmla="*/ 4 h 702"/>
                        <a:gd name="T28" fmla="*/ 0 w 25"/>
                        <a:gd name="T29" fmla="*/ 0 h 7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 h="702">
                          <a:moveTo>
                            <a:pt x="0" y="698"/>
                          </a:moveTo>
                          <a:lnTo>
                            <a:pt x="25" y="698"/>
                          </a:lnTo>
                          <a:lnTo>
                            <a:pt x="25" y="702"/>
                          </a:lnTo>
                          <a:lnTo>
                            <a:pt x="0" y="702"/>
                          </a:lnTo>
                          <a:lnTo>
                            <a:pt x="0" y="698"/>
                          </a:lnTo>
                          <a:close/>
                          <a:moveTo>
                            <a:pt x="0" y="349"/>
                          </a:moveTo>
                          <a:lnTo>
                            <a:pt x="25" y="349"/>
                          </a:lnTo>
                          <a:lnTo>
                            <a:pt x="25" y="353"/>
                          </a:lnTo>
                          <a:lnTo>
                            <a:pt x="0" y="353"/>
                          </a:lnTo>
                          <a:lnTo>
                            <a:pt x="0" y="349"/>
                          </a:lnTo>
                          <a:close/>
                          <a:moveTo>
                            <a:pt x="0" y="0"/>
                          </a:moveTo>
                          <a:lnTo>
                            <a:pt x="25" y="0"/>
                          </a:lnTo>
                          <a:lnTo>
                            <a:pt x="25" y="4"/>
                          </a:lnTo>
                          <a:lnTo>
                            <a:pt x="0" y="4"/>
                          </a:lnTo>
                          <a:lnTo>
                            <a:pt x="0" y="0"/>
                          </a:lnTo>
                          <a:close/>
                        </a:path>
                      </a:pathLst>
                    </a:custGeom>
                    <a:solidFill>
                      <a:srgbClr val="898989"/>
                    </a:solidFill>
                    <a:ln w="1588" cap="flat">
                      <a:solidFill>
                        <a:srgbClr val="898989"/>
                      </a:solidFill>
                      <a:prstDash val="solid"/>
                      <a:bevel/>
                      <a:headEnd/>
                      <a:tailEnd/>
                    </a:ln>
                  </p:spPr>
                  <p:txBody>
                    <a:bodyPr vert="horz" wrap="square" lIns="91440" tIns="45720" rIns="91440" bIns="45720" numCol="1" anchor="t" anchorCtr="0" compatLnSpc="1">
                      <a:prstTxWarp prst="textNoShape">
                        <a:avLst/>
                      </a:prstTxWarp>
                    </a:bodyPr>
                    <a:lstStyle/>
                    <a:p>
                      <a:endParaRPr lang="en-US" sz="800"/>
                    </a:p>
                  </p:txBody>
                </p:sp>
                <p:sp>
                  <p:nvSpPr>
                    <p:cNvPr id="329" name="Rectangle 328">
                      <a:extLst>
                        <a:ext uri="{FF2B5EF4-FFF2-40B4-BE49-F238E27FC236}">
                          <a16:creationId xmlns:a16="http://schemas.microsoft.com/office/drawing/2014/main" id="{132B984C-2384-4513-A4C9-D3DC7105D6E8}"/>
                        </a:ext>
                      </a:extLst>
                    </p:cNvPr>
                    <p:cNvSpPr>
                      <a:spLocks noChangeArrowheads="1"/>
                    </p:cNvSpPr>
                    <p:nvPr/>
                  </p:nvSpPr>
                  <p:spPr bwMode="auto">
                    <a:xfrm>
                      <a:off x="1450975" y="1833563"/>
                      <a:ext cx="4702175" cy="6350"/>
                    </a:xfrm>
                    <a:prstGeom prst="rect">
                      <a:avLst/>
                    </a:prstGeom>
                    <a:solidFill>
                      <a:srgbClr val="898989"/>
                    </a:solidFill>
                    <a:ln w="1588" cap="flat">
                      <a:solidFill>
                        <a:srgbClr val="898989"/>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30" name="Freeform 710">
                      <a:extLst>
                        <a:ext uri="{FF2B5EF4-FFF2-40B4-BE49-F238E27FC236}">
                          <a16:creationId xmlns:a16="http://schemas.microsoft.com/office/drawing/2014/main" id="{18B99728-540B-4328-9B10-61B3E4720673}"/>
                        </a:ext>
                      </a:extLst>
                    </p:cNvPr>
                    <p:cNvSpPr>
                      <a:spLocks noEditPoints="1"/>
                    </p:cNvSpPr>
                    <p:nvPr/>
                  </p:nvSpPr>
                  <p:spPr bwMode="auto">
                    <a:xfrm>
                      <a:off x="1447800" y="1836738"/>
                      <a:ext cx="4706938" cy="42863"/>
                    </a:xfrm>
                    <a:custGeom>
                      <a:avLst/>
                      <a:gdLst>
                        <a:gd name="T0" fmla="*/ 4 w 2965"/>
                        <a:gd name="T1" fmla="*/ 0 h 27"/>
                        <a:gd name="T2" fmla="*/ 4 w 2965"/>
                        <a:gd name="T3" fmla="*/ 27 h 27"/>
                        <a:gd name="T4" fmla="*/ 0 w 2965"/>
                        <a:gd name="T5" fmla="*/ 27 h 27"/>
                        <a:gd name="T6" fmla="*/ 0 w 2965"/>
                        <a:gd name="T7" fmla="*/ 0 h 27"/>
                        <a:gd name="T8" fmla="*/ 4 w 2965"/>
                        <a:gd name="T9" fmla="*/ 0 h 27"/>
                        <a:gd name="T10" fmla="*/ 497 w 2965"/>
                        <a:gd name="T11" fmla="*/ 0 h 27"/>
                        <a:gd name="T12" fmla="*/ 497 w 2965"/>
                        <a:gd name="T13" fmla="*/ 27 h 27"/>
                        <a:gd name="T14" fmla="*/ 493 w 2965"/>
                        <a:gd name="T15" fmla="*/ 27 h 27"/>
                        <a:gd name="T16" fmla="*/ 493 w 2965"/>
                        <a:gd name="T17" fmla="*/ 0 h 27"/>
                        <a:gd name="T18" fmla="*/ 497 w 2965"/>
                        <a:gd name="T19" fmla="*/ 0 h 27"/>
                        <a:gd name="T20" fmla="*/ 990 w 2965"/>
                        <a:gd name="T21" fmla="*/ 0 h 27"/>
                        <a:gd name="T22" fmla="*/ 990 w 2965"/>
                        <a:gd name="T23" fmla="*/ 27 h 27"/>
                        <a:gd name="T24" fmla="*/ 987 w 2965"/>
                        <a:gd name="T25" fmla="*/ 27 h 27"/>
                        <a:gd name="T26" fmla="*/ 987 w 2965"/>
                        <a:gd name="T27" fmla="*/ 0 h 27"/>
                        <a:gd name="T28" fmla="*/ 990 w 2965"/>
                        <a:gd name="T29" fmla="*/ 0 h 27"/>
                        <a:gd name="T30" fmla="*/ 1484 w 2965"/>
                        <a:gd name="T31" fmla="*/ 0 h 27"/>
                        <a:gd name="T32" fmla="*/ 1484 w 2965"/>
                        <a:gd name="T33" fmla="*/ 27 h 27"/>
                        <a:gd name="T34" fmla="*/ 1480 w 2965"/>
                        <a:gd name="T35" fmla="*/ 27 h 27"/>
                        <a:gd name="T36" fmla="*/ 1480 w 2965"/>
                        <a:gd name="T37" fmla="*/ 0 h 27"/>
                        <a:gd name="T38" fmla="*/ 1484 w 2965"/>
                        <a:gd name="T39" fmla="*/ 0 h 27"/>
                        <a:gd name="T40" fmla="*/ 1978 w 2965"/>
                        <a:gd name="T41" fmla="*/ 0 h 27"/>
                        <a:gd name="T42" fmla="*/ 1978 w 2965"/>
                        <a:gd name="T43" fmla="*/ 27 h 27"/>
                        <a:gd name="T44" fmla="*/ 1974 w 2965"/>
                        <a:gd name="T45" fmla="*/ 27 h 27"/>
                        <a:gd name="T46" fmla="*/ 1974 w 2965"/>
                        <a:gd name="T47" fmla="*/ 0 h 27"/>
                        <a:gd name="T48" fmla="*/ 1978 w 2965"/>
                        <a:gd name="T49" fmla="*/ 0 h 27"/>
                        <a:gd name="T50" fmla="*/ 2472 w 2965"/>
                        <a:gd name="T51" fmla="*/ 0 h 27"/>
                        <a:gd name="T52" fmla="*/ 2472 w 2965"/>
                        <a:gd name="T53" fmla="*/ 27 h 27"/>
                        <a:gd name="T54" fmla="*/ 2468 w 2965"/>
                        <a:gd name="T55" fmla="*/ 27 h 27"/>
                        <a:gd name="T56" fmla="*/ 2468 w 2965"/>
                        <a:gd name="T57" fmla="*/ 0 h 27"/>
                        <a:gd name="T58" fmla="*/ 2472 w 2965"/>
                        <a:gd name="T59" fmla="*/ 0 h 27"/>
                        <a:gd name="T60" fmla="*/ 2965 w 2965"/>
                        <a:gd name="T61" fmla="*/ 0 h 27"/>
                        <a:gd name="T62" fmla="*/ 2965 w 2965"/>
                        <a:gd name="T63" fmla="*/ 27 h 27"/>
                        <a:gd name="T64" fmla="*/ 2962 w 2965"/>
                        <a:gd name="T65" fmla="*/ 27 h 27"/>
                        <a:gd name="T66" fmla="*/ 2962 w 2965"/>
                        <a:gd name="T67" fmla="*/ 0 h 27"/>
                        <a:gd name="T68" fmla="*/ 2965 w 2965"/>
                        <a:gd name="T69"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965" h="27">
                          <a:moveTo>
                            <a:pt x="4" y="0"/>
                          </a:moveTo>
                          <a:lnTo>
                            <a:pt x="4" y="27"/>
                          </a:lnTo>
                          <a:lnTo>
                            <a:pt x="0" y="27"/>
                          </a:lnTo>
                          <a:lnTo>
                            <a:pt x="0" y="0"/>
                          </a:lnTo>
                          <a:lnTo>
                            <a:pt x="4" y="0"/>
                          </a:lnTo>
                          <a:close/>
                          <a:moveTo>
                            <a:pt x="497" y="0"/>
                          </a:moveTo>
                          <a:lnTo>
                            <a:pt x="497" y="27"/>
                          </a:lnTo>
                          <a:lnTo>
                            <a:pt x="493" y="27"/>
                          </a:lnTo>
                          <a:lnTo>
                            <a:pt x="493" y="0"/>
                          </a:lnTo>
                          <a:lnTo>
                            <a:pt x="497" y="0"/>
                          </a:lnTo>
                          <a:close/>
                          <a:moveTo>
                            <a:pt x="990" y="0"/>
                          </a:moveTo>
                          <a:lnTo>
                            <a:pt x="990" y="27"/>
                          </a:lnTo>
                          <a:lnTo>
                            <a:pt x="987" y="27"/>
                          </a:lnTo>
                          <a:lnTo>
                            <a:pt x="987" y="0"/>
                          </a:lnTo>
                          <a:lnTo>
                            <a:pt x="990" y="0"/>
                          </a:lnTo>
                          <a:close/>
                          <a:moveTo>
                            <a:pt x="1484" y="0"/>
                          </a:moveTo>
                          <a:lnTo>
                            <a:pt x="1484" y="27"/>
                          </a:lnTo>
                          <a:lnTo>
                            <a:pt x="1480" y="27"/>
                          </a:lnTo>
                          <a:lnTo>
                            <a:pt x="1480" y="0"/>
                          </a:lnTo>
                          <a:lnTo>
                            <a:pt x="1484" y="0"/>
                          </a:lnTo>
                          <a:close/>
                          <a:moveTo>
                            <a:pt x="1978" y="0"/>
                          </a:moveTo>
                          <a:lnTo>
                            <a:pt x="1978" y="27"/>
                          </a:lnTo>
                          <a:lnTo>
                            <a:pt x="1974" y="27"/>
                          </a:lnTo>
                          <a:lnTo>
                            <a:pt x="1974" y="0"/>
                          </a:lnTo>
                          <a:lnTo>
                            <a:pt x="1978" y="0"/>
                          </a:lnTo>
                          <a:close/>
                          <a:moveTo>
                            <a:pt x="2472" y="0"/>
                          </a:moveTo>
                          <a:lnTo>
                            <a:pt x="2472" y="27"/>
                          </a:lnTo>
                          <a:lnTo>
                            <a:pt x="2468" y="27"/>
                          </a:lnTo>
                          <a:lnTo>
                            <a:pt x="2468" y="0"/>
                          </a:lnTo>
                          <a:lnTo>
                            <a:pt x="2472" y="0"/>
                          </a:lnTo>
                          <a:close/>
                          <a:moveTo>
                            <a:pt x="2965" y="0"/>
                          </a:moveTo>
                          <a:lnTo>
                            <a:pt x="2965" y="27"/>
                          </a:lnTo>
                          <a:lnTo>
                            <a:pt x="2962" y="27"/>
                          </a:lnTo>
                          <a:lnTo>
                            <a:pt x="2962" y="0"/>
                          </a:lnTo>
                          <a:lnTo>
                            <a:pt x="2965" y="0"/>
                          </a:lnTo>
                          <a:close/>
                        </a:path>
                      </a:pathLst>
                    </a:custGeom>
                    <a:solidFill>
                      <a:srgbClr val="898989"/>
                    </a:solidFill>
                    <a:ln w="1588" cap="flat">
                      <a:solidFill>
                        <a:srgbClr val="898989"/>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31" name="Rectangle 330">
                      <a:extLst>
                        <a:ext uri="{FF2B5EF4-FFF2-40B4-BE49-F238E27FC236}">
                          <a16:creationId xmlns:a16="http://schemas.microsoft.com/office/drawing/2014/main" id="{2484136A-7508-4490-B84B-49B304001C80}"/>
                        </a:ext>
                      </a:extLst>
                    </p:cNvPr>
                    <p:cNvSpPr>
                      <a:spLocks noChangeArrowheads="1"/>
                    </p:cNvSpPr>
                    <p:nvPr/>
                  </p:nvSpPr>
                  <p:spPr bwMode="auto">
                    <a:xfrm>
                      <a:off x="1271588" y="1763713"/>
                      <a:ext cx="577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0</a:t>
                      </a:r>
                      <a:endParaRPr kumimoji="0" lang="en-US" altLang="en-US" sz="800" b="0" i="0" u="none" strike="noStrike" cap="none" normalizeH="0" baseline="0">
                        <a:ln>
                          <a:noFill/>
                        </a:ln>
                        <a:solidFill>
                          <a:schemeClr val="tx1"/>
                        </a:solidFill>
                        <a:effectLst/>
                        <a:latin typeface="Arial" panose="020B0604020202020204" pitchFamily="34" charset="0"/>
                      </a:endParaRPr>
                    </a:p>
                  </p:txBody>
                </p:sp>
                <p:sp>
                  <p:nvSpPr>
                    <p:cNvPr id="332" name="Rectangle 331">
                      <a:extLst>
                        <a:ext uri="{FF2B5EF4-FFF2-40B4-BE49-F238E27FC236}">
                          <a16:creationId xmlns:a16="http://schemas.microsoft.com/office/drawing/2014/main" id="{1EEB21F3-DB79-4BB4-A44A-4955C7D68880}"/>
                        </a:ext>
                      </a:extLst>
                    </p:cNvPr>
                    <p:cNvSpPr>
                      <a:spLocks noChangeArrowheads="1"/>
                    </p:cNvSpPr>
                    <p:nvPr/>
                  </p:nvSpPr>
                  <p:spPr bwMode="auto">
                    <a:xfrm>
                      <a:off x="1271588" y="1209675"/>
                      <a:ext cx="577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1</a:t>
                      </a:r>
                      <a:endParaRPr kumimoji="0" lang="en-US" altLang="en-US" sz="800" b="0" i="0" u="none" strike="noStrike" cap="none" normalizeH="0" baseline="0">
                        <a:ln>
                          <a:noFill/>
                        </a:ln>
                        <a:solidFill>
                          <a:schemeClr val="tx1"/>
                        </a:solidFill>
                        <a:effectLst/>
                        <a:latin typeface="Arial" panose="020B0604020202020204" pitchFamily="34" charset="0"/>
                      </a:endParaRPr>
                    </a:p>
                  </p:txBody>
                </p:sp>
                <p:sp>
                  <p:nvSpPr>
                    <p:cNvPr id="333" name="Rectangle 332">
                      <a:extLst>
                        <a:ext uri="{FF2B5EF4-FFF2-40B4-BE49-F238E27FC236}">
                          <a16:creationId xmlns:a16="http://schemas.microsoft.com/office/drawing/2014/main" id="{4A9A6C28-807D-4551-B178-13928C221DA9}"/>
                        </a:ext>
                      </a:extLst>
                    </p:cNvPr>
                    <p:cNvSpPr>
                      <a:spLocks noChangeArrowheads="1"/>
                    </p:cNvSpPr>
                    <p:nvPr/>
                  </p:nvSpPr>
                  <p:spPr bwMode="auto">
                    <a:xfrm>
                      <a:off x="1271588" y="654050"/>
                      <a:ext cx="577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2</a:t>
                      </a:r>
                      <a:endParaRPr kumimoji="0" lang="en-US" altLang="en-US" sz="800" b="0" i="0" u="none" strike="noStrike" cap="none" normalizeH="0" baseline="0">
                        <a:ln>
                          <a:noFill/>
                        </a:ln>
                        <a:solidFill>
                          <a:schemeClr val="tx1"/>
                        </a:solidFill>
                        <a:effectLst/>
                        <a:latin typeface="Arial" panose="020B0604020202020204" pitchFamily="34" charset="0"/>
                      </a:endParaRPr>
                    </a:p>
                  </p:txBody>
                </p:sp>
              </p:grpSp>
              <p:sp>
                <p:nvSpPr>
                  <p:cNvPr id="267" name="Rectangle 165">
                    <a:extLst>
                      <a:ext uri="{FF2B5EF4-FFF2-40B4-BE49-F238E27FC236}">
                        <a16:creationId xmlns:a16="http://schemas.microsoft.com/office/drawing/2014/main" id="{1E55D62C-5422-486E-B77B-3F9540A93B01}"/>
                      </a:ext>
                    </a:extLst>
                  </p:cNvPr>
                  <p:cNvSpPr>
                    <a:spLocks noChangeArrowheads="1"/>
                  </p:cNvSpPr>
                  <p:nvPr/>
                </p:nvSpPr>
                <p:spPr bwMode="auto">
                  <a:xfrm>
                    <a:off x="1321446" y="1926652"/>
                    <a:ext cx="396460" cy="18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dirty="0" err="1">
                        <a:ln>
                          <a:noFill/>
                        </a:ln>
                        <a:solidFill>
                          <a:srgbClr val="000000"/>
                        </a:solidFill>
                        <a:effectLst/>
                        <a:latin typeface="Arial" panose="020B0604020202020204" pitchFamily="34" charset="0"/>
                      </a:rPr>
                      <a:t>Cebpb</a:t>
                    </a:r>
                    <a:endParaRPr kumimoji="0" lang="en-US" altLang="en-US" sz="1100" b="0" i="1" u="none" strike="noStrike" cap="none" normalizeH="0" baseline="0" dirty="0">
                      <a:ln>
                        <a:noFill/>
                      </a:ln>
                      <a:solidFill>
                        <a:schemeClr val="tx1"/>
                      </a:solidFill>
                      <a:effectLst/>
                      <a:latin typeface="Arial" panose="020B0604020202020204" pitchFamily="34" charset="0"/>
                    </a:endParaRPr>
                  </a:p>
                </p:txBody>
              </p:sp>
              <p:sp>
                <p:nvSpPr>
                  <p:cNvPr id="268" name="Rectangle 166">
                    <a:extLst>
                      <a:ext uri="{FF2B5EF4-FFF2-40B4-BE49-F238E27FC236}">
                        <a16:creationId xmlns:a16="http://schemas.microsoft.com/office/drawing/2014/main" id="{635AA25E-1E66-46B7-AE5C-B132746F4D6F}"/>
                      </a:ext>
                    </a:extLst>
                  </p:cNvPr>
                  <p:cNvSpPr>
                    <a:spLocks noChangeArrowheads="1"/>
                  </p:cNvSpPr>
                  <p:nvPr/>
                </p:nvSpPr>
                <p:spPr bwMode="auto">
                  <a:xfrm>
                    <a:off x="1781513" y="1905998"/>
                    <a:ext cx="390904" cy="193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dirty="0" err="1">
                        <a:ln>
                          <a:noFill/>
                        </a:ln>
                        <a:solidFill>
                          <a:srgbClr val="000000"/>
                        </a:solidFill>
                        <a:effectLst/>
                        <a:latin typeface="Arial" panose="020B0604020202020204" pitchFamily="34" charset="0"/>
                      </a:rPr>
                      <a:t>Cebpa</a:t>
                    </a:r>
                    <a:endParaRPr kumimoji="0" lang="en-US" altLang="en-US" sz="1100" b="0" i="1" u="none" strike="noStrike" cap="none" normalizeH="0" baseline="0" dirty="0">
                      <a:ln>
                        <a:noFill/>
                      </a:ln>
                      <a:solidFill>
                        <a:schemeClr val="tx1"/>
                      </a:solidFill>
                      <a:effectLst/>
                      <a:latin typeface="Arial" panose="020B0604020202020204" pitchFamily="34" charset="0"/>
                    </a:endParaRPr>
                  </a:p>
                </p:txBody>
              </p:sp>
              <p:sp>
                <p:nvSpPr>
                  <p:cNvPr id="269" name="Rectangle 167">
                    <a:extLst>
                      <a:ext uri="{FF2B5EF4-FFF2-40B4-BE49-F238E27FC236}">
                        <a16:creationId xmlns:a16="http://schemas.microsoft.com/office/drawing/2014/main" id="{03C821ED-2C6F-4916-B8E2-ACC61E5DC52B}"/>
                      </a:ext>
                    </a:extLst>
                  </p:cNvPr>
                  <p:cNvSpPr>
                    <a:spLocks noChangeArrowheads="1"/>
                  </p:cNvSpPr>
                  <p:nvPr/>
                </p:nvSpPr>
                <p:spPr bwMode="auto">
                  <a:xfrm>
                    <a:off x="2218463" y="1914770"/>
                    <a:ext cx="353317" cy="193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dirty="0" err="1">
                        <a:ln>
                          <a:noFill/>
                        </a:ln>
                        <a:solidFill>
                          <a:srgbClr val="000000"/>
                        </a:solidFill>
                        <a:effectLst/>
                        <a:latin typeface="Arial" panose="020B0604020202020204" pitchFamily="34" charset="0"/>
                      </a:rPr>
                      <a:t>Pparg</a:t>
                    </a:r>
                    <a:endParaRPr kumimoji="0" lang="en-US" altLang="en-US" sz="1100" b="0" i="1" u="none" strike="noStrike" cap="none" normalizeH="0" baseline="0" dirty="0">
                      <a:ln>
                        <a:noFill/>
                      </a:ln>
                      <a:solidFill>
                        <a:schemeClr val="tx1"/>
                      </a:solidFill>
                      <a:effectLst/>
                      <a:latin typeface="Arial" panose="020B0604020202020204" pitchFamily="34" charset="0"/>
                    </a:endParaRPr>
                  </a:p>
                </p:txBody>
              </p:sp>
              <p:sp>
                <p:nvSpPr>
                  <p:cNvPr id="270" name="Rectangle 168">
                    <a:extLst>
                      <a:ext uri="{FF2B5EF4-FFF2-40B4-BE49-F238E27FC236}">
                        <a16:creationId xmlns:a16="http://schemas.microsoft.com/office/drawing/2014/main" id="{D360DB23-E277-4D12-840D-520FE71F6AA8}"/>
                      </a:ext>
                    </a:extLst>
                  </p:cNvPr>
                  <p:cNvSpPr>
                    <a:spLocks noChangeArrowheads="1"/>
                  </p:cNvSpPr>
                  <p:nvPr/>
                </p:nvSpPr>
                <p:spPr bwMode="auto">
                  <a:xfrm>
                    <a:off x="2601532" y="1926654"/>
                    <a:ext cx="375869" cy="193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dirty="0">
                        <a:ln>
                          <a:noFill/>
                        </a:ln>
                        <a:solidFill>
                          <a:srgbClr val="000000"/>
                        </a:solidFill>
                        <a:effectLst/>
                        <a:latin typeface="Arial" panose="020B0604020202020204" pitchFamily="34" charset="0"/>
                      </a:rPr>
                      <a:t>Fabp4</a:t>
                    </a:r>
                    <a:endParaRPr kumimoji="0" lang="en-US" altLang="en-US" sz="1100" b="0" i="1" u="none" strike="noStrike" cap="none" normalizeH="0" baseline="0" dirty="0">
                      <a:ln>
                        <a:noFill/>
                      </a:ln>
                      <a:solidFill>
                        <a:schemeClr val="tx1"/>
                      </a:solidFill>
                      <a:effectLst/>
                      <a:latin typeface="Arial" panose="020B0604020202020204" pitchFamily="34" charset="0"/>
                    </a:endParaRPr>
                  </a:p>
                </p:txBody>
              </p:sp>
              <p:sp>
                <p:nvSpPr>
                  <p:cNvPr id="271" name="Rectangle 169">
                    <a:extLst>
                      <a:ext uri="{FF2B5EF4-FFF2-40B4-BE49-F238E27FC236}">
                        <a16:creationId xmlns:a16="http://schemas.microsoft.com/office/drawing/2014/main" id="{35E955AF-0178-492E-81C5-C083A7454D45}"/>
                      </a:ext>
                    </a:extLst>
                  </p:cNvPr>
                  <p:cNvSpPr>
                    <a:spLocks noChangeArrowheads="1"/>
                  </p:cNvSpPr>
                  <p:nvPr/>
                </p:nvSpPr>
                <p:spPr bwMode="auto">
                  <a:xfrm>
                    <a:off x="3082208" y="1926654"/>
                    <a:ext cx="177410" cy="193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dirty="0" err="1">
                        <a:ln>
                          <a:noFill/>
                        </a:ln>
                        <a:solidFill>
                          <a:srgbClr val="000000"/>
                        </a:solidFill>
                        <a:effectLst/>
                        <a:latin typeface="Arial" panose="020B0604020202020204" pitchFamily="34" charset="0"/>
                      </a:rPr>
                      <a:t>Lpl</a:t>
                    </a:r>
                    <a:endParaRPr kumimoji="0" lang="en-US" altLang="en-US" sz="1100" b="0" i="1" u="none" strike="noStrike" cap="none" normalizeH="0" baseline="0" dirty="0">
                      <a:ln>
                        <a:noFill/>
                      </a:ln>
                      <a:solidFill>
                        <a:schemeClr val="tx1"/>
                      </a:solidFill>
                      <a:effectLst/>
                      <a:latin typeface="Arial" panose="020B0604020202020204" pitchFamily="34" charset="0"/>
                    </a:endParaRPr>
                  </a:p>
                </p:txBody>
              </p:sp>
              <p:sp>
                <p:nvSpPr>
                  <p:cNvPr id="272" name="Rectangle 171">
                    <a:extLst>
                      <a:ext uri="{FF2B5EF4-FFF2-40B4-BE49-F238E27FC236}">
                        <a16:creationId xmlns:a16="http://schemas.microsoft.com/office/drawing/2014/main" id="{F8E7EC0F-B72E-415C-9FE9-361D7E250735}"/>
                      </a:ext>
                    </a:extLst>
                  </p:cNvPr>
                  <p:cNvSpPr>
                    <a:spLocks noChangeArrowheads="1"/>
                  </p:cNvSpPr>
                  <p:nvPr/>
                </p:nvSpPr>
                <p:spPr bwMode="auto">
                  <a:xfrm>
                    <a:off x="3415085" y="1938954"/>
                    <a:ext cx="192445" cy="193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dirty="0" err="1">
                        <a:ln>
                          <a:noFill/>
                        </a:ln>
                        <a:solidFill>
                          <a:srgbClr val="000000"/>
                        </a:solidFill>
                        <a:effectLst/>
                        <a:latin typeface="Arial" panose="020B0604020202020204" pitchFamily="34" charset="0"/>
                      </a:rPr>
                      <a:t>Hsl</a:t>
                    </a:r>
                    <a:endParaRPr kumimoji="0" lang="en-US" altLang="en-US" sz="1100" b="0" i="1" u="none" strike="noStrike" cap="none" normalizeH="0" baseline="0" dirty="0">
                      <a:ln>
                        <a:noFill/>
                      </a:ln>
                      <a:solidFill>
                        <a:schemeClr val="tx1"/>
                      </a:solidFill>
                      <a:effectLst/>
                      <a:latin typeface="Arial" panose="020B0604020202020204" pitchFamily="34" charset="0"/>
                    </a:endParaRPr>
                  </a:p>
                </p:txBody>
              </p:sp>
            </p:grpSp>
            <p:sp>
              <p:nvSpPr>
                <p:cNvPr id="263" name="TextBox 262">
                  <a:extLst>
                    <a:ext uri="{FF2B5EF4-FFF2-40B4-BE49-F238E27FC236}">
                      <a16:creationId xmlns:a16="http://schemas.microsoft.com/office/drawing/2014/main" id="{841D07A6-675F-47B7-82C2-02FFEB473C1C}"/>
                    </a:ext>
                  </a:extLst>
                </p:cNvPr>
                <p:cNvSpPr txBox="1"/>
                <p:nvPr/>
              </p:nvSpPr>
              <p:spPr>
                <a:xfrm>
                  <a:off x="1901807" y="1034929"/>
                  <a:ext cx="274051" cy="228301"/>
                </a:xfrm>
                <a:prstGeom prst="rect">
                  <a:avLst/>
                </a:prstGeom>
                <a:noFill/>
              </p:spPr>
              <p:txBody>
                <a:bodyPr wrap="none" rtlCol="0">
                  <a:spAutoFit/>
                </a:bodyPr>
                <a:lstStyle/>
                <a:p>
                  <a:r>
                    <a:rPr lang="en-US" sz="1100" dirty="0">
                      <a:latin typeface="Arial" panose="020B0604020202020204" pitchFamily="34" charset="0"/>
                      <a:cs typeface="Arial" panose="020B0604020202020204" pitchFamily="34" charset="0"/>
                    </a:rPr>
                    <a:t>**</a:t>
                  </a:r>
                </a:p>
              </p:txBody>
            </p:sp>
            <p:sp>
              <p:nvSpPr>
                <p:cNvPr id="264" name="TextBox 263">
                  <a:extLst>
                    <a:ext uri="{FF2B5EF4-FFF2-40B4-BE49-F238E27FC236}">
                      <a16:creationId xmlns:a16="http://schemas.microsoft.com/office/drawing/2014/main" id="{5836B898-EEB2-46B2-B000-F82315A123F9}"/>
                    </a:ext>
                  </a:extLst>
                </p:cNvPr>
                <p:cNvSpPr txBox="1"/>
                <p:nvPr/>
              </p:nvSpPr>
              <p:spPr>
                <a:xfrm>
                  <a:off x="2306037" y="994534"/>
                  <a:ext cx="274051" cy="228301"/>
                </a:xfrm>
                <a:prstGeom prst="rect">
                  <a:avLst/>
                </a:prstGeom>
                <a:noFill/>
              </p:spPr>
              <p:txBody>
                <a:bodyPr wrap="none" rtlCol="0">
                  <a:spAutoFit/>
                </a:bodyPr>
                <a:lstStyle/>
                <a:p>
                  <a:r>
                    <a:rPr lang="en-US" sz="1100" dirty="0">
                      <a:latin typeface="Arial" panose="020B0604020202020204" pitchFamily="34" charset="0"/>
                      <a:cs typeface="Arial" panose="020B0604020202020204" pitchFamily="34" charset="0"/>
                    </a:rPr>
                    <a:t>**</a:t>
                  </a:r>
                </a:p>
              </p:txBody>
            </p:sp>
            <p:sp>
              <p:nvSpPr>
                <p:cNvPr id="265" name="TextBox 264">
                  <a:extLst>
                    <a:ext uri="{FF2B5EF4-FFF2-40B4-BE49-F238E27FC236}">
                      <a16:creationId xmlns:a16="http://schemas.microsoft.com/office/drawing/2014/main" id="{E23B10E0-A7F7-42C7-95B3-0BAAF4EB71E0}"/>
                    </a:ext>
                  </a:extLst>
                </p:cNvPr>
                <p:cNvSpPr txBox="1"/>
                <p:nvPr/>
              </p:nvSpPr>
              <p:spPr>
                <a:xfrm>
                  <a:off x="2724488" y="1059260"/>
                  <a:ext cx="223190" cy="228301"/>
                </a:xfrm>
                <a:prstGeom prst="rect">
                  <a:avLst/>
                </a:prstGeom>
                <a:noFill/>
              </p:spPr>
              <p:txBody>
                <a:bodyPr wrap="none" rtlCol="0">
                  <a:spAutoFit/>
                </a:bodyPr>
                <a:lstStyle/>
                <a:p>
                  <a:r>
                    <a:rPr lang="en-US" sz="1100" dirty="0">
                      <a:latin typeface="Arial" panose="020B0604020202020204" pitchFamily="34" charset="0"/>
                      <a:cs typeface="Arial" panose="020B0604020202020204" pitchFamily="34" charset="0"/>
                    </a:rPr>
                    <a:t>*</a:t>
                  </a:r>
                </a:p>
              </p:txBody>
            </p:sp>
          </p:grpSp>
        </p:grpSp>
      </p:grpSp>
      <p:sp>
        <p:nvSpPr>
          <p:cNvPr id="334" name="Rectangle 333">
            <a:extLst>
              <a:ext uri="{FF2B5EF4-FFF2-40B4-BE49-F238E27FC236}">
                <a16:creationId xmlns:a16="http://schemas.microsoft.com/office/drawing/2014/main" id="{FDE26D60-9A62-41BA-A41A-E971ED27A6F9}"/>
              </a:ext>
            </a:extLst>
          </p:cNvPr>
          <p:cNvSpPr/>
          <p:nvPr/>
        </p:nvSpPr>
        <p:spPr>
          <a:xfrm>
            <a:off x="153976" y="702175"/>
            <a:ext cx="477405" cy="338554"/>
          </a:xfrm>
          <a:prstGeom prst="rect">
            <a:avLst/>
          </a:prstGeom>
        </p:spPr>
        <p:txBody>
          <a:bodyPr wrap="square">
            <a:spAutoFit/>
          </a:bodyPr>
          <a:lstStyle/>
          <a:p>
            <a:r>
              <a:rPr lang="en-US" sz="1600" dirty="0">
                <a:latin typeface="Arial" panose="020B0604020202020204" pitchFamily="34" charset="0"/>
                <a:ea typeface="Calibri"/>
                <a:cs typeface="Arial" panose="020B0604020202020204" pitchFamily="34" charset="0"/>
              </a:rPr>
              <a:t> A.</a:t>
            </a:r>
            <a:endParaRPr lang="en-US" sz="1600" dirty="0"/>
          </a:p>
        </p:txBody>
      </p:sp>
      <p:grpSp>
        <p:nvGrpSpPr>
          <p:cNvPr id="335" name="Group 334">
            <a:extLst>
              <a:ext uri="{FF2B5EF4-FFF2-40B4-BE49-F238E27FC236}">
                <a16:creationId xmlns:a16="http://schemas.microsoft.com/office/drawing/2014/main" id="{0059A10C-4A1D-47A2-B4E3-E3CFBB7514B5}"/>
              </a:ext>
            </a:extLst>
          </p:cNvPr>
          <p:cNvGrpSpPr/>
          <p:nvPr/>
        </p:nvGrpSpPr>
        <p:grpSpPr>
          <a:xfrm>
            <a:off x="2839178" y="2452598"/>
            <a:ext cx="973190" cy="486282"/>
            <a:chOff x="5906742" y="3457080"/>
            <a:chExt cx="984061" cy="515898"/>
          </a:xfrm>
        </p:grpSpPr>
        <p:sp>
          <p:nvSpPr>
            <p:cNvPr id="336" name="Rectangle 135">
              <a:extLst>
                <a:ext uri="{FF2B5EF4-FFF2-40B4-BE49-F238E27FC236}">
                  <a16:creationId xmlns:a16="http://schemas.microsoft.com/office/drawing/2014/main" id="{235BAF21-BBB9-4448-9C3A-63B20D68FAC2}"/>
                </a:ext>
              </a:extLst>
            </p:cNvPr>
            <p:cNvSpPr>
              <a:spLocks noChangeArrowheads="1"/>
            </p:cNvSpPr>
            <p:nvPr/>
          </p:nvSpPr>
          <p:spPr bwMode="auto">
            <a:xfrm>
              <a:off x="5915948" y="3506725"/>
              <a:ext cx="110479" cy="8688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100"/>
            </a:p>
          </p:txBody>
        </p:sp>
        <p:sp>
          <p:nvSpPr>
            <p:cNvPr id="337" name="Freeform 136">
              <a:extLst>
                <a:ext uri="{FF2B5EF4-FFF2-40B4-BE49-F238E27FC236}">
                  <a16:creationId xmlns:a16="http://schemas.microsoft.com/office/drawing/2014/main" id="{87B283AB-B03B-419C-81DE-33B677705574}"/>
                </a:ext>
              </a:extLst>
            </p:cNvPr>
            <p:cNvSpPr>
              <a:spLocks noEditPoints="1"/>
            </p:cNvSpPr>
            <p:nvPr/>
          </p:nvSpPr>
          <p:spPr bwMode="auto">
            <a:xfrm>
              <a:off x="5906742" y="3500520"/>
              <a:ext cx="128893" cy="99291"/>
            </a:xfrm>
            <a:custGeom>
              <a:avLst/>
              <a:gdLst>
                <a:gd name="T0" fmla="*/ 0 w 112"/>
                <a:gd name="T1" fmla="*/ 8 h 128"/>
                <a:gd name="T2" fmla="*/ 8 w 112"/>
                <a:gd name="T3" fmla="*/ 0 h 128"/>
                <a:gd name="T4" fmla="*/ 104 w 112"/>
                <a:gd name="T5" fmla="*/ 0 h 128"/>
                <a:gd name="T6" fmla="*/ 112 w 112"/>
                <a:gd name="T7" fmla="*/ 8 h 128"/>
                <a:gd name="T8" fmla="*/ 112 w 112"/>
                <a:gd name="T9" fmla="*/ 120 h 128"/>
                <a:gd name="T10" fmla="*/ 104 w 112"/>
                <a:gd name="T11" fmla="*/ 128 h 128"/>
                <a:gd name="T12" fmla="*/ 8 w 112"/>
                <a:gd name="T13" fmla="*/ 128 h 128"/>
                <a:gd name="T14" fmla="*/ 0 w 112"/>
                <a:gd name="T15" fmla="*/ 120 h 128"/>
                <a:gd name="T16" fmla="*/ 0 w 112"/>
                <a:gd name="T17" fmla="*/ 8 h 128"/>
                <a:gd name="T18" fmla="*/ 16 w 112"/>
                <a:gd name="T19" fmla="*/ 120 h 128"/>
                <a:gd name="T20" fmla="*/ 8 w 112"/>
                <a:gd name="T21" fmla="*/ 112 h 128"/>
                <a:gd name="T22" fmla="*/ 104 w 112"/>
                <a:gd name="T23" fmla="*/ 112 h 128"/>
                <a:gd name="T24" fmla="*/ 96 w 112"/>
                <a:gd name="T25" fmla="*/ 120 h 128"/>
                <a:gd name="T26" fmla="*/ 96 w 112"/>
                <a:gd name="T27" fmla="*/ 8 h 128"/>
                <a:gd name="T28" fmla="*/ 104 w 112"/>
                <a:gd name="T29" fmla="*/ 16 h 128"/>
                <a:gd name="T30" fmla="*/ 8 w 112"/>
                <a:gd name="T31" fmla="*/ 16 h 128"/>
                <a:gd name="T32" fmla="*/ 16 w 112"/>
                <a:gd name="T33" fmla="*/ 8 h 128"/>
                <a:gd name="T34" fmla="*/ 16 w 112"/>
                <a:gd name="T35" fmla="*/ 12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2" h="128">
                  <a:moveTo>
                    <a:pt x="0" y="8"/>
                  </a:moveTo>
                  <a:cubicBezTo>
                    <a:pt x="0" y="4"/>
                    <a:pt x="4" y="0"/>
                    <a:pt x="8" y="0"/>
                  </a:cubicBezTo>
                  <a:lnTo>
                    <a:pt x="104" y="0"/>
                  </a:lnTo>
                  <a:cubicBezTo>
                    <a:pt x="109" y="0"/>
                    <a:pt x="112" y="4"/>
                    <a:pt x="112" y="8"/>
                  </a:cubicBezTo>
                  <a:lnTo>
                    <a:pt x="112" y="120"/>
                  </a:lnTo>
                  <a:cubicBezTo>
                    <a:pt x="112" y="125"/>
                    <a:pt x="109" y="128"/>
                    <a:pt x="104" y="128"/>
                  </a:cubicBezTo>
                  <a:lnTo>
                    <a:pt x="8" y="128"/>
                  </a:lnTo>
                  <a:cubicBezTo>
                    <a:pt x="4" y="128"/>
                    <a:pt x="0" y="125"/>
                    <a:pt x="0" y="120"/>
                  </a:cubicBezTo>
                  <a:lnTo>
                    <a:pt x="0" y="8"/>
                  </a:lnTo>
                  <a:close/>
                  <a:moveTo>
                    <a:pt x="16" y="120"/>
                  </a:moveTo>
                  <a:lnTo>
                    <a:pt x="8" y="112"/>
                  </a:lnTo>
                  <a:lnTo>
                    <a:pt x="104" y="112"/>
                  </a:lnTo>
                  <a:lnTo>
                    <a:pt x="96" y="120"/>
                  </a:lnTo>
                  <a:lnTo>
                    <a:pt x="96" y="8"/>
                  </a:lnTo>
                  <a:lnTo>
                    <a:pt x="104" y="16"/>
                  </a:lnTo>
                  <a:lnTo>
                    <a:pt x="8" y="16"/>
                  </a:lnTo>
                  <a:lnTo>
                    <a:pt x="16" y="8"/>
                  </a:lnTo>
                  <a:lnTo>
                    <a:pt x="16" y="120"/>
                  </a:lnTo>
                  <a:close/>
                </a:path>
              </a:pathLst>
            </a:custGeom>
            <a:solidFill>
              <a:srgbClr val="000000"/>
            </a:solidFill>
            <a:ln w="6"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sz="1100"/>
            </a:p>
          </p:txBody>
        </p:sp>
        <p:sp>
          <p:nvSpPr>
            <p:cNvPr id="338" name="Rectangle 137">
              <a:extLst>
                <a:ext uri="{FF2B5EF4-FFF2-40B4-BE49-F238E27FC236}">
                  <a16:creationId xmlns:a16="http://schemas.microsoft.com/office/drawing/2014/main" id="{90E7C9BE-2E5F-4EF9-880B-9D5E7C9A5B6B}"/>
                </a:ext>
              </a:extLst>
            </p:cNvPr>
            <p:cNvSpPr>
              <a:spLocks noChangeArrowheads="1"/>
            </p:cNvSpPr>
            <p:nvPr/>
          </p:nvSpPr>
          <p:spPr bwMode="auto">
            <a:xfrm>
              <a:off x="6087806" y="3457080"/>
              <a:ext cx="54011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rgbClr val="000000"/>
                  </a:solidFill>
                  <a:effectLst/>
                  <a:latin typeface="Arial" pitchFamily="34" charset="0"/>
                  <a:cs typeface="Arial" pitchFamily="34" charset="0"/>
                </a:rPr>
                <a:t>Normal</a:t>
              </a:r>
              <a:endParaRPr kumimoji="0" lang="en-US" sz="1100" b="0" i="0" u="none" strike="noStrike" cap="none" normalizeH="0" baseline="0" dirty="0">
                <a:ln>
                  <a:noFill/>
                </a:ln>
                <a:solidFill>
                  <a:schemeClr val="tx1"/>
                </a:solidFill>
                <a:effectLst/>
                <a:latin typeface="Arial" pitchFamily="34" charset="0"/>
                <a:cs typeface="Arial" pitchFamily="34" charset="0"/>
              </a:endParaRPr>
            </a:p>
          </p:txBody>
        </p:sp>
        <p:sp>
          <p:nvSpPr>
            <p:cNvPr id="339" name="Rectangle 138">
              <a:extLst>
                <a:ext uri="{FF2B5EF4-FFF2-40B4-BE49-F238E27FC236}">
                  <a16:creationId xmlns:a16="http://schemas.microsoft.com/office/drawing/2014/main" id="{B4A21B33-002C-4DD8-893D-6A56BEB6AE43}"/>
                </a:ext>
              </a:extLst>
            </p:cNvPr>
            <p:cNvSpPr>
              <a:spLocks noChangeArrowheads="1"/>
            </p:cNvSpPr>
            <p:nvPr/>
          </p:nvSpPr>
          <p:spPr bwMode="auto">
            <a:xfrm>
              <a:off x="5915948" y="3659124"/>
              <a:ext cx="110479" cy="86880"/>
            </a:xfrm>
            <a:prstGeom prst="rect">
              <a:avLst/>
            </a:prstGeom>
            <a:solidFill>
              <a:srgbClr val="C6D9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100"/>
            </a:p>
          </p:txBody>
        </p:sp>
        <p:sp>
          <p:nvSpPr>
            <p:cNvPr id="340" name="Freeform 139">
              <a:extLst>
                <a:ext uri="{FF2B5EF4-FFF2-40B4-BE49-F238E27FC236}">
                  <a16:creationId xmlns:a16="http://schemas.microsoft.com/office/drawing/2014/main" id="{1766FD43-D120-4DF7-ADCF-7AAE82E99BA0}"/>
                </a:ext>
              </a:extLst>
            </p:cNvPr>
            <p:cNvSpPr>
              <a:spLocks noEditPoints="1"/>
            </p:cNvSpPr>
            <p:nvPr/>
          </p:nvSpPr>
          <p:spPr bwMode="auto">
            <a:xfrm>
              <a:off x="5906742" y="3652919"/>
              <a:ext cx="128893" cy="99291"/>
            </a:xfrm>
            <a:custGeom>
              <a:avLst/>
              <a:gdLst>
                <a:gd name="T0" fmla="*/ 0 w 112"/>
                <a:gd name="T1" fmla="*/ 8 h 128"/>
                <a:gd name="T2" fmla="*/ 8 w 112"/>
                <a:gd name="T3" fmla="*/ 0 h 128"/>
                <a:gd name="T4" fmla="*/ 104 w 112"/>
                <a:gd name="T5" fmla="*/ 0 h 128"/>
                <a:gd name="T6" fmla="*/ 112 w 112"/>
                <a:gd name="T7" fmla="*/ 8 h 128"/>
                <a:gd name="T8" fmla="*/ 112 w 112"/>
                <a:gd name="T9" fmla="*/ 120 h 128"/>
                <a:gd name="T10" fmla="*/ 104 w 112"/>
                <a:gd name="T11" fmla="*/ 128 h 128"/>
                <a:gd name="T12" fmla="*/ 8 w 112"/>
                <a:gd name="T13" fmla="*/ 128 h 128"/>
                <a:gd name="T14" fmla="*/ 0 w 112"/>
                <a:gd name="T15" fmla="*/ 120 h 128"/>
                <a:gd name="T16" fmla="*/ 0 w 112"/>
                <a:gd name="T17" fmla="*/ 8 h 128"/>
                <a:gd name="T18" fmla="*/ 16 w 112"/>
                <a:gd name="T19" fmla="*/ 120 h 128"/>
                <a:gd name="T20" fmla="*/ 8 w 112"/>
                <a:gd name="T21" fmla="*/ 112 h 128"/>
                <a:gd name="T22" fmla="*/ 104 w 112"/>
                <a:gd name="T23" fmla="*/ 112 h 128"/>
                <a:gd name="T24" fmla="*/ 96 w 112"/>
                <a:gd name="T25" fmla="*/ 120 h 128"/>
                <a:gd name="T26" fmla="*/ 96 w 112"/>
                <a:gd name="T27" fmla="*/ 8 h 128"/>
                <a:gd name="T28" fmla="*/ 104 w 112"/>
                <a:gd name="T29" fmla="*/ 16 h 128"/>
                <a:gd name="T30" fmla="*/ 8 w 112"/>
                <a:gd name="T31" fmla="*/ 16 h 128"/>
                <a:gd name="T32" fmla="*/ 16 w 112"/>
                <a:gd name="T33" fmla="*/ 8 h 128"/>
                <a:gd name="T34" fmla="*/ 16 w 112"/>
                <a:gd name="T35" fmla="*/ 12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2" h="128">
                  <a:moveTo>
                    <a:pt x="0" y="8"/>
                  </a:moveTo>
                  <a:cubicBezTo>
                    <a:pt x="0" y="4"/>
                    <a:pt x="4" y="0"/>
                    <a:pt x="8" y="0"/>
                  </a:cubicBezTo>
                  <a:lnTo>
                    <a:pt x="104" y="0"/>
                  </a:lnTo>
                  <a:cubicBezTo>
                    <a:pt x="109" y="0"/>
                    <a:pt x="112" y="4"/>
                    <a:pt x="112" y="8"/>
                  </a:cubicBezTo>
                  <a:lnTo>
                    <a:pt x="112" y="120"/>
                  </a:lnTo>
                  <a:cubicBezTo>
                    <a:pt x="112" y="125"/>
                    <a:pt x="109" y="128"/>
                    <a:pt x="104" y="128"/>
                  </a:cubicBezTo>
                  <a:lnTo>
                    <a:pt x="8" y="128"/>
                  </a:lnTo>
                  <a:cubicBezTo>
                    <a:pt x="4" y="128"/>
                    <a:pt x="0" y="125"/>
                    <a:pt x="0" y="120"/>
                  </a:cubicBezTo>
                  <a:lnTo>
                    <a:pt x="0" y="8"/>
                  </a:lnTo>
                  <a:close/>
                  <a:moveTo>
                    <a:pt x="16" y="120"/>
                  </a:moveTo>
                  <a:lnTo>
                    <a:pt x="8" y="112"/>
                  </a:lnTo>
                  <a:lnTo>
                    <a:pt x="104" y="112"/>
                  </a:lnTo>
                  <a:lnTo>
                    <a:pt x="96" y="120"/>
                  </a:lnTo>
                  <a:lnTo>
                    <a:pt x="96" y="8"/>
                  </a:lnTo>
                  <a:lnTo>
                    <a:pt x="104" y="16"/>
                  </a:lnTo>
                  <a:lnTo>
                    <a:pt x="8" y="16"/>
                  </a:lnTo>
                  <a:lnTo>
                    <a:pt x="16" y="8"/>
                  </a:lnTo>
                  <a:lnTo>
                    <a:pt x="16" y="120"/>
                  </a:lnTo>
                  <a:close/>
                </a:path>
              </a:pathLst>
            </a:custGeom>
            <a:solidFill>
              <a:srgbClr val="000000"/>
            </a:solidFill>
            <a:ln w="6"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sz="1100"/>
            </a:p>
          </p:txBody>
        </p:sp>
        <p:sp>
          <p:nvSpPr>
            <p:cNvPr id="341" name="Rectangle 140">
              <a:extLst>
                <a:ext uri="{FF2B5EF4-FFF2-40B4-BE49-F238E27FC236}">
                  <a16:creationId xmlns:a16="http://schemas.microsoft.com/office/drawing/2014/main" id="{637414E8-F1B7-4F0E-B115-23D996CE82A2}"/>
                </a:ext>
              </a:extLst>
            </p:cNvPr>
            <p:cNvSpPr>
              <a:spLocks noChangeArrowheads="1"/>
            </p:cNvSpPr>
            <p:nvPr/>
          </p:nvSpPr>
          <p:spPr bwMode="auto">
            <a:xfrm>
              <a:off x="6087806" y="3609480"/>
              <a:ext cx="802997"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rgbClr val="000000"/>
                  </a:solidFill>
                  <a:effectLst/>
                  <a:latin typeface="Arial" pitchFamily="34" charset="0"/>
                  <a:cs typeface="Arial" pitchFamily="34" charset="0"/>
                </a:rPr>
                <a:t>Shift-4wks</a:t>
              </a:r>
              <a:endParaRPr kumimoji="0" lang="en-US" sz="1100" b="0" i="0" u="none" strike="noStrike" cap="none" normalizeH="0" baseline="0" dirty="0">
                <a:ln>
                  <a:noFill/>
                </a:ln>
                <a:solidFill>
                  <a:schemeClr val="tx1"/>
                </a:solidFill>
                <a:effectLst/>
                <a:latin typeface="Arial" pitchFamily="34" charset="0"/>
                <a:cs typeface="Arial" pitchFamily="34" charset="0"/>
              </a:endParaRPr>
            </a:p>
          </p:txBody>
        </p:sp>
        <p:sp>
          <p:nvSpPr>
            <p:cNvPr id="342" name="Rectangle 141">
              <a:extLst>
                <a:ext uri="{FF2B5EF4-FFF2-40B4-BE49-F238E27FC236}">
                  <a16:creationId xmlns:a16="http://schemas.microsoft.com/office/drawing/2014/main" id="{14BECD0C-3BDC-48DA-A3BA-D88E4547AE1C}"/>
                </a:ext>
              </a:extLst>
            </p:cNvPr>
            <p:cNvSpPr>
              <a:spLocks noChangeArrowheads="1"/>
            </p:cNvSpPr>
            <p:nvPr/>
          </p:nvSpPr>
          <p:spPr bwMode="auto">
            <a:xfrm>
              <a:off x="5915948" y="3816205"/>
              <a:ext cx="110479" cy="8688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100"/>
            </a:p>
          </p:txBody>
        </p:sp>
        <p:sp>
          <p:nvSpPr>
            <p:cNvPr id="343" name="Freeform 142">
              <a:extLst>
                <a:ext uri="{FF2B5EF4-FFF2-40B4-BE49-F238E27FC236}">
                  <a16:creationId xmlns:a16="http://schemas.microsoft.com/office/drawing/2014/main" id="{6B897F5F-E31C-4CB2-9FB6-BF91BCA3376D}"/>
                </a:ext>
              </a:extLst>
            </p:cNvPr>
            <p:cNvSpPr>
              <a:spLocks noEditPoints="1"/>
            </p:cNvSpPr>
            <p:nvPr/>
          </p:nvSpPr>
          <p:spPr bwMode="auto">
            <a:xfrm>
              <a:off x="5906742" y="3810000"/>
              <a:ext cx="128893" cy="99291"/>
            </a:xfrm>
            <a:custGeom>
              <a:avLst/>
              <a:gdLst>
                <a:gd name="T0" fmla="*/ 0 w 112"/>
                <a:gd name="T1" fmla="*/ 8 h 128"/>
                <a:gd name="T2" fmla="*/ 8 w 112"/>
                <a:gd name="T3" fmla="*/ 0 h 128"/>
                <a:gd name="T4" fmla="*/ 104 w 112"/>
                <a:gd name="T5" fmla="*/ 0 h 128"/>
                <a:gd name="T6" fmla="*/ 112 w 112"/>
                <a:gd name="T7" fmla="*/ 8 h 128"/>
                <a:gd name="T8" fmla="*/ 112 w 112"/>
                <a:gd name="T9" fmla="*/ 120 h 128"/>
                <a:gd name="T10" fmla="*/ 104 w 112"/>
                <a:gd name="T11" fmla="*/ 128 h 128"/>
                <a:gd name="T12" fmla="*/ 8 w 112"/>
                <a:gd name="T13" fmla="*/ 128 h 128"/>
                <a:gd name="T14" fmla="*/ 0 w 112"/>
                <a:gd name="T15" fmla="*/ 120 h 128"/>
                <a:gd name="T16" fmla="*/ 0 w 112"/>
                <a:gd name="T17" fmla="*/ 8 h 128"/>
                <a:gd name="T18" fmla="*/ 16 w 112"/>
                <a:gd name="T19" fmla="*/ 120 h 128"/>
                <a:gd name="T20" fmla="*/ 8 w 112"/>
                <a:gd name="T21" fmla="*/ 112 h 128"/>
                <a:gd name="T22" fmla="*/ 104 w 112"/>
                <a:gd name="T23" fmla="*/ 112 h 128"/>
                <a:gd name="T24" fmla="*/ 96 w 112"/>
                <a:gd name="T25" fmla="*/ 120 h 128"/>
                <a:gd name="T26" fmla="*/ 96 w 112"/>
                <a:gd name="T27" fmla="*/ 8 h 128"/>
                <a:gd name="T28" fmla="*/ 104 w 112"/>
                <a:gd name="T29" fmla="*/ 16 h 128"/>
                <a:gd name="T30" fmla="*/ 8 w 112"/>
                <a:gd name="T31" fmla="*/ 16 h 128"/>
                <a:gd name="T32" fmla="*/ 16 w 112"/>
                <a:gd name="T33" fmla="*/ 8 h 128"/>
                <a:gd name="T34" fmla="*/ 16 w 112"/>
                <a:gd name="T35" fmla="*/ 12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2" h="128">
                  <a:moveTo>
                    <a:pt x="0" y="8"/>
                  </a:moveTo>
                  <a:cubicBezTo>
                    <a:pt x="0" y="4"/>
                    <a:pt x="4" y="0"/>
                    <a:pt x="8" y="0"/>
                  </a:cubicBezTo>
                  <a:lnTo>
                    <a:pt x="104" y="0"/>
                  </a:lnTo>
                  <a:cubicBezTo>
                    <a:pt x="109" y="0"/>
                    <a:pt x="112" y="4"/>
                    <a:pt x="112" y="8"/>
                  </a:cubicBezTo>
                  <a:lnTo>
                    <a:pt x="112" y="120"/>
                  </a:lnTo>
                  <a:cubicBezTo>
                    <a:pt x="112" y="125"/>
                    <a:pt x="109" y="128"/>
                    <a:pt x="104" y="128"/>
                  </a:cubicBezTo>
                  <a:lnTo>
                    <a:pt x="8" y="128"/>
                  </a:lnTo>
                  <a:cubicBezTo>
                    <a:pt x="4" y="128"/>
                    <a:pt x="0" y="125"/>
                    <a:pt x="0" y="120"/>
                  </a:cubicBezTo>
                  <a:lnTo>
                    <a:pt x="0" y="8"/>
                  </a:lnTo>
                  <a:close/>
                  <a:moveTo>
                    <a:pt x="16" y="120"/>
                  </a:moveTo>
                  <a:lnTo>
                    <a:pt x="8" y="112"/>
                  </a:lnTo>
                  <a:lnTo>
                    <a:pt x="104" y="112"/>
                  </a:lnTo>
                  <a:lnTo>
                    <a:pt x="96" y="120"/>
                  </a:lnTo>
                  <a:lnTo>
                    <a:pt x="96" y="8"/>
                  </a:lnTo>
                  <a:lnTo>
                    <a:pt x="104" y="16"/>
                  </a:lnTo>
                  <a:lnTo>
                    <a:pt x="8" y="16"/>
                  </a:lnTo>
                  <a:lnTo>
                    <a:pt x="16" y="8"/>
                  </a:lnTo>
                  <a:lnTo>
                    <a:pt x="16" y="120"/>
                  </a:lnTo>
                  <a:close/>
                </a:path>
              </a:pathLst>
            </a:custGeom>
            <a:solidFill>
              <a:srgbClr val="000000"/>
            </a:solidFill>
            <a:ln w="6"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sz="1100"/>
            </a:p>
          </p:txBody>
        </p:sp>
        <p:sp>
          <p:nvSpPr>
            <p:cNvPr id="344" name="Rectangle 143">
              <a:extLst>
                <a:ext uri="{FF2B5EF4-FFF2-40B4-BE49-F238E27FC236}">
                  <a16:creationId xmlns:a16="http://schemas.microsoft.com/office/drawing/2014/main" id="{0BEB2F84-3658-4E8E-AE3D-9A3A6DA051CA}"/>
                </a:ext>
              </a:extLst>
            </p:cNvPr>
            <p:cNvSpPr>
              <a:spLocks noChangeArrowheads="1"/>
            </p:cNvSpPr>
            <p:nvPr/>
          </p:nvSpPr>
          <p:spPr bwMode="auto">
            <a:xfrm>
              <a:off x="6059054" y="3778973"/>
              <a:ext cx="695742" cy="194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rgbClr val="000000"/>
                  </a:solidFill>
                  <a:effectLst/>
                  <a:latin typeface="Arial" pitchFamily="34" charset="0"/>
                  <a:cs typeface="Arial" pitchFamily="34" charset="0"/>
                </a:rPr>
                <a:t>Shift-6wks</a:t>
              </a:r>
              <a:endParaRPr kumimoji="0" lang="en-US" sz="1100" b="0" i="0" u="none" strike="noStrike" cap="none" normalizeH="0" baseline="0" dirty="0">
                <a:ln>
                  <a:noFill/>
                </a:ln>
                <a:solidFill>
                  <a:schemeClr val="tx1"/>
                </a:solidFill>
                <a:effectLst/>
                <a:latin typeface="Arial" pitchFamily="34" charset="0"/>
                <a:cs typeface="Arial" pitchFamily="34" charset="0"/>
              </a:endParaRPr>
            </a:p>
          </p:txBody>
        </p:sp>
      </p:grpSp>
      <p:sp>
        <p:nvSpPr>
          <p:cNvPr id="199" name="Rectangle 198">
            <a:extLst>
              <a:ext uri="{FF2B5EF4-FFF2-40B4-BE49-F238E27FC236}">
                <a16:creationId xmlns:a16="http://schemas.microsoft.com/office/drawing/2014/main" id="{30D2DAE5-06CC-4A5E-AD40-6D13AFCC49F5}"/>
              </a:ext>
            </a:extLst>
          </p:cNvPr>
          <p:cNvSpPr/>
          <p:nvPr/>
        </p:nvSpPr>
        <p:spPr>
          <a:xfrm>
            <a:off x="264864" y="5155672"/>
            <a:ext cx="5969528" cy="1015663"/>
          </a:xfrm>
          <a:prstGeom prst="rect">
            <a:avLst/>
          </a:prstGeom>
        </p:spPr>
        <p:txBody>
          <a:bodyPr wrap="square">
            <a:spAutoFit/>
          </a:bodyPr>
          <a:lstStyle/>
          <a:p>
            <a:pPr algn="just"/>
            <a:r>
              <a:rPr lang="en-US" sz="1200" b="1" dirty="0">
                <a:latin typeface="Arial" panose="020B0604020202020204" pitchFamily="34" charset="0"/>
                <a:ea typeface="Calibri"/>
                <a:cs typeface="Arial" panose="020B0604020202020204" pitchFamily="34" charset="0"/>
              </a:rPr>
              <a:t>Figure S3. The effect of short-term shiftwork on </a:t>
            </a:r>
            <a:r>
              <a:rPr lang="en-US" sz="1200" b="1" dirty="0" err="1">
                <a:latin typeface="Arial" panose="020B0604020202020204" pitchFamily="34" charset="0"/>
                <a:ea typeface="Calibri"/>
                <a:cs typeface="Arial" panose="020B0604020202020204" pitchFamily="34" charset="0"/>
              </a:rPr>
              <a:t>adipogenic</a:t>
            </a:r>
            <a:r>
              <a:rPr lang="en-US" sz="1200" b="1" dirty="0">
                <a:latin typeface="Arial" panose="020B0604020202020204" pitchFamily="34" charset="0"/>
                <a:ea typeface="Calibri"/>
                <a:cs typeface="Arial" panose="020B0604020202020204" pitchFamily="34" charset="0"/>
              </a:rPr>
              <a:t> gene induction. </a:t>
            </a:r>
            <a:r>
              <a:rPr lang="en-US" sz="1200" dirty="0">
                <a:latin typeface="Arial" panose="020B0604020202020204" pitchFamily="34" charset="0"/>
                <a:ea typeface="Calibri"/>
                <a:cs typeface="Arial" panose="020B0604020202020204" pitchFamily="34" charset="0"/>
              </a:rPr>
              <a:t>(A, B) RT-qPCR analysis of key </a:t>
            </a:r>
            <a:r>
              <a:rPr lang="en-US" sz="1200" dirty="0" err="1">
                <a:latin typeface="Arial" panose="020B0604020202020204" pitchFamily="34" charset="0"/>
                <a:ea typeface="Calibri"/>
                <a:cs typeface="Arial" panose="020B0604020202020204" pitchFamily="34" charset="0"/>
              </a:rPr>
              <a:t>adipogenic</a:t>
            </a:r>
            <a:r>
              <a:rPr lang="en-US" sz="1200" dirty="0">
                <a:latin typeface="Arial" panose="020B0604020202020204" pitchFamily="34" charset="0"/>
                <a:ea typeface="Calibri"/>
                <a:cs typeface="Arial" panose="020B0604020202020204" pitchFamily="34" charset="0"/>
              </a:rPr>
              <a:t> gene expression in </a:t>
            </a:r>
            <a:r>
              <a:rPr lang="en-US" sz="1200" dirty="0" err="1">
                <a:latin typeface="Arial" panose="020B0604020202020204" pitchFamily="34" charset="0"/>
                <a:ea typeface="Calibri"/>
                <a:cs typeface="Arial" panose="020B0604020202020204" pitchFamily="34" charset="0"/>
              </a:rPr>
              <a:t>eWAT</a:t>
            </a:r>
            <a:r>
              <a:rPr lang="en-US" sz="1200" dirty="0">
                <a:latin typeface="Arial" panose="020B0604020202020204" pitchFamily="34" charset="0"/>
                <a:ea typeface="Calibri"/>
                <a:cs typeface="Arial" panose="020B0604020202020204" pitchFamily="34" charset="0"/>
              </a:rPr>
              <a:t> (A) and </a:t>
            </a:r>
            <a:r>
              <a:rPr lang="en-US" sz="1200" dirty="0" err="1">
                <a:latin typeface="Arial" panose="020B0604020202020204" pitchFamily="34" charset="0"/>
                <a:ea typeface="Calibri"/>
                <a:cs typeface="Arial" panose="020B0604020202020204" pitchFamily="34" charset="0"/>
              </a:rPr>
              <a:t>iWAT</a:t>
            </a:r>
            <a:r>
              <a:rPr lang="en-US" sz="1200" dirty="0">
                <a:latin typeface="Arial" panose="020B0604020202020204" pitchFamily="34" charset="0"/>
                <a:ea typeface="Calibri"/>
                <a:cs typeface="Arial" panose="020B0604020202020204" pitchFamily="34" charset="0"/>
              </a:rPr>
              <a:t> (B) of mice subjected to 4 or 6 weeks of shiftwork regimen. N=3-6/group. (C) Immunoblot analysis of C/EBP</a:t>
            </a:r>
            <a:r>
              <a:rPr lang="el-GR" sz="1200" dirty="0">
                <a:latin typeface="Arial" panose="020B0604020202020204" pitchFamily="34" charset="0"/>
                <a:ea typeface="Calibri"/>
                <a:cs typeface="Arial" panose="020B0604020202020204" pitchFamily="34" charset="0"/>
              </a:rPr>
              <a:t>β</a:t>
            </a:r>
            <a:r>
              <a:rPr lang="en-US" sz="1200" dirty="0">
                <a:latin typeface="Arial" panose="020B0604020202020204" pitchFamily="34" charset="0"/>
                <a:ea typeface="Calibri"/>
                <a:cs typeface="Arial" panose="020B0604020202020204" pitchFamily="34" charset="0"/>
              </a:rPr>
              <a:t> and PPAR</a:t>
            </a:r>
            <a:r>
              <a:rPr lang="el-GR" sz="1200" dirty="0">
                <a:latin typeface="Arial" panose="020B0604020202020204" pitchFamily="34" charset="0"/>
                <a:ea typeface="Calibri"/>
                <a:cs typeface="Arial" panose="020B0604020202020204" pitchFamily="34" charset="0"/>
              </a:rPr>
              <a:t>γ</a:t>
            </a:r>
            <a:r>
              <a:rPr lang="en-US" sz="1200" dirty="0">
                <a:latin typeface="Arial" panose="020B0604020202020204" pitchFamily="34" charset="0"/>
                <a:ea typeface="Calibri"/>
                <a:cs typeface="Arial" panose="020B0604020202020204" pitchFamily="34" charset="0"/>
              </a:rPr>
              <a:t>  in </a:t>
            </a:r>
            <a:r>
              <a:rPr lang="en-US" sz="1200" dirty="0" err="1">
                <a:latin typeface="Arial" panose="020B0604020202020204" pitchFamily="34" charset="0"/>
                <a:ea typeface="Calibri"/>
                <a:cs typeface="Arial" panose="020B0604020202020204" pitchFamily="34" charset="0"/>
              </a:rPr>
              <a:t>iWAT</a:t>
            </a:r>
            <a:r>
              <a:rPr lang="en-US" sz="1200" dirty="0">
                <a:latin typeface="Arial" panose="020B0604020202020204" pitchFamily="34" charset="0"/>
                <a:ea typeface="Calibri"/>
                <a:cs typeface="Arial" panose="020B0604020202020204" pitchFamily="34" charset="0"/>
              </a:rPr>
              <a:t> distinct adipose depot (Pooled sample of n=3/lane for each group. </a:t>
            </a:r>
          </a:p>
        </p:txBody>
      </p:sp>
    </p:spTree>
    <p:extLst>
      <p:ext uri="{BB962C8B-B14F-4D97-AF65-F5344CB8AC3E}">
        <p14:creationId xmlns:p14="http://schemas.microsoft.com/office/powerpoint/2010/main" val="41159686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518</TotalTime>
  <Words>607</Words>
  <Application>Microsoft Office PowerPoint</Application>
  <PresentationFormat>On-screen Show (4:3)</PresentationFormat>
  <Paragraphs>165</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等线</vt:lpstr>
      <vt:lpstr>Arial</vt:lpstr>
      <vt:lpstr>Calibri</vt:lpstr>
      <vt:lpstr>Calibri Light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 Ma PhD</dc:creator>
  <cp:lastModifiedBy>Ke Ma PhD</cp:lastModifiedBy>
  <cp:revision>31</cp:revision>
  <dcterms:created xsi:type="dcterms:W3CDTF">2020-11-09T00:45:43Z</dcterms:created>
  <dcterms:modified xsi:type="dcterms:W3CDTF">2020-11-11T08:56:21Z</dcterms:modified>
</cp:coreProperties>
</file>